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0" r:id="rId4"/>
  </p:sldMasterIdLst>
  <p:notesMasterIdLst>
    <p:notesMasterId r:id="rId74"/>
  </p:notesMasterIdLst>
  <p:handoutMasterIdLst>
    <p:handoutMasterId r:id="rId75"/>
  </p:handoutMasterIdLst>
  <p:sldIdLst>
    <p:sldId id="2147471065" r:id="rId5"/>
    <p:sldId id="2147471201" r:id="rId6"/>
    <p:sldId id="2147471075" r:id="rId7"/>
    <p:sldId id="2147471097" r:id="rId8"/>
    <p:sldId id="2147471098" r:id="rId9"/>
    <p:sldId id="2147471099" r:id="rId10"/>
    <p:sldId id="2147471100" r:id="rId11"/>
    <p:sldId id="2147471101" r:id="rId12"/>
    <p:sldId id="2147471102" r:id="rId13"/>
    <p:sldId id="2147471103" r:id="rId14"/>
    <p:sldId id="2147471104" r:id="rId15"/>
    <p:sldId id="2147471105" r:id="rId16"/>
    <p:sldId id="2147471106" r:id="rId17"/>
    <p:sldId id="2147471107" r:id="rId18"/>
    <p:sldId id="2147471108" r:id="rId19"/>
    <p:sldId id="2147471109" r:id="rId20"/>
    <p:sldId id="2147471187" r:id="rId21"/>
    <p:sldId id="2147471110" r:id="rId22"/>
    <p:sldId id="2147471188" r:id="rId23"/>
    <p:sldId id="2147471111" r:id="rId24"/>
    <p:sldId id="2147471112" r:id="rId25"/>
    <p:sldId id="2147471207" r:id="rId26"/>
    <p:sldId id="2147471113" r:id="rId27"/>
    <p:sldId id="2147471189" r:id="rId28"/>
    <p:sldId id="2147471114" r:id="rId29"/>
    <p:sldId id="2147471190" r:id="rId30"/>
    <p:sldId id="2147471115" r:id="rId31"/>
    <p:sldId id="2147471116" r:id="rId32"/>
    <p:sldId id="2147471191" r:id="rId33"/>
    <p:sldId id="2147471118" r:id="rId34"/>
    <p:sldId id="2147471119" r:id="rId35"/>
    <p:sldId id="2147471120" r:id="rId36"/>
    <p:sldId id="2147471121" r:id="rId37"/>
    <p:sldId id="2147471205" r:id="rId38"/>
    <p:sldId id="2147471199" r:id="rId39"/>
    <p:sldId id="2147471122" r:id="rId40"/>
    <p:sldId id="2147471123" r:id="rId41"/>
    <p:sldId id="2147471125" r:id="rId42"/>
    <p:sldId id="2147471126" r:id="rId43"/>
    <p:sldId id="2147471127" r:id="rId44"/>
    <p:sldId id="2147471128" r:id="rId45"/>
    <p:sldId id="2147471129" r:id="rId46"/>
    <p:sldId id="2147471130" r:id="rId47"/>
    <p:sldId id="2147471131" r:id="rId48"/>
    <p:sldId id="2147471192" r:id="rId49"/>
    <p:sldId id="2147471193" r:id="rId50"/>
    <p:sldId id="2147471132" r:id="rId51"/>
    <p:sldId id="2147471194" r:id="rId52"/>
    <p:sldId id="2147471195" r:id="rId53"/>
    <p:sldId id="2147471179" r:id="rId54"/>
    <p:sldId id="2147471164" r:id="rId55"/>
    <p:sldId id="2147471180" r:id="rId56"/>
    <p:sldId id="2147471152" r:id="rId57"/>
    <p:sldId id="2147471208" r:id="rId58"/>
    <p:sldId id="2147471169" r:id="rId59"/>
    <p:sldId id="2147471170" r:id="rId60"/>
    <p:sldId id="2147471171" r:id="rId61"/>
    <p:sldId id="2147471181" r:id="rId62"/>
    <p:sldId id="2147471182" r:id="rId63"/>
    <p:sldId id="2147471183" r:id="rId64"/>
    <p:sldId id="2147471184" r:id="rId65"/>
    <p:sldId id="2147471185" r:id="rId66"/>
    <p:sldId id="2147471174" r:id="rId67"/>
    <p:sldId id="2147471175" r:id="rId68"/>
    <p:sldId id="2147471176" r:id="rId69"/>
    <p:sldId id="2147471177" r:id="rId70"/>
    <p:sldId id="2147471178" r:id="rId71"/>
    <p:sldId id="2147471186" r:id="rId72"/>
    <p:sldId id="2147471160"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C40600-CC10-4475-08E2-A413C625D6DD}" name="Chase Buntgen" initials="" userId="S::cbuntgen@nmdp.org::22a8e137-a58b-498b-b1fa-61b2c65dada1" providerId="AD"/>
  <p188:author id="{8DB71228-1604-13EB-0429-9419926B858F}" name="Siepmann, Elizabeth" initials="SE" userId="S::esiepmann@mcw.edu::a34a19c4-7b08-4a70-b4d9-618347dd690a" providerId="AD"/>
  <p188:author id="{E3E4EC39-B4F9-A99A-385B-ECE4CB6C7C46}" name="Dunn, Renee" initials="RD" userId="S::rdunn@mcw.edu::2e17a1ba-1e40-4f34-8fa1-c02ff9dd12a1" providerId="AD"/>
  <p188:author id="{AAFEAD3B-772C-4E5D-4C7E-3F441BD80507}" name="Xu, Skye" initials="KX" userId="S::kexu@mcw.edu::9442d63c-8bf6-498d-9730-b656bbc61644" providerId="AD"/>
  <p188:author id="{6A3D1C74-905E-F293-8077-2C40392859DF}" name="Allbee-Johnson, Mariam" initials="MA" userId="S::mallbeejohnson@mcw.edu::03845bd8-3f80-4a79-b6a0-dffe5420b5ca" providerId="AD"/>
  <p188:author id="{7F235C7B-51A7-41C7-8BD3-A1FF4D04C09F}" name="Motl, Jennifer" initials="JM" userId="S::jemotl@mcw.edu::804b40df-36f4-4112-849f-142a74ca74a9" providerId="AD"/>
  <p188:author id="{CF1CD9D8-CBE1-B444-EAD4-AB7F236E1693}" name="Stephen Spellman" initials="SS" userId="S::sspellma@NMDP.ORG::0b6ec4f2-7506-45ee-a3d1-c2e68ba75c97" providerId="AD"/>
  <p188:author id="{70BE0EDD-F467-56B4-9B66-C54251C28323}" name="Kurtis Biedermann" initials="KB" userId="S::kbiederm@nmdp.org::518111f4-1cb5-404b-8087-34fff32efb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F7D"/>
    <a:srgbClr val="00355E"/>
    <a:srgbClr val="575757"/>
    <a:srgbClr val="FEFE00"/>
    <a:srgbClr val="0079C1"/>
    <a:srgbClr val="FE0002"/>
    <a:srgbClr val="3BB44B"/>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274CA3-5801-4260-8ACD-A682139CF1B0}" v="45" dt="2025-06-20T14:18:08.1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62685" autoAdjust="0"/>
  </p:normalViewPr>
  <p:slideViewPr>
    <p:cSldViewPr snapToGrid="0">
      <p:cViewPr varScale="1">
        <p:scale>
          <a:sx n="65" d="100"/>
          <a:sy n="65" d="100"/>
        </p:scale>
        <p:origin x="1848" y="78"/>
      </p:cViewPr>
      <p:guideLst/>
    </p:cSldViewPr>
  </p:slideViewPr>
  <p:notesTextViewPr>
    <p:cViewPr>
      <p:scale>
        <a:sx n="150" d="100"/>
        <a:sy n="15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epmann, Elizabeth" userId="a34a19c4-7b08-4a70-b4d9-618347dd690a" providerId="ADAL" clId="{807A434D-A363-4ED7-B13E-C14353E07761}"/>
    <pc:docChg chg="custSel modSld">
      <pc:chgData name="Siepmann, Elizabeth" userId="a34a19c4-7b08-4a70-b4d9-618347dd690a" providerId="ADAL" clId="{807A434D-A363-4ED7-B13E-C14353E07761}" dt="2025-05-12T21:23:17.909" v="12" actId="27614"/>
      <pc:docMkLst>
        <pc:docMk/>
      </pc:docMkLst>
      <pc:sldChg chg="addSp delSp modSp mod">
        <pc:chgData name="Siepmann, Elizabeth" userId="a34a19c4-7b08-4a70-b4d9-618347dd690a" providerId="ADAL" clId="{807A434D-A363-4ED7-B13E-C14353E07761}" dt="2025-05-12T19:41:58.425" v="2" actId="27614"/>
        <pc:sldMkLst>
          <pc:docMk/>
          <pc:sldMk cId="4164159870" sldId="2147471121"/>
        </pc:sldMkLst>
        <pc:picChg chg="del">
          <ac:chgData name="Siepmann, Elizabeth" userId="a34a19c4-7b08-4a70-b4d9-618347dd690a" providerId="ADAL" clId="{807A434D-A363-4ED7-B13E-C14353E07761}" dt="2025-05-12T19:41:42.872" v="0" actId="478"/>
          <ac:picMkLst>
            <pc:docMk/>
            <pc:sldMk cId="4164159870" sldId="2147471121"/>
            <ac:picMk id="3" creationId="{778FA0F3-4426-4A8B-2A09-263887A5ADE5}"/>
          </ac:picMkLst>
        </pc:picChg>
        <pc:picChg chg="add mod">
          <ac:chgData name="Siepmann, Elizabeth" userId="a34a19c4-7b08-4a70-b4d9-618347dd690a" providerId="ADAL" clId="{807A434D-A363-4ED7-B13E-C14353E07761}" dt="2025-05-12T19:41:58.425" v="2" actId="27614"/>
          <ac:picMkLst>
            <pc:docMk/>
            <pc:sldMk cId="4164159870" sldId="2147471121"/>
            <ac:picMk id="4" creationId="{F80E52D7-9BB2-5D78-35E1-72A2A2CD738B}"/>
          </ac:picMkLst>
        </pc:picChg>
      </pc:sldChg>
      <pc:sldChg chg="addSp delSp modSp mod">
        <pc:chgData name="Siepmann, Elizabeth" userId="a34a19c4-7b08-4a70-b4d9-618347dd690a" providerId="ADAL" clId="{807A434D-A363-4ED7-B13E-C14353E07761}" dt="2025-05-12T21:23:17.909" v="12" actId="27614"/>
        <pc:sldMkLst>
          <pc:docMk/>
          <pc:sldMk cId="476655844" sldId="2147471152"/>
        </pc:sldMkLst>
        <pc:picChg chg="del">
          <ac:chgData name="Siepmann, Elizabeth" userId="a34a19c4-7b08-4a70-b4d9-618347dd690a" providerId="ADAL" clId="{807A434D-A363-4ED7-B13E-C14353E07761}" dt="2025-05-12T21:23:14.250" v="10" actId="478"/>
          <ac:picMkLst>
            <pc:docMk/>
            <pc:sldMk cId="476655844" sldId="2147471152"/>
            <ac:picMk id="3" creationId="{E74E1CA4-BBC1-40AA-AF1D-25E510CAA36D}"/>
          </ac:picMkLst>
        </pc:picChg>
        <pc:picChg chg="add mod">
          <ac:chgData name="Siepmann, Elizabeth" userId="a34a19c4-7b08-4a70-b4d9-618347dd690a" providerId="ADAL" clId="{807A434D-A363-4ED7-B13E-C14353E07761}" dt="2025-05-12T21:23:17.909" v="12" actId="27614"/>
          <ac:picMkLst>
            <pc:docMk/>
            <pc:sldMk cId="476655844" sldId="2147471152"/>
            <ac:picMk id="4" creationId="{C135B709-73B4-B7CB-0470-534E7FC9647E}"/>
          </ac:picMkLst>
        </pc:picChg>
      </pc:sldChg>
      <pc:sldChg chg="addSp delSp modSp mod">
        <pc:chgData name="Siepmann, Elizabeth" userId="a34a19c4-7b08-4a70-b4d9-618347dd690a" providerId="ADAL" clId="{807A434D-A363-4ED7-B13E-C14353E07761}" dt="2025-05-12T21:23:11.130" v="9" actId="962"/>
        <pc:sldMkLst>
          <pc:docMk/>
          <pc:sldMk cId="1626119508" sldId="2147471180"/>
        </pc:sldMkLst>
        <pc:picChg chg="del">
          <ac:chgData name="Siepmann, Elizabeth" userId="a34a19c4-7b08-4a70-b4d9-618347dd690a" providerId="ADAL" clId="{807A434D-A363-4ED7-B13E-C14353E07761}" dt="2025-05-12T21:23:07.560" v="6" actId="478"/>
          <ac:picMkLst>
            <pc:docMk/>
            <pc:sldMk cId="1626119508" sldId="2147471180"/>
            <ac:picMk id="3" creationId="{7E99ED96-4DF3-0888-E2AA-2AF4A2269F67}"/>
          </ac:picMkLst>
        </pc:picChg>
        <pc:picChg chg="add mod">
          <ac:chgData name="Siepmann, Elizabeth" userId="a34a19c4-7b08-4a70-b4d9-618347dd690a" providerId="ADAL" clId="{807A434D-A363-4ED7-B13E-C14353E07761}" dt="2025-05-12T21:23:11.130" v="9" actId="962"/>
          <ac:picMkLst>
            <pc:docMk/>
            <pc:sldMk cId="1626119508" sldId="2147471180"/>
            <ac:picMk id="4" creationId="{27D04537-052E-7DF4-4F07-5AE9BD374093}"/>
          </ac:picMkLst>
        </pc:picChg>
      </pc:sldChg>
      <pc:sldChg chg="addSp delSp modSp mod">
        <pc:chgData name="Siepmann, Elizabeth" userId="a34a19c4-7b08-4a70-b4d9-618347dd690a" providerId="ADAL" clId="{807A434D-A363-4ED7-B13E-C14353E07761}" dt="2025-05-12T21:23:04.874" v="5" actId="27614"/>
        <pc:sldMkLst>
          <pc:docMk/>
          <pc:sldMk cId="2955335694" sldId="2147471195"/>
        </pc:sldMkLst>
        <pc:picChg chg="del">
          <ac:chgData name="Siepmann, Elizabeth" userId="a34a19c4-7b08-4a70-b4d9-618347dd690a" providerId="ADAL" clId="{807A434D-A363-4ED7-B13E-C14353E07761}" dt="2025-05-12T21:22:59.099" v="3" actId="478"/>
          <ac:picMkLst>
            <pc:docMk/>
            <pc:sldMk cId="2955335694" sldId="2147471195"/>
            <ac:picMk id="3" creationId="{6FFC42EC-AE51-D78C-630E-C96F45AFB5F1}"/>
          </ac:picMkLst>
        </pc:picChg>
        <pc:picChg chg="add mod">
          <ac:chgData name="Siepmann, Elizabeth" userId="a34a19c4-7b08-4a70-b4d9-618347dd690a" providerId="ADAL" clId="{807A434D-A363-4ED7-B13E-C14353E07761}" dt="2025-05-12T21:23:04.874" v="5" actId="27614"/>
          <ac:picMkLst>
            <pc:docMk/>
            <pc:sldMk cId="2955335694" sldId="2147471195"/>
            <ac:picMk id="4" creationId="{DA43C9E1-BD19-0D69-D26C-9CFC6A956EF7}"/>
          </ac:picMkLst>
        </pc:picChg>
      </pc:sldChg>
    </pc:docChg>
  </pc:docChgLst>
  <pc:docChgLst>
    <pc:chgData name="Motl, Jennifer" userId="804b40df-36f4-4112-849f-142a74ca74a9" providerId="ADAL" clId="{44274CA3-5801-4260-8ACD-A682139CF1B0}"/>
    <pc:docChg chg="undo custSel addSld delSld modSld sldOrd">
      <pc:chgData name="Motl, Jennifer" userId="804b40df-36f4-4112-849f-142a74ca74a9" providerId="ADAL" clId="{44274CA3-5801-4260-8ACD-A682139CF1B0}" dt="2025-06-20T14:27:05.009" v="317" actId="368"/>
      <pc:docMkLst>
        <pc:docMk/>
      </pc:docMkLst>
      <pc:sldChg chg="modNotesTx">
        <pc:chgData name="Motl, Jennifer" userId="804b40df-36f4-4112-849f-142a74ca74a9" providerId="ADAL" clId="{44274CA3-5801-4260-8ACD-A682139CF1B0}" dt="2025-06-20T14:21:04.847" v="295" actId="255"/>
        <pc:sldMkLst>
          <pc:docMk/>
          <pc:sldMk cId="423452554" sldId="2147471065"/>
        </pc:sldMkLst>
      </pc:sldChg>
      <pc:sldChg chg="modNotesTx">
        <pc:chgData name="Motl, Jennifer" userId="804b40df-36f4-4112-849f-142a74ca74a9" providerId="ADAL" clId="{44274CA3-5801-4260-8ACD-A682139CF1B0}" dt="2025-06-20T14:21:34.353" v="297" actId="207"/>
        <pc:sldMkLst>
          <pc:docMk/>
          <pc:sldMk cId="2996511637" sldId="2147471100"/>
        </pc:sldMkLst>
      </pc:sldChg>
      <pc:sldChg chg="modNotesTx">
        <pc:chgData name="Motl, Jennifer" userId="804b40df-36f4-4112-849f-142a74ca74a9" providerId="ADAL" clId="{44274CA3-5801-4260-8ACD-A682139CF1B0}" dt="2025-06-20T14:24:38.870" v="305" actId="207"/>
        <pc:sldMkLst>
          <pc:docMk/>
          <pc:sldMk cId="476655844" sldId="2147471152"/>
        </pc:sldMkLst>
      </pc:sldChg>
      <pc:sldChg chg="del">
        <pc:chgData name="Motl, Jennifer" userId="804b40df-36f4-4112-849f-142a74ca74a9" providerId="ADAL" clId="{44274CA3-5801-4260-8ACD-A682139CF1B0}" dt="2025-06-20T14:15:25.331" v="289" actId="47"/>
        <pc:sldMkLst>
          <pc:docMk/>
          <pc:sldMk cId="1810884724" sldId="2147471153"/>
        </pc:sldMkLst>
      </pc:sldChg>
      <pc:sldChg chg="modNotesTx">
        <pc:chgData name="Motl, Jennifer" userId="804b40df-36f4-4112-849f-142a74ca74a9" providerId="ADAL" clId="{44274CA3-5801-4260-8ACD-A682139CF1B0}" dt="2025-06-20T14:25:24.086" v="310" actId="368"/>
        <pc:sldMkLst>
          <pc:docMk/>
          <pc:sldMk cId="3475884862" sldId="2147471169"/>
        </pc:sldMkLst>
      </pc:sldChg>
      <pc:sldChg chg="modNotesTx">
        <pc:chgData name="Motl, Jennifer" userId="804b40df-36f4-4112-849f-142a74ca74a9" providerId="ADAL" clId="{44274CA3-5801-4260-8ACD-A682139CF1B0}" dt="2025-06-20T14:25:32.095" v="311" actId="368"/>
        <pc:sldMkLst>
          <pc:docMk/>
          <pc:sldMk cId="3495620737" sldId="2147471170"/>
        </pc:sldMkLst>
      </pc:sldChg>
      <pc:sldChg chg="modNotesTx">
        <pc:chgData name="Motl, Jennifer" userId="804b40df-36f4-4112-849f-142a74ca74a9" providerId="ADAL" clId="{44274CA3-5801-4260-8ACD-A682139CF1B0}" dt="2025-06-20T14:26:52.103" v="316" actId="368"/>
        <pc:sldMkLst>
          <pc:docMk/>
          <pc:sldMk cId="1860319301" sldId="2147471174"/>
        </pc:sldMkLst>
      </pc:sldChg>
      <pc:sldChg chg="modNotesTx">
        <pc:chgData name="Motl, Jennifer" userId="804b40df-36f4-4112-849f-142a74ca74a9" providerId="ADAL" clId="{44274CA3-5801-4260-8ACD-A682139CF1B0}" dt="2025-06-20T14:27:05.009" v="317" actId="368"/>
        <pc:sldMkLst>
          <pc:docMk/>
          <pc:sldMk cId="383510704" sldId="2147471175"/>
        </pc:sldMkLst>
      </pc:sldChg>
      <pc:sldChg chg="modNotesTx">
        <pc:chgData name="Motl, Jennifer" userId="804b40df-36f4-4112-849f-142a74ca74a9" providerId="ADAL" clId="{44274CA3-5801-4260-8ACD-A682139CF1B0}" dt="2025-06-20T14:23:51.317" v="300" actId="207"/>
        <pc:sldMkLst>
          <pc:docMk/>
          <pc:sldMk cId="3661372077" sldId="2147471179"/>
        </pc:sldMkLst>
      </pc:sldChg>
      <pc:sldChg chg="modNotesTx">
        <pc:chgData name="Motl, Jennifer" userId="804b40df-36f4-4112-849f-142a74ca74a9" providerId="ADAL" clId="{44274CA3-5801-4260-8ACD-A682139CF1B0}" dt="2025-06-20T14:24:09.449" v="302" actId="207"/>
        <pc:sldMkLst>
          <pc:docMk/>
          <pc:sldMk cId="1626119508" sldId="2147471180"/>
        </pc:sldMkLst>
      </pc:sldChg>
      <pc:sldChg chg="modNotesTx">
        <pc:chgData name="Motl, Jennifer" userId="804b40df-36f4-4112-849f-142a74ca74a9" providerId="ADAL" clId="{44274CA3-5801-4260-8ACD-A682139CF1B0}" dt="2025-06-20T14:26:01.848" v="312" actId="368"/>
        <pc:sldMkLst>
          <pc:docMk/>
          <pc:sldMk cId="530289680" sldId="2147471182"/>
        </pc:sldMkLst>
      </pc:sldChg>
      <pc:sldChg chg="modNotesTx">
        <pc:chgData name="Motl, Jennifer" userId="804b40df-36f4-4112-849f-142a74ca74a9" providerId="ADAL" clId="{44274CA3-5801-4260-8ACD-A682139CF1B0}" dt="2025-06-20T14:26:24.126" v="313" actId="368"/>
        <pc:sldMkLst>
          <pc:docMk/>
          <pc:sldMk cId="2669040519" sldId="2147471183"/>
        </pc:sldMkLst>
      </pc:sldChg>
      <pc:sldChg chg="modNotesTx">
        <pc:chgData name="Motl, Jennifer" userId="804b40df-36f4-4112-849f-142a74ca74a9" providerId="ADAL" clId="{44274CA3-5801-4260-8ACD-A682139CF1B0}" dt="2025-06-20T14:26:31.201" v="314" actId="368"/>
        <pc:sldMkLst>
          <pc:docMk/>
          <pc:sldMk cId="3180653705" sldId="2147471184"/>
        </pc:sldMkLst>
      </pc:sldChg>
      <pc:sldChg chg="modNotesTx">
        <pc:chgData name="Motl, Jennifer" userId="804b40df-36f4-4112-849f-142a74ca74a9" providerId="ADAL" clId="{44274CA3-5801-4260-8ACD-A682139CF1B0}" dt="2025-06-20T14:26:45.520" v="315" actId="368"/>
        <pc:sldMkLst>
          <pc:docMk/>
          <pc:sldMk cId="4255843625" sldId="2147471185"/>
        </pc:sldMkLst>
      </pc:sldChg>
      <pc:sldChg chg="addSp delSp modSp add del mod">
        <pc:chgData name="Motl, Jennifer" userId="804b40df-36f4-4112-849f-142a74ca74a9" providerId="ADAL" clId="{44274CA3-5801-4260-8ACD-A682139CF1B0}" dt="2025-06-16T15:22:13.118" v="285" actId="47"/>
        <pc:sldMkLst>
          <pc:docMk/>
          <pc:sldMk cId="322808871" sldId="2147471208"/>
        </pc:sldMkLst>
        <pc:graphicFrameChg chg="add del mod">
          <ac:chgData name="Motl, Jennifer" userId="804b40df-36f4-4112-849f-142a74ca74a9" providerId="ADAL" clId="{44274CA3-5801-4260-8ACD-A682139CF1B0}" dt="2025-06-13T18:31:45.547" v="13" actId="478"/>
          <ac:graphicFrameMkLst>
            <pc:docMk/>
            <pc:sldMk cId="322808871" sldId="2147471208"/>
            <ac:graphicFrameMk id="2" creationId="{6BBB80C3-8F5C-0D21-F968-C01D5434325C}"/>
          </ac:graphicFrameMkLst>
        </pc:graphicFrameChg>
        <pc:graphicFrameChg chg="add del mod">
          <ac:chgData name="Motl, Jennifer" userId="804b40df-36f4-4112-849f-142a74ca74a9" providerId="ADAL" clId="{44274CA3-5801-4260-8ACD-A682139CF1B0}" dt="2025-06-16T14:48:10.494" v="251" actId="478"/>
          <ac:graphicFrameMkLst>
            <pc:docMk/>
            <pc:sldMk cId="322808871" sldId="2147471208"/>
            <ac:graphicFrameMk id="4" creationId="{479E659E-E7DE-32F4-0998-DEFD5F9038AC}"/>
          </ac:graphicFrameMkLst>
        </pc:graphicFrameChg>
      </pc:sldChg>
      <pc:sldChg chg="add ord modNotesTx">
        <pc:chgData name="Motl, Jennifer" userId="804b40df-36f4-4112-849f-142a74ca74a9" providerId="ADAL" clId="{44274CA3-5801-4260-8ACD-A682139CF1B0}" dt="2025-06-20T14:25:18.192" v="309" actId="368"/>
        <pc:sldMkLst>
          <pc:docMk/>
          <pc:sldMk cId="1323176138" sldId="2147471208"/>
        </pc:sldMkLst>
      </pc:sldChg>
      <pc:sldChg chg="addSp modSp new del mod">
        <pc:chgData name="Motl, Jennifer" userId="804b40df-36f4-4112-849f-142a74ca74a9" providerId="ADAL" clId="{44274CA3-5801-4260-8ACD-A682139CF1B0}" dt="2025-06-16T15:22:13.118" v="285" actId="47"/>
        <pc:sldMkLst>
          <pc:docMk/>
          <pc:sldMk cId="934913533" sldId="2147471209"/>
        </pc:sldMkLst>
        <pc:spChg chg="add mod">
          <ac:chgData name="Motl, Jennifer" userId="804b40df-36f4-4112-849f-142a74ca74a9" providerId="ADAL" clId="{44274CA3-5801-4260-8ACD-A682139CF1B0}" dt="2025-06-13T19:11:36.079" v="242" actId="255"/>
          <ac:spMkLst>
            <pc:docMk/>
            <pc:sldMk cId="934913533" sldId="2147471209"/>
            <ac:spMk id="7" creationId="{2D568D43-BC64-6891-B042-56A9F32F4650}"/>
          </ac:spMkLst>
        </pc:spChg>
        <pc:graphicFrameChg chg="add mod">
          <ac:chgData name="Motl, Jennifer" userId="804b40df-36f4-4112-849f-142a74ca74a9" providerId="ADAL" clId="{44274CA3-5801-4260-8ACD-A682139CF1B0}" dt="2025-06-13T18:33:07.976" v="34" actId="1076"/>
          <ac:graphicFrameMkLst>
            <pc:docMk/>
            <pc:sldMk cId="934913533" sldId="2147471209"/>
            <ac:graphicFrameMk id="5" creationId="{479E659E-E7DE-32F4-0998-DEFD5F9038AC}"/>
          </ac:graphicFrameMkLst>
        </pc:graphicFrameChg>
      </pc:sldChg>
      <pc:sldChg chg="addSp delSp modSp new del mod">
        <pc:chgData name="Motl, Jennifer" userId="804b40df-36f4-4112-849f-142a74ca74a9" providerId="ADAL" clId="{44274CA3-5801-4260-8ACD-A682139CF1B0}" dt="2025-06-16T15:22:13.118" v="285" actId="47"/>
        <pc:sldMkLst>
          <pc:docMk/>
          <pc:sldMk cId="1942921919" sldId="2147471210"/>
        </pc:sldMkLst>
        <pc:spChg chg="add mod">
          <ac:chgData name="Motl, Jennifer" userId="804b40df-36f4-4112-849f-142a74ca74a9" providerId="ADAL" clId="{44274CA3-5801-4260-8ACD-A682139CF1B0}" dt="2025-06-13T19:09:01.456" v="236" actId="14100"/>
          <ac:spMkLst>
            <pc:docMk/>
            <pc:sldMk cId="1942921919" sldId="2147471210"/>
            <ac:spMk id="6" creationId="{69C51A77-876E-64D4-973B-AF37C908055A}"/>
          </ac:spMkLst>
        </pc:spChg>
        <pc:graphicFrameChg chg="add del mod">
          <ac:chgData name="Motl, Jennifer" userId="804b40df-36f4-4112-849f-142a74ca74a9" providerId="ADAL" clId="{44274CA3-5801-4260-8ACD-A682139CF1B0}" dt="2025-06-13T18:36:03.380" v="85" actId="478"/>
          <ac:graphicFrameMkLst>
            <pc:docMk/>
            <pc:sldMk cId="1942921919" sldId="2147471210"/>
            <ac:graphicFrameMk id="4" creationId="{479E659E-E7DE-32F4-0998-DEFD5F9038AC}"/>
          </ac:graphicFrameMkLst>
        </pc:graphicFrameChg>
        <pc:graphicFrameChg chg="add mod">
          <ac:chgData name="Motl, Jennifer" userId="804b40df-36f4-4112-849f-142a74ca74a9" providerId="ADAL" clId="{44274CA3-5801-4260-8ACD-A682139CF1B0}" dt="2025-06-13T18:41:58.951" v="226" actId="2"/>
          <ac:graphicFrameMkLst>
            <pc:docMk/>
            <pc:sldMk cId="1942921919" sldId="2147471210"/>
            <ac:graphicFrameMk id="5" creationId="{479E659E-E7DE-32F4-0998-DEFD5F9038AC}"/>
          </ac:graphicFrameMkLst>
        </pc:graphicFrameChg>
      </pc:sldChg>
      <pc:sldChg chg="addSp modSp new del mod">
        <pc:chgData name="Motl, Jennifer" userId="804b40df-36f4-4112-849f-142a74ca74a9" providerId="ADAL" clId="{44274CA3-5801-4260-8ACD-A682139CF1B0}" dt="2025-06-16T15:22:13.118" v="285" actId="47"/>
        <pc:sldMkLst>
          <pc:docMk/>
          <pc:sldMk cId="3059578003" sldId="2147471211"/>
        </pc:sldMkLst>
        <pc:graphicFrameChg chg="add mod">
          <ac:chgData name="Motl, Jennifer" userId="804b40df-36f4-4112-849f-142a74ca74a9" providerId="ADAL" clId="{44274CA3-5801-4260-8ACD-A682139CF1B0}" dt="2025-06-13T19:47:22.691" v="248"/>
          <ac:graphicFrameMkLst>
            <pc:docMk/>
            <pc:sldMk cId="3059578003" sldId="2147471211"/>
            <ac:graphicFrameMk id="4" creationId="{00000000-0008-0000-0200-000002000000}"/>
          </ac:graphicFrameMkLst>
        </pc:graphicFrameChg>
      </pc:sldChg>
      <pc:sldChg chg="new del">
        <pc:chgData name="Motl, Jennifer" userId="804b40df-36f4-4112-849f-142a74ca74a9" providerId="ADAL" clId="{44274CA3-5801-4260-8ACD-A682139CF1B0}" dt="2025-06-13T20:33:43.373" v="250" actId="680"/>
        <pc:sldMkLst>
          <pc:docMk/>
          <pc:sldMk cId="1354200362" sldId="2147471212"/>
        </pc:sldMkLst>
      </pc:sldChg>
      <pc:sldChg chg="addSp modSp new del mod modNotesTx">
        <pc:chgData name="Motl, Jennifer" userId="804b40df-36f4-4112-849f-142a74ca74a9" providerId="ADAL" clId="{44274CA3-5801-4260-8ACD-A682139CF1B0}" dt="2025-06-16T15:22:13.118" v="285" actId="47"/>
        <pc:sldMkLst>
          <pc:docMk/>
          <pc:sldMk cId="1703952171" sldId="2147471212"/>
        </pc:sldMkLst>
        <pc:spChg chg="add mod">
          <ac:chgData name="Motl, Jennifer" userId="804b40df-36f4-4112-849f-142a74ca74a9" providerId="ADAL" clId="{44274CA3-5801-4260-8ACD-A682139CF1B0}" dt="2025-06-16T15:07:59.093" v="283" actId="1076"/>
          <ac:spMkLst>
            <pc:docMk/>
            <pc:sldMk cId="1703952171" sldId="2147471212"/>
            <ac:spMk id="6" creationId="{FA04BE47-B4A7-0DC1-8146-F0A4D57A354C}"/>
          </ac:spMkLst>
        </pc:spChg>
        <pc:graphicFrameChg chg="add mod">
          <ac:chgData name="Motl, Jennifer" userId="804b40df-36f4-4112-849f-142a74ca74a9" providerId="ADAL" clId="{44274CA3-5801-4260-8ACD-A682139CF1B0}" dt="2025-06-16T15:07:54.964" v="282" actId="1035"/>
          <ac:graphicFrameMkLst>
            <pc:docMk/>
            <pc:sldMk cId="1703952171" sldId="2147471212"/>
            <ac:graphicFrameMk id="4" creationId="{FE6BE35D-2569-3252-85B7-9162D7AE8C03}"/>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FA2F66-5B77-94C9-6495-25F8B765343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mj-lt"/>
            </a:endParaRPr>
          </a:p>
        </p:txBody>
      </p:sp>
      <p:sp>
        <p:nvSpPr>
          <p:cNvPr id="3" name="Date Placeholder 2">
            <a:extLst>
              <a:ext uri="{FF2B5EF4-FFF2-40B4-BE49-F238E27FC236}">
                <a16:creationId xmlns:a16="http://schemas.microsoft.com/office/drawing/2014/main" id="{078AF71F-DD69-C9B6-3C90-FE25A4348A6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601C38-D11D-FA40-9770-ED9FFED4CBF1}" type="datetimeFigureOut">
              <a:rPr lang="en-US" smtClean="0">
                <a:latin typeface="+mj-lt"/>
              </a:rPr>
              <a:t>8/26/2025</a:t>
            </a:fld>
            <a:endParaRPr lang="en-US" dirty="0">
              <a:latin typeface="+mj-lt"/>
            </a:endParaRPr>
          </a:p>
        </p:txBody>
      </p:sp>
      <p:sp>
        <p:nvSpPr>
          <p:cNvPr id="4" name="Footer Placeholder 3">
            <a:extLst>
              <a:ext uri="{FF2B5EF4-FFF2-40B4-BE49-F238E27FC236}">
                <a16:creationId xmlns:a16="http://schemas.microsoft.com/office/drawing/2014/main" id="{9E0475A2-C7C6-5556-0BC1-9727AD6D6F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mj-lt"/>
            </a:endParaRPr>
          </a:p>
        </p:txBody>
      </p:sp>
      <p:sp>
        <p:nvSpPr>
          <p:cNvPr id="5" name="Slide Number Placeholder 4">
            <a:extLst>
              <a:ext uri="{FF2B5EF4-FFF2-40B4-BE49-F238E27FC236}">
                <a16:creationId xmlns:a16="http://schemas.microsoft.com/office/drawing/2014/main" id="{5856AC4E-3F29-8B53-89F0-566EE2CA0A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65E43C-811A-D44C-8803-ECF70D80A9E3}" type="slidenum">
              <a:rPr lang="en-US" smtClean="0">
                <a:latin typeface="+mj-lt"/>
              </a:rPr>
              <a:t>‹#›</a:t>
            </a:fld>
            <a:endParaRPr lang="en-US" dirty="0">
              <a:latin typeface="+mj-lt"/>
            </a:endParaRPr>
          </a:p>
        </p:txBody>
      </p:sp>
    </p:spTree>
    <p:extLst>
      <p:ext uri="{BB962C8B-B14F-4D97-AF65-F5344CB8AC3E}">
        <p14:creationId xmlns:p14="http://schemas.microsoft.com/office/powerpoint/2010/main" val="130126494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j-lt"/>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j-lt"/>
              </a:defRPr>
            </a:lvl1pPr>
          </a:lstStyle>
          <a:p>
            <a:fld id="{1230E3E3-C7F8-CA43-8859-11E7EB758893}" type="datetimeFigureOut">
              <a:rPr lang="en-US" smtClean="0"/>
              <a:pPr/>
              <a:t>8/26/2025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j-lt"/>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j-lt"/>
              </a:defRPr>
            </a:lvl1pPr>
          </a:lstStyle>
          <a:p>
            <a:fld id="{B01813AD-83F6-D843-B4B7-678E06E01419}" type="slidenum">
              <a:rPr lang="en-US" smtClean="0"/>
              <a:pPr/>
              <a:t>‹#›</a:t>
            </a:fld>
            <a:endParaRPr lang="en-US" dirty="0"/>
          </a:p>
        </p:txBody>
      </p:sp>
    </p:spTree>
    <p:extLst>
      <p:ext uri="{BB962C8B-B14F-4D97-AF65-F5344CB8AC3E}">
        <p14:creationId xmlns:p14="http://schemas.microsoft.com/office/powerpoint/2010/main" val="3476985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j-lt"/>
        <a:ea typeface="+mn-ea"/>
        <a:cs typeface="+mn-cs"/>
      </a:defRPr>
    </a:lvl1pPr>
    <a:lvl2pPr marL="457200" algn="l" defTabSz="914400" rtl="0" eaLnBrk="1" latinLnBrk="0" hangingPunct="1">
      <a:defRPr sz="1200" b="0" i="0" kern="1200">
        <a:solidFill>
          <a:schemeClr val="tx1"/>
        </a:solidFill>
        <a:latin typeface="+mj-lt"/>
        <a:ea typeface="+mn-ea"/>
        <a:cs typeface="+mn-cs"/>
      </a:defRPr>
    </a:lvl2pPr>
    <a:lvl3pPr marL="914400" algn="l" defTabSz="914400" rtl="0" eaLnBrk="1" latinLnBrk="0" hangingPunct="1">
      <a:defRPr sz="1200" b="0" i="0" kern="1200">
        <a:solidFill>
          <a:schemeClr val="tx1"/>
        </a:solidFill>
        <a:latin typeface="+mj-lt"/>
        <a:ea typeface="+mn-ea"/>
        <a:cs typeface="+mn-cs"/>
      </a:defRPr>
    </a:lvl3pPr>
    <a:lvl4pPr marL="1371600" algn="l" defTabSz="914400" rtl="0" eaLnBrk="1" latinLnBrk="0" hangingPunct="1">
      <a:defRPr sz="1200" b="0" i="0" kern="1200">
        <a:solidFill>
          <a:schemeClr val="tx1"/>
        </a:solidFill>
        <a:latin typeface="+mj-lt"/>
        <a:ea typeface="+mn-ea"/>
        <a:cs typeface="+mn-cs"/>
      </a:defRPr>
    </a:lvl4pPr>
    <a:lvl5pPr marL="1828800" algn="l" defTabSz="914400" rtl="0" eaLnBrk="1" latinLnBrk="0" hangingPunct="1">
      <a:defRPr sz="1200" b="0" i="0" kern="1200">
        <a:solidFill>
          <a:schemeClr val="tx1"/>
        </a:solidFill>
        <a:latin typeface="+mj-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ts val="611"/>
              </a:spcBef>
            </a:pPr>
            <a:r>
              <a:rPr lang="en-US" sz="1200" b="1" dirty="0">
                <a:latin typeface="+mn-lt"/>
              </a:rPr>
              <a:t>INTRODUCTION: </a:t>
            </a:r>
            <a:r>
              <a:rPr lang="en-US" sz="1200" dirty="0">
                <a:latin typeface="+mn-lt"/>
              </a:rPr>
              <a:t>The Summary Slides are an annual report on data submitted to </a:t>
            </a:r>
            <a:r>
              <a:rPr lang="en-US" sz="1200" dirty="0">
                <a:solidFill>
                  <a:srgbClr val="000000"/>
                </a:solidFill>
                <a:effectLst/>
                <a:latin typeface="+mn-lt"/>
                <a:ea typeface="Calibri" panose="020F0502020204030204" pitchFamily="34" charset="0"/>
                <a:cs typeface="Verdana" panose="020B0604030504040204" pitchFamily="34" charset="0"/>
              </a:rPr>
              <a:t>Center for International Blood and Marrow Transplant Research (CIBMTR) </a:t>
            </a:r>
            <a:r>
              <a:rPr lang="en-US" sz="1200" dirty="0">
                <a:latin typeface="+mn-lt"/>
              </a:rPr>
              <a:t>by centers in US and describe information related to practices and general survival outcomes after hematopoietic cell transplantation (HCT) and CAR T cell infusions. The current edition includes transplants performed prior </a:t>
            </a:r>
            <a:r>
              <a:rPr lang="en-US" sz="1200">
                <a:latin typeface="+mn-lt"/>
              </a:rPr>
              <a:t>to 2024.</a:t>
            </a:r>
            <a:endParaRPr lang="en-US" sz="1200" dirty="0">
              <a:latin typeface="+mn-lt"/>
            </a:endParaRPr>
          </a:p>
          <a:p>
            <a:pPr>
              <a:lnSpc>
                <a:spcPct val="80000"/>
              </a:lnSpc>
              <a:spcBef>
                <a:spcPts val="611"/>
              </a:spcBef>
            </a:pPr>
            <a:r>
              <a:rPr lang="en-US" sz="1200" dirty="0">
                <a:latin typeface="+mn-lt"/>
              </a:rPr>
              <a:t>Slides </a:t>
            </a:r>
            <a:r>
              <a:rPr lang="en-US" sz="1200" b="1" dirty="0">
                <a:latin typeface="+mn-lt"/>
              </a:rPr>
              <a:t>3 to 49 </a:t>
            </a:r>
            <a:r>
              <a:rPr lang="en-US" sz="1200" dirty="0">
                <a:latin typeface="+mn-lt"/>
              </a:rPr>
              <a:t>exhibit data on frequency of transplants according to transplant and CAR–T infusion type, donor, patient age, graft source, </a:t>
            </a:r>
            <a:r>
              <a:rPr lang="en-US" sz="1200" dirty="0">
                <a:solidFill>
                  <a:srgbClr val="000000"/>
                </a:solidFill>
                <a:effectLst/>
                <a:latin typeface="+mn-lt"/>
                <a:ea typeface="Calibri" panose="020F0502020204030204" pitchFamily="34" charset="0"/>
                <a:cs typeface="Verdana" panose="020B0604030504040204" pitchFamily="34" charset="0"/>
              </a:rPr>
              <a:t>graft-versus-host disease (GVHD)</a:t>
            </a:r>
            <a:r>
              <a:rPr lang="en-US" sz="1200" dirty="0">
                <a:latin typeface="+mn-lt"/>
              </a:rPr>
              <a:t> prophylaxis, disease, causes of death, conditioning regimen, and race and/or ethnicity. All frequencies represent first autologous and allogeneic transplants and CAR-T infusions registered with the CIBMTR during the period. </a:t>
            </a:r>
          </a:p>
          <a:p>
            <a:pPr>
              <a:lnSpc>
                <a:spcPct val="80000"/>
              </a:lnSpc>
              <a:spcBef>
                <a:spcPts val="611"/>
              </a:spcBef>
            </a:pPr>
            <a:r>
              <a:rPr lang="en-US" sz="1200" dirty="0">
                <a:latin typeface="+mn-lt"/>
              </a:rPr>
              <a:t>Slides </a:t>
            </a:r>
            <a:r>
              <a:rPr lang="en-US" sz="1200" b="1" dirty="0">
                <a:latin typeface="+mn-lt"/>
              </a:rPr>
              <a:t>50 to 69 </a:t>
            </a:r>
            <a:r>
              <a:rPr lang="en-US" sz="1200" dirty="0">
                <a:latin typeface="+mn-lt"/>
              </a:rPr>
              <a:t>include overall survival outcomes according to age, donor type, disease, disease status or risk score, and year of infusion. Comparisons across survival curves are univariate and do not adjust for all potentially important factors; consequently, results should be interpreted cautiously.</a:t>
            </a:r>
          </a:p>
          <a:p>
            <a:pPr>
              <a:lnSpc>
                <a:spcPct val="80000"/>
              </a:lnSpc>
              <a:spcBef>
                <a:spcPts val="611"/>
              </a:spcBef>
            </a:pPr>
            <a:endParaRPr lang="en-US" sz="1200" dirty="0">
              <a:latin typeface="+mn-lt"/>
            </a:endParaRPr>
          </a:p>
          <a:p>
            <a:pPr marL="173990" indent="-173990">
              <a:lnSpc>
                <a:spcPct val="80000"/>
              </a:lnSpc>
              <a:spcBef>
                <a:spcPts val="611"/>
              </a:spcBef>
              <a:buFont typeface="Arial" panose="020B0604020202020204" pitchFamily="34" charset="0"/>
              <a:buChar char="•"/>
            </a:pPr>
            <a:r>
              <a:rPr lang="en-US" sz="1200" b="1" dirty="0">
                <a:latin typeface="+mn-lt"/>
              </a:rPr>
              <a:t>Acute myeloid leukemia </a:t>
            </a:r>
            <a:r>
              <a:rPr lang="en-US" sz="1200" dirty="0">
                <a:latin typeface="+mn-lt"/>
              </a:rPr>
              <a:t>(AML) has ELN cytogenetic groups at HCT defined in references below.</a:t>
            </a:r>
            <a:endParaRPr lang="en-US" sz="1200" dirty="0">
              <a:latin typeface="+mn-lt"/>
              <a:ea typeface="Verdana"/>
            </a:endParaRPr>
          </a:p>
          <a:p>
            <a:pPr marL="173990" indent="-173990">
              <a:lnSpc>
                <a:spcPct val="80000"/>
              </a:lnSpc>
              <a:spcBef>
                <a:spcPts val="611"/>
              </a:spcBef>
              <a:buFont typeface="Arial" panose="020B0604020202020204" pitchFamily="34" charset="0"/>
              <a:buChar char="•"/>
            </a:pPr>
            <a:r>
              <a:rPr lang="en-US" sz="1200" b="1" dirty="0">
                <a:latin typeface="+mn-lt"/>
              </a:rPr>
              <a:t>Acute lymphocytic leukemia </a:t>
            </a:r>
            <a:r>
              <a:rPr lang="en-US" sz="1200" dirty="0">
                <a:latin typeface="+mn-lt"/>
              </a:rPr>
              <a:t>(ALL) has disease status at HCT classified as CR1, CR2+ (2nd or subsequent complete remission) and relapse/ never in CR (includes primary induction failure). </a:t>
            </a:r>
          </a:p>
          <a:p>
            <a:pPr marL="173990" indent="-173990">
              <a:lnSpc>
                <a:spcPct val="80000"/>
              </a:lnSpc>
              <a:spcBef>
                <a:spcPts val="611"/>
              </a:spcBef>
              <a:buFont typeface="Arial" panose="020B0604020202020204" pitchFamily="34" charset="0"/>
              <a:buChar char="•"/>
            </a:pPr>
            <a:r>
              <a:rPr lang="en-US" sz="1200" b="1" dirty="0">
                <a:latin typeface="+mn-lt"/>
              </a:rPr>
              <a:t>Myelodysplastic syndromes </a:t>
            </a:r>
            <a:r>
              <a:rPr lang="en-US" sz="1200" dirty="0">
                <a:latin typeface="+mn-lt"/>
              </a:rPr>
              <a:t>(MDS) has IPSS-R groups at HCT defined in references below.</a:t>
            </a:r>
          </a:p>
          <a:p>
            <a:pPr marL="174570" indent="-174570">
              <a:lnSpc>
                <a:spcPct val="80000"/>
              </a:lnSpc>
              <a:spcBef>
                <a:spcPts val="611"/>
              </a:spcBef>
              <a:buFont typeface="Arial" panose="020B0604020202020204" pitchFamily="34" charset="0"/>
              <a:buChar char="•"/>
            </a:pPr>
            <a:r>
              <a:rPr lang="en-US" sz="1200" b="1" dirty="0">
                <a:latin typeface="+mn-lt"/>
              </a:rPr>
              <a:t>Myeloproliferative neoplasms </a:t>
            </a:r>
            <a:r>
              <a:rPr lang="en-US" sz="1200" dirty="0">
                <a:latin typeface="+mn-lt"/>
              </a:rPr>
              <a:t>(MPN) include myelofibrosis, polycythemia vera, essential thrombocythemia, chronic myelomonocytic leukemia, chronic myeloproliferative disease-unclassifiable, chronic neutrophilic leukemia, chronic eosinophilic leukemia, and MPN not otherwise specified. </a:t>
            </a:r>
          </a:p>
          <a:p>
            <a:pPr marL="174570" indent="-174570">
              <a:lnSpc>
                <a:spcPct val="80000"/>
              </a:lnSpc>
              <a:spcBef>
                <a:spcPts val="611"/>
              </a:spcBef>
              <a:buFont typeface="Arial" panose="020B0604020202020204" pitchFamily="34" charset="0"/>
              <a:buChar char="•"/>
            </a:pPr>
            <a:r>
              <a:rPr lang="en-US" sz="1200" b="1" dirty="0">
                <a:latin typeface="+mn-lt"/>
              </a:rPr>
              <a:t>Chronic myeloid leukemia </a:t>
            </a:r>
            <a:r>
              <a:rPr lang="en-US" sz="1200" dirty="0">
                <a:latin typeface="+mn-lt"/>
              </a:rPr>
              <a:t>(CML) has disease stages classified as hematologic CR, chronic phase, accelerated phase or blast crisis. </a:t>
            </a:r>
          </a:p>
          <a:p>
            <a:pPr marL="174570" indent="-174570">
              <a:lnSpc>
                <a:spcPct val="80000"/>
              </a:lnSpc>
              <a:spcBef>
                <a:spcPts val="611"/>
              </a:spcBef>
              <a:buFont typeface="Arial" panose="020B0604020202020204" pitchFamily="34" charset="0"/>
              <a:buChar char="•"/>
            </a:pPr>
            <a:r>
              <a:rPr lang="en-US" sz="1200" b="1" dirty="0">
                <a:latin typeface="+mn-lt"/>
              </a:rPr>
              <a:t>Lymphomas</a:t>
            </a:r>
            <a:r>
              <a:rPr lang="en-US" sz="1200" dirty="0">
                <a:latin typeface="+mn-lt"/>
              </a:rPr>
              <a:t> are classified according to sensitivity to prior chemotherapy (chemosensitive or chemoresistant). </a:t>
            </a:r>
          </a:p>
          <a:p>
            <a:pPr marL="0" indent="0">
              <a:lnSpc>
                <a:spcPct val="80000"/>
              </a:lnSpc>
              <a:spcBef>
                <a:spcPts val="611"/>
              </a:spcBef>
              <a:buFont typeface="Arial" panose="020B0604020202020204" pitchFamily="34" charset="0"/>
              <a:buNone/>
            </a:pPr>
            <a:r>
              <a:rPr lang="en-US" sz="1200" b="1" dirty="0">
                <a:latin typeface="+mn-lt"/>
              </a:rPr>
              <a:t>References for AML and MDS:</a:t>
            </a:r>
          </a:p>
          <a:p>
            <a:pPr marL="342900" indent="-342900">
              <a:buAutoNum type="arabicPeriod"/>
            </a:pPr>
            <a:r>
              <a:rPr lang="en-US" sz="1200" dirty="0">
                <a:latin typeface="+mn-lt"/>
              </a:rPr>
              <a:t>Döhner H, Estey E, Grimwade D, et al., "Diagnosis and management of AML in adults: 2017 ELN recommendations from an international expert panel," Blood, vol. 129, no. 4, pp. 424-447, 2017. </a:t>
            </a:r>
            <a:endParaRPr lang="en-US" sz="1200" dirty="0">
              <a:effectLst/>
              <a:latin typeface="+mn-lt"/>
              <a:ea typeface="Aptos" panose="020B0004020202020204" pitchFamily="34" charset="0"/>
              <a:cs typeface="Aptos" panose="020B0004020202020204" pitchFamily="34" charset="0"/>
            </a:endParaRPr>
          </a:p>
          <a:p>
            <a:pPr marL="342900" marR="0" indent="-342900">
              <a:spcBef>
                <a:spcPts val="0"/>
              </a:spcBef>
              <a:spcAft>
                <a:spcPts val="0"/>
              </a:spcAft>
              <a:buFont typeface="+mj-lt"/>
              <a:buAutoNum type="arabicPeriod"/>
            </a:pPr>
            <a:r>
              <a:rPr lang="en-US" sz="1200" dirty="0">
                <a:effectLst/>
                <a:latin typeface="+mn-lt"/>
                <a:ea typeface="Aptos" panose="020B0004020202020204" pitchFamily="34" charset="0"/>
                <a:cs typeface="Aptos" panose="020B0004020202020204" pitchFamily="34" charset="0"/>
              </a:rPr>
              <a:t>Greenberg PL, Tuechler H, Schanz J, et al. Revised international prognostic scoring system for myelodysplastic syndromes. </a:t>
            </a:r>
            <a:r>
              <a:rPr lang="en-US" sz="1200" i="1" dirty="0">
                <a:effectLst/>
                <a:latin typeface="+mn-lt"/>
                <a:ea typeface="Aptos" panose="020B0004020202020204" pitchFamily="34" charset="0"/>
                <a:cs typeface="Aptos" panose="020B0004020202020204" pitchFamily="34" charset="0"/>
              </a:rPr>
              <a:t>Blood</a:t>
            </a:r>
            <a:r>
              <a:rPr lang="en-US" sz="1200" dirty="0">
                <a:effectLst/>
                <a:latin typeface="+mn-lt"/>
                <a:ea typeface="Aptos" panose="020B0004020202020204" pitchFamily="34" charset="0"/>
                <a:cs typeface="Aptos" panose="020B0004020202020204" pitchFamily="34" charset="0"/>
              </a:rPr>
              <a:t>. Sep 20 2012;120(12):2454-65. </a:t>
            </a:r>
            <a:r>
              <a:rPr lang="en-US" sz="1200" dirty="0" err="1">
                <a:effectLst/>
                <a:latin typeface="+mn-lt"/>
                <a:ea typeface="Aptos" panose="020B0004020202020204" pitchFamily="34" charset="0"/>
                <a:cs typeface="Aptos" panose="020B0004020202020204" pitchFamily="34" charset="0"/>
              </a:rPr>
              <a:t>doi:10.1182</a:t>
            </a:r>
            <a:r>
              <a:rPr lang="en-US" sz="1200" dirty="0">
                <a:effectLst/>
                <a:latin typeface="+mn-lt"/>
                <a:ea typeface="Aptos" panose="020B0004020202020204" pitchFamily="34" charset="0"/>
                <a:cs typeface="Aptos" panose="020B0004020202020204" pitchFamily="34" charset="0"/>
              </a:rPr>
              <a:t>/blood-2012-03-420489</a:t>
            </a:r>
          </a:p>
          <a:p>
            <a:pPr marL="0" indent="0">
              <a:lnSpc>
                <a:spcPct val="80000"/>
              </a:lnSpc>
              <a:spcBef>
                <a:spcPts val="611"/>
              </a:spcBef>
              <a:buFont typeface="Arial" panose="020B0604020202020204" pitchFamily="34" charset="0"/>
              <a:buNone/>
            </a:pPr>
            <a:endParaRPr lang="en-US" sz="1200" dirty="0">
              <a:latin typeface="+mn-lt"/>
            </a:endParaRPr>
          </a:p>
          <a:p>
            <a:pPr marL="0" indent="0">
              <a:lnSpc>
                <a:spcPct val="80000"/>
              </a:lnSpc>
              <a:spcBef>
                <a:spcPts val="611"/>
              </a:spcBef>
              <a:buFont typeface="Arial" panose="020B0604020202020204" pitchFamily="34" charset="0"/>
              <a:buNone/>
            </a:pPr>
            <a:r>
              <a:rPr lang="en-US" sz="1200" b="1" dirty="0">
                <a:latin typeface="+mn-lt"/>
              </a:rPr>
              <a:t>Conditioning</a:t>
            </a:r>
          </a:p>
          <a:p>
            <a:pPr>
              <a:lnSpc>
                <a:spcPct val="80000"/>
              </a:lnSpc>
              <a:spcBef>
                <a:spcPts val="611"/>
              </a:spcBef>
            </a:pPr>
            <a:r>
              <a:rPr lang="en-US" sz="1200" dirty="0">
                <a:latin typeface="+mn-lt"/>
              </a:rPr>
              <a:t>The classification of conditioning regimen intensity is based on the agents, doses and schedules used. Several classification systems are available, and for this report we used a composite classification. Cases defined as reduced-intensity by the transplant center were classified as such. Cases without such information and with available data on chemotherapy agents, radiation and doses, were classified according to the CIBMTR operational definition of conditioning regimen intensity:</a:t>
            </a:r>
          </a:p>
          <a:p>
            <a:pPr>
              <a:lnSpc>
                <a:spcPct val="80000"/>
              </a:lnSpc>
              <a:spcBef>
                <a:spcPts val="611"/>
              </a:spcBef>
              <a:buFontTx/>
              <a:buChar char="•"/>
            </a:pPr>
            <a:r>
              <a:rPr lang="en-US" sz="1200" dirty="0">
                <a:latin typeface="+mn-lt"/>
              </a:rPr>
              <a:t> </a:t>
            </a:r>
            <a:r>
              <a:rPr lang="en-US" sz="1200" b="1" dirty="0">
                <a:latin typeface="+mn-lt"/>
              </a:rPr>
              <a:t>Myeloablative conditioning regimen</a:t>
            </a:r>
            <a:r>
              <a:rPr lang="en-US" sz="1200" dirty="0">
                <a:latin typeface="+mn-lt"/>
              </a:rPr>
              <a:t>: regimens with total body irradiation doses of ≥ 500 cGY, single fractionated doses of ≥ 800 cGY, busulfan doses of &gt; 9 mg/kg oral or Bu </a:t>
            </a:r>
            <a:r>
              <a:rPr lang="en-US" sz="1200" dirty="0">
                <a:effectLst/>
                <a:latin typeface="+mn-lt"/>
                <a:ea typeface="Calibri" panose="020F0502020204030204" pitchFamily="34" charset="0"/>
                <a:cs typeface="Times New Roman" panose="02020603050405020304" pitchFamily="18" charset="0"/>
              </a:rPr>
              <a:t>≥</a:t>
            </a:r>
            <a:r>
              <a:rPr lang="en-US" sz="1200" dirty="0">
                <a:latin typeface="+mn-lt"/>
              </a:rPr>
              <a:t> 7.2 mg/kg IV, or melphalan doses of &gt;150 mg/m</a:t>
            </a:r>
            <a:r>
              <a:rPr lang="en-US" sz="1200" baseline="30000" dirty="0">
                <a:latin typeface="+mn-lt"/>
              </a:rPr>
              <a:t>2</a:t>
            </a:r>
            <a:r>
              <a:rPr lang="en-US" sz="1200" dirty="0">
                <a:latin typeface="+mn-lt"/>
              </a:rPr>
              <a:t> given as single agents or in combination with other drugs.</a:t>
            </a:r>
          </a:p>
          <a:p>
            <a:pPr>
              <a:lnSpc>
                <a:spcPct val="80000"/>
              </a:lnSpc>
              <a:spcBef>
                <a:spcPts val="611"/>
              </a:spcBef>
              <a:buFontTx/>
              <a:buChar char="•"/>
            </a:pPr>
            <a:r>
              <a:rPr lang="en-US" sz="1200" b="1" dirty="0">
                <a:latin typeface="+mn-lt"/>
              </a:rPr>
              <a:t> Reduced-intensity conditioning/non-myeloablative regimen</a:t>
            </a:r>
            <a:r>
              <a:rPr lang="en-US" sz="1200" dirty="0">
                <a:latin typeface="+mn-lt"/>
              </a:rPr>
              <a:t>: regimens with lower doses of total body irradiation, fractionated radiation therapy, busulfan, melphalan, thiotepa and treosulfan than those used to define a myeloablative conditioning regimen (above).</a:t>
            </a:r>
          </a:p>
          <a:p>
            <a:pPr>
              <a:lnSpc>
                <a:spcPct val="80000"/>
              </a:lnSpc>
              <a:spcBef>
                <a:spcPts val="611"/>
              </a:spcBef>
            </a:pPr>
            <a:r>
              <a:rPr lang="en-US" sz="1200" b="1" dirty="0">
                <a:latin typeface="+mn-lt"/>
              </a:rPr>
              <a:t>References for conditioning intensity: </a:t>
            </a:r>
          </a:p>
          <a:p>
            <a:pPr marL="228600" indent="-228600">
              <a:buFont typeface="+mj-lt"/>
              <a:buAutoNum type="arabicPeriod"/>
            </a:pPr>
            <a:r>
              <a:rPr lang="en-US" sz="1200" dirty="0">
                <a:latin typeface="+mn-lt"/>
              </a:rPr>
              <a:t>Bacigalupo A, Ballen K, Rizzo D, Giralt S, Lazarus H, Ho V, et al. Defining the intensity of conditioning regimens: working definitions. </a:t>
            </a:r>
            <a:r>
              <a:rPr lang="en-US" sz="1200" i="1" dirty="0">
                <a:latin typeface="+mn-lt"/>
              </a:rPr>
              <a:t>Biology of Blood and Marrow Transplantation: Journal of the American Society for Blood and Marrow Transplantation. </a:t>
            </a:r>
            <a:r>
              <a:rPr lang="en-US" sz="1200" dirty="0">
                <a:latin typeface="+mn-lt"/>
              </a:rPr>
              <a:t>2009;15(12):1628–1633. doi: 10.1016/j.bbmt.2009.07.004.</a:t>
            </a:r>
          </a:p>
          <a:p>
            <a:pPr marL="228600" indent="-228600">
              <a:buFont typeface="+mj-lt"/>
              <a:buAutoNum type="arabicPeriod"/>
            </a:pPr>
            <a:r>
              <a:rPr lang="en-US" sz="1200" dirty="0">
                <a:latin typeface="+mn-lt"/>
              </a:rPr>
              <a:t>Giralt S, Ballen K, Rizzo D, Bacigalupo A, Horowitz M, Pasquini M, et al. Reduced-intensity conditioning regimen workshop: defining the dose spectrum. Report of a workshop convened by the Center for International Blood and Marrow Transplant Research. </a:t>
            </a:r>
            <a:r>
              <a:rPr lang="en-US" sz="1200" i="1" dirty="0">
                <a:latin typeface="+mn-lt"/>
              </a:rPr>
              <a:t>Biology of Blood and Marrow Transplantation: Journal of the American Society for Blood and Marrow Transplantation. </a:t>
            </a:r>
            <a:r>
              <a:rPr lang="en-US" sz="1200" dirty="0">
                <a:latin typeface="+mn-lt"/>
              </a:rPr>
              <a:t>2009;15(3):367–369. doi: 10.1016/j.bbmt.2008.12.497. </a:t>
            </a:r>
          </a:p>
          <a:p>
            <a:pPr marL="228600" indent="-228600">
              <a:buFont typeface="+mj-lt"/>
              <a:buAutoNum type="arabicPeriod"/>
            </a:pPr>
            <a:r>
              <a:rPr lang="pt-BR" sz="1200" dirty="0">
                <a:latin typeface="+mn-lt"/>
              </a:rPr>
              <a:t>Renee D, Zhongyu F, Allbee-Johnson M, Bronwen S, Rachel C</a:t>
            </a:r>
            <a:r>
              <a:rPr lang="en-US" sz="1200" dirty="0">
                <a:latin typeface="+mn-lt"/>
              </a:rPr>
              <a:t>. Current use and outcome of hematopoietic stem cell transplantation: CIBMTR Summary Slides, 2023. Available at: https://cibmtr.org/CIBMTR/Resources/Summary-Slides-Reports</a:t>
            </a:r>
          </a:p>
          <a:p>
            <a:endParaRPr lang="en-US" sz="1200" dirty="0">
              <a:latin typeface="+mn-lt"/>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B01813AD-83F6-D843-B4B7-678E06E01419}" type="slidenum">
              <a:rPr lang="en-US" smtClean="0"/>
              <a:pPr/>
              <a:t>1</a:t>
            </a:fld>
            <a:endParaRPr lang="en-US" dirty="0"/>
          </a:p>
        </p:txBody>
      </p:sp>
    </p:spTree>
    <p:extLst>
      <p:ext uri="{BB962C8B-B14F-4D97-AF65-F5344CB8AC3E}">
        <p14:creationId xmlns:p14="http://schemas.microsoft.com/office/powerpoint/2010/main" val="2348238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b="0" dirty="0">
                <a:latin typeface="+mn-lt"/>
              </a:rPr>
              <a:t>This slide shows the relative proportion of recipient age groups for 1</a:t>
            </a:r>
            <a:r>
              <a:rPr lang="en-US" b="0" baseline="30000" dirty="0">
                <a:latin typeface="+mn-lt"/>
              </a:rPr>
              <a:t>st</a:t>
            </a:r>
            <a:r>
              <a:rPr lang="en-US" b="0" dirty="0">
                <a:latin typeface="+mn-lt"/>
              </a:rPr>
              <a:t> autologous HCT recipients, 2013-2023. The percentage of each is represented on the bar graph</a:t>
            </a:r>
            <a:r>
              <a:rPr lang="en-US" b="0" i="0" dirty="0">
                <a:solidFill>
                  <a:srgbClr val="000000"/>
                </a:solidFill>
                <a:effectLst/>
                <a:latin typeface="+mn-lt"/>
              </a:rPr>
              <a:t>. </a:t>
            </a:r>
            <a:endParaRPr lang="en-US" strike="sngStrike" dirty="0">
              <a:latin typeface="+mn-lt"/>
            </a:endParaRPr>
          </a:p>
        </p:txBody>
      </p:sp>
      <p:sp>
        <p:nvSpPr>
          <p:cNvPr id="4" name="Slide Number Placeholder 3"/>
          <p:cNvSpPr>
            <a:spLocks noGrp="1"/>
          </p:cNvSpPr>
          <p:nvPr>
            <p:ph type="sldNum" sz="quarter" idx="5"/>
          </p:nvPr>
        </p:nvSpPr>
        <p:spPr/>
        <p:txBody>
          <a:bodyPr/>
          <a:lstStyle/>
          <a:p>
            <a:fld id="{B01813AD-83F6-D843-B4B7-678E06E01419}" type="slidenum">
              <a:rPr lang="en-US" smtClean="0"/>
              <a:pPr/>
              <a:t>11</a:t>
            </a:fld>
            <a:endParaRPr lang="en-US" dirty="0"/>
          </a:p>
        </p:txBody>
      </p:sp>
    </p:spTree>
    <p:extLst>
      <p:ext uri="{BB962C8B-B14F-4D97-AF65-F5344CB8AC3E}">
        <p14:creationId xmlns:p14="http://schemas.microsoft.com/office/powerpoint/2010/main" val="1970598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b="0" dirty="0"/>
              <a:t>This slide shows the relative proportion of 1</a:t>
            </a:r>
            <a:r>
              <a:rPr lang="en-US" b="0" baseline="30000" dirty="0"/>
              <a:t>st</a:t>
            </a:r>
            <a:r>
              <a:rPr lang="en-US" b="0" dirty="0"/>
              <a:t> allogeneic transplants performed by Hematopoietic Cell Transplantation Comorbidity Index group (HCT-CI) in the different age groups between 2019-2023. </a:t>
            </a:r>
            <a:endParaRPr lang="en-US" dirty="0"/>
          </a:p>
        </p:txBody>
      </p:sp>
      <p:sp>
        <p:nvSpPr>
          <p:cNvPr id="4" name="Slide Number Placeholder 3"/>
          <p:cNvSpPr>
            <a:spLocks noGrp="1"/>
          </p:cNvSpPr>
          <p:nvPr>
            <p:ph type="sldNum" sz="quarter" idx="5"/>
          </p:nvPr>
        </p:nvSpPr>
        <p:spPr/>
        <p:txBody>
          <a:bodyPr/>
          <a:lstStyle/>
          <a:p>
            <a:fld id="{B01813AD-83F6-D843-B4B7-678E06E01419}" type="slidenum">
              <a:rPr lang="en-US" smtClean="0"/>
              <a:pPr/>
              <a:t>12</a:t>
            </a:fld>
            <a:endParaRPr lang="en-US" dirty="0"/>
          </a:p>
        </p:txBody>
      </p:sp>
    </p:spTree>
    <p:extLst>
      <p:ext uri="{BB962C8B-B14F-4D97-AF65-F5344CB8AC3E}">
        <p14:creationId xmlns:p14="http://schemas.microsoft.com/office/powerpoint/2010/main" val="3321747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a:t>The percentage of 1</a:t>
            </a:r>
            <a:r>
              <a:rPr lang="en-US" baseline="30000" dirty="0"/>
              <a:t>st</a:t>
            </a:r>
            <a:r>
              <a:rPr lang="en-US" dirty="0"/>
              <a:t> allogeneic recipients by Hematopoietic Cell Transplantation Comorbidity Index (HCT-CI) index group receiving myeloablative or non-myeloablative/reduced-intensity conditioning, 2019-2023. There were a higher percentage of HCT-CI = 3-4 and HCT-CI = 5+ in the non-myeloablative/reduced-intensity conditioning group. </a:t>
            </a:r>
          </a:p>
        </p:txBody>
      </p:sp>
      <p:sp>
        <p:nvSpPr>
          <p:cNvPr id="4" name="Slide Number Placeholder 3"/>
          <p:cNvSpPr>
            <a:spLocks noGrp="1"/>
          </p:cNvSpPr>
          <p:nvPr>
            <p:ph type="sldNum" sz="quarter" idx="5"/>
          </p:nvPr>
        </p:nvSpPr>
        <p:spPr/>
        <p:txBody>
          <a:bodyPr/>
          <a:lstStyle/>
          <a:p>
            <a:fld id="{B01813AD-83F6-D843-B4B7-678E06E01419}" type="slidenum">
              <a:rPr lang="en-US" smtClean="0"/>
              <a:pPr/>
              <a:t>13</a:t>
            </a:fld>
            <a:endParaRPr lang="en-US" dirty="0"/>
          </a:p>
        </p:txBody>
      </p:sp>
    </p:spTree>
    <p:extLst>
      <p:ext uri="{BB962C8B-B14F-4D97-AF65-F5344CB8AC3E}">
        <p14:creationId xmlns:p14="http://schemas.microsoft.com/office/powerpoint/2010/main" val="3813226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b="0" i="0" dirty="0"/>
              <a:t>This slide shows the number of 1</a:t>
            </a:r>
            <a:r>
              <a:rPr lang="en-US" b="0" i="0" baseline="30000" dirty="0"/>
              <a:t>st</a:t>
            </a:r>
            <a:r>
              <a:rPr lang="en-US" b="0" i="0" dirty="0"/>
              <a:t> allogeneic procedures by graft source in adult patients since 2013. Peripheral blood stem cells represents the largest graft source consistently by year. </a:t>
            </a:r>
          </a:p>
        </p:txBody>
      </p:sp>
      <p:sp>
        <p:nvSpPr>
          <p:cNvPr id="4" name="Slide Number Placeholder 3"/>
          <p:cNvSpPr>
            <a:spLocks noGrp="1"/>
          </p:cNvSpPr>
          <p:nvPr>
            <p:ph type="sldNum" sz="quarter" idx="5"/>
          </p:nvPr>
        </p:nvSpPr>
        <p:spPr/>
        <p:txBody>
          <a:bodyPr/>
          <a:lstStyle/>
          <a:p>
            <a:fld id="{B01813AD-83F6-D843-B4B7-678E06E01419}" type="slidenum">
              <a:rPr lang="en-US" smtClean="0"/>
              <a:pPr/>
              <a:t>14</a:t>
            </a:fld>
            <a:endParaRPr lang="en-US" dirty="0"/>
          </a:p>
        </p:txBody>
      </p:sp>
    </p:spTree>
    <p:extLst>
      <p:ext uri="{BB962C8B-B14F-4D97-AF65-F5344CB8AC3E}">
        <p14:creationId xmlns:p14="http://schemas.microsoft.com/office/powerpoint/2010/main" val="3966047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b="0" i="0" dirty="0"/>
              <a:t>This slide shows the number of 1</a:t>
            </a:r>
            <a:r>
              <a:rPr lang="en-US" b="0" i="0" baseline="30000" dirty="0"/>
              <a:t>st</a:t>
            </a:r>
            <a:r>
              <a:rPr lang="en-US" b="0" i="0" dirty="0"/>
              <a:t> allogeneic procedures by graft sources among pediatric recipients, 2013-2023. Bone marrow represents the largest graft source consistently each year.</a:t>
            </a:r>
            <a:endParaRPr lang="en-US" dirty="0"/>
          </a:p>
        </p:txBody>
      </p:sp>
      <p:sp>
        <p:nvSpPr>
          <p:cNvPr id="4" name="Slide Number Placeholder 3"/>
          <p:cNvSpPr>
            <a:spLocks noGrp="1"/>
          </p:cNvSpPr>
          <p:nvPr>
            <p:ph type="sldNum" sz="quarter" idx="5"/>
          </p:nvPr>
        </p:nvSpPr>
        <p:spPr/>
        <p:txBody>
          <a:bodyPr/>
          <a:lstStyle/>
          <a:p>
            <a:fld id="{B01813AD-83F6-D843-B4B7-678E06E01419}" type="slidenum">
              <a:rPr lang="en-US" smtClean="0"/>
              <a:pPr/>
              <a:t>15</a:t>
            </a:fld>
            <a:endParaRPr lang="en-US" dirty="0"/>
          </a:p>
        </p:txBody>
      </p:sp>
    </p:spTree>
    <p:extLst>
      <p:ext uri="{BB962C8B-B14F-4D97-AF65-F5344CB8AC3E}">
        <p14:creationId xmlns:p14="http://schemas.microsoft.com/office/powerpoint/2010/main" val="31269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calcineurin inhibitor (CNI) based graft-versus-host disease (GVHD) prophylaxis remains the most commonly used approach in adult matched related donor (MRD) recipients in the myeloablative conditioning (MAC) setting, the use of post-transplant cyclophosphamide (PTCy) continues to increase, especially in recent years.</a:t>
            </a:r>
          </a:p>
        </p:txBody>
      </p:sp>
      <p:sp>
        <p:nvSpPr>
          <p:cNvPr id="4" name="Slide Number Placeholder 3"/>
          <p:cNvSpPr>
            <a:spLocks noGrp="1"/>
          </p:cNvSpPr>
          <p:nvPr>
            <p:ph type="sldNum" sz="quarter" idx="5"/>
          </p:nvPr>
        </p:nvSpPr>
        <p:spPr/>
        <p:txBody>
          <a:bodyPr/>
          <a:lstStyle/>
          <a:p>
            <a:fld id="{B01813AD-83F6-D843-B4B7-678E06E01419}" type="slidenum">
              <a:rPr lang="en-US" smtClean="0"/>
              <a:pPr/>
              <a:t>16</a:t>
            </a:fld>
            <a:endParaRPr lang="en-US" dirty="0"/>
          </a:p>
        </p:txBody>
      </p:sp>
    </p:spTree>
    <p:extLst>
      <p:ext uri="{BB962C8B-B14F-4D97-AF65-F5344CB8AC3E}">
        <p14:creationId xmlns:p14="http://schemas.microsoft.com/office/powerpoint/2010/main" val="318822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51908-1C08-A2E1-93E0-77A53F94D3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34AAD9-31DF-CAF7-B86F-B42E1EE9C8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2872CB-1E1D-0AA1-CCB3-5575847F09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use of post-transplant cyclophosphamide (PTCy) became the most common GVHD prophylaxis approach in the reduced intensity/non-myeloablative (RIC/NMA) setting in 2023. </a:t>
            </a:r>
          </a:p>
        </p:txBody>
      </p:sp>
      <p:sp>
        <p:nvSpPr>
          <p:cNvPr id="4" name="Slide Number Placeholder 3">
            <a:extLst>
              <a:ext uri="{FF2B5EF4-FFF2-40B4-BE49-F238E27FC236}">
                <a16:creationId xmlns:a16="http://schemas.microsoft.com/office/drawing/2014/main" id="{7D7D9FA4-EDD1-D6C3-DDDA-E21F87B5022F}"/>
              </a:ext>
            </a:extLst>
          </p:cNvPr>
          <p:cNvSpPr>
            <a:spLocks noGrp="1"/>
          </p:cNvSpPr>
          <p:nvPr>
            <p:ph type="sldNum" sz="quarter" idx="5"/>
          </p:nvPr>
        </p:nvSpPr>
        <p:spPr/>
        <p:txBody>
          <a:bodyPr/>
          <a:lstStyle/>
          <a:p>
            <a:fld id="{B01813AD-83F6-D843-B4B7-678E06E01419}" type="slidenum">
              <a:rPr lang="en-US" smtClean="0"/>
              <a:pPr/>
              <a:t>17</a:t>
            </a:fld>
            <a:endParaRPr lang="en-US" dirty="0"/>
          </a:p>
        </p:txBody>
      </p:sp>
    </p:spTree>
    <p:extLst>
      <p:ext uri="{BB962C8B-B14F-4D97-AF65-F5344CB8AC3E}">
        <p14:creationId xmlns:p14="http://schemas.microsoft.com/office/powerpoint/2010/main" val="3603906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CNI-based GVHD prophylaxis remains the most commonly used in adult MUD recipients in the myeloablative conditioning (MAC) setting, the use of PTCy continues to increase,  especially in recent years.</a:t>
            </a:r>
          </a:p>
        </p:txBody>
      </p:sp>
      <p:sp>
        <p:nvSpPr>
          <p:cNvPr id="4" name="Slide Number Placeholder 3"/>
          <p:cNvSpPr>
            <a:spLocks noGrp="1"/>
          </p:cNvSpPr>
          <p:nvPr>
            <p:ph type="sldNum" sz="quarter" idx="5"/>
          </p:nvPr>
        </p:nvSpPr>
        <p:spPr/>
        <p:txBody>
          <a:bodyPr/>
          <a:lstStyle/>
          <a:p>
            <a:fld id="{B01813AD-83F6-D843-B4B7-678E06E01419}" type="slidenum">
              <a:rPr lang="en-US" smtClean="0"/>
              <a:pPr/>
              <a:t>18</a:t>
            </a:fld>
            <a:endParaRPr lang="en-US" dirty="0"/>
          </a:p>
        </p:txBody>
      </p:sp>
    </p:spTree>
    <p:extLst>
      <p:ext uri="{BB962C8B-B14F-4D97-AF65-F5344CB8AC3E}">
        <p14:creationId xmlns:p14="http://schemas.microsoft.com/office/powerpoint/2010/main" val="112523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678F3-F07B-0BC5-AED3-BB5D79C68C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84FE2D-5BC1-33FF-17DE-3F283C777B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9B6D34-7CD5-D020-9A5B-B00DD1F744DA}"/>
              </a:ext>
            </a:extLst>
          </p:cNvPr>
          <p:cNvSpPr>
            <a:spLocks noGrp="1"/>
          </p:cNvSpPr>
          <p:nvPr>
            <p:ph type="body" idx="1"/>
          </p:nvPr>
        </p:nvSpPr>
        <p:spPr/>
        <p:txBody>
          <a:bodyPr/>
          <a:lstStyle/>
          <a:p>
            <a:r>
              <a:rPr lang="en-US" dirty="0"/>
              <a:t>The use of post-transplant cyclophosphamide (PTCy) became the most common GVHD prophylaxis approach in the reduced intensity/non-myeloablative (RIC/NMA) setting in 2023.</a:t>
            </a:r>
          </a:p>
        </p:txBody>
      </p:sp>
      <p:sp>
        <p:nvSpPr>
          <p:cNvPr id="4" name="Slide Number Placeholder 3">
            <a:extLst>
              <a:ext uri="{FF2B5EF4-FFF2-40B4-BE49-F238E27FC236}">
                <a16:creationId xmlns:a16="http://schemas.microsoft.com/office/drawing/2014/main" id="{32493A5C-91F3-E369-6405-931B22D12E3B}"/>
              </a:ext>
            </a:extLst>
          </p:cNvPr>
          <p:cNvSpPr>
            <a:spLocks noGrp="1"/>
          </p:cNvSpPr>
          <p:nvPr>
            <p:ph type="sldNum" sz="quarter" idx="5"/>
          </p:nvPr>
        </p:nvSpPr>
        <p:spPr/>
        <p:txBody>
          <a:bodyPr/>
          <a:lstStyle/>
          <a:p>
            <a:fld id="{B01813AD-83F6-D843-B4B7-678E06E01419}" type="slidenum">
              <a:rPr lang="en-US" smtClean="0"/>
              <a:pPr/>
              <a:t>19</a:t>
            </a:fld>
            <a:endParaRPr lang="en-US" dirty="0"/>
          </a:p>
        </p:txBody>
      </p:sp>
    </p:spTree>
    <p:extLst>
      <p:ext uri="{BB962C8B-B14F-4D97-AF65-F5344CB8AC3E}">
        <p14:creationId xmlns:p14="http://schemas.microsoft.com/office/powerpoint/2010/main" val="209160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a:t>GVHD prophylaxis for adults receiving haplo donor HCT is almost exclusively with PTCy.</a:t>
            </a:r>
            <a:r>
              <a:rPr lang="en-US" b="1" dirty="0"/>
              <a:t> </a:t>
            </a:r>
            <a:endParaRPr lang="en-US" dirty="0"/>
          </a:p>
        </p:txBody>
      </p:sp>
      <p:sp>
        <p:nvSpPr>
          <p:cNvPr id="4" name="Slide Number Placeholder 3"/>
          <p:cNvSpPr>
            <a:spLocks noGrp="1"/>
          </p:cNvSpPr>
          <p:nvPr>
            <p:ph type="sldNum" sz="quarter" idx="5"/>
          </p:nvPr>
        </p:nvSpPr>
        <p:spPr/>
        <p:txBody>
          <a:bodyPr/>
          <a:lstStyle/>
          <a:p>
            <a:fld id="{B01813AD-83F6-D843-B4B7-678E06E01419}" type="slidenum">
              <a:rPr lang="en-US" smtClean="0"/>
              <a:pPr/>
              <a:t>20</a:t>
            </a:fld>
            <a:endParaRPr lang="en-US" dirty="0"/>
          </a:p>
        </p:txBody>
      </p:sp>
    </p:spTree>
    <p:extLst>
      <p:ext uri="{BB962C8B-B14F-4D97-AF65-F5344CB8AC3E}">
        <p14:creationId xmlns:p14="http://schemas.microsoft.com/office/powerpoint/2010/main" val="2064845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annual numbers of 1</a:t>
            </a:r>
            <a:r>
              <a:rPr lang="en-US" baseline="30000" dirty="0"/>
              <a:t>st</a:t>
            </a:r>
            <a:r>
              <a:rPr lang="en-US" dirty="0"/>
              <a:t> allogeneic and 1</a:t>
            </a:r>
            <a:r>
              <a:rPr lang="en-US" baseline="30000" dirty="0"/>
              <a:t>st</a:t>
            </a:r>
            <a:r>
              <a:rPr lang="en-US" dirty="0"/>
              <a:t> autologous transplants and first CAR-T therapy in the US were compiled according to the number of first transplants or CAR-T for recipients registered with the CIBMTR. </a:t>
            </a:r>
          </a:p>
          <a:p>
            <a:endParaRPr lang="en-US" dirty="0"/>
          </a:p>
        </p:txBody>
      </p:sp>
      <p:sp>
        <p:nvSpPr>
          <p:cNvPr id="4" name="Slide Number Placeholder 3"/>
          <p:cNvSpPr>
            <a:spLocks noGrp="1"/>
          </p:cNvSpPr>
          <p:nvPr>
            <p:ph type="sldNum" sz="quarter" idx="5"/>
          </p:nvPr>
        </p:nvSpPr>
        <p:spPr/>
        <p:txBody>
          <a:bodyPr/>
          <a:lstStyle/>
          <a:p>
            <a:fld id="{B01813AD-83F6-D843-B4B7-678E06E01419}" type="slidenum">
              <a:rPr lang="en-US" smtClean="0"/>
              <a:pPr/>
              <a:t>3</a:t>
            </a:fld>
            <a:endParaRPr lang="en-US" dirty="0"/>
          </a:p>
        </p:txBody>
      </p:sp>
    </p:spTree>
    <p:extLst>
      <p:ext uri="{BB962C8B-B14F-4D97-AF65-F5344CB8AC3E}">
        <p14:creationId xmlns:p14="http://schemas.microsoft.com/office/powerpoint/2010/main" val="2145870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a:t>Since 2019, GVHD prophylaxis for adults receiving MMUD HCT with PTCy is &gt; 50%, and this continues to increase.</a:t>
            </a:r>
          </a:p>
        </p:txBody>
      </p:sp>
      <p:sp>
        <p:nvSpPr>
          <p:cNvPr id="4" name="Slide Number Placeholder 3"/>
          <p:cNvSpPr>
            <a:spLocks noGrp="1"/>
          </p:cNvSpPr>
          <p:nvPr>
            <p:ph type="sldNum" sz="quarter" idx="5"/>
          </p:nvPr>
        </p:nvSpPr>
        <p:spPr/>
        <p:txBody>
          <a:bodyPr/>
          <a:lstStyle/>
          <a:p>
            <a:fld id="{B01813AD-83F6-D843-B4B7-678E06E01419}" type="slidenum">
              <a:rPr lang="en-US" smtClean="0"/>
              <a:pPr/>
              <a:t>21</a:t>
            </a:fld>
            <a:endParaRPr lang="en-US" dirty="0"/>
          </a:p>
        </p:txBody>
      </p:sp>
    </p:spTree>
    <p:extLst>
      <p:ext uri="{BB962C8B-B14F-4D97-AF65-F5344CB8AC3E}">
        <p14:creationId xmlns:p14="http://schemas.microsoft.com/office/powerpoint/2010/main" val="1646395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CNI and MMF is the most common GVHD prophylaxis group within the PTCy GVHD prophylaxis setting for adults in 2023.</a:t>
            </a:r>
          </a:p>
          <a:p>
            <a:endParaRPr lang="en-US" dirty="0"/>
          </a:p>
        </p:txBody>
      </p:sp>
      <p:sp>
        <p:nvSpPr>
          <p:cNvPr id="4" name="Slide Number Placeholder 3"/>
          <p:cNvSpPr>
            <a:spLocks noGrp="1"/>
          </p:cNvSpPr>
          <p:nvPr>
            <p:ph type="sldNum" sz="quarter" idx="5"/>
          </p:nvPr>
        </p:nvSpPr>
        <p:spPr/>
        <p:txBody>
          <a:bodyPr/>
          <a:lstStyle/>
          <a:p>
            <a:fld id="{B01813AD-83F6-D843-B4B7-678E06E01419}" type="slidenum">
              <a:rPr lang="en-US" smtClean="0"/>
              <a:pPr/>
              <a:t>22</a:t>
            </a:fld>
            <a:endParaRPr lang="en-US" dirty="0"/>
          </a:p>
        </p:txBody>
      </p:sp>
    </p:spTree>
    <p:extLst>
      <p:ext uri="{BB962C8B-B14F-4D97-AF65-F5344CB8AC3E}">
        <p14:creationId xmlns:p14="http://schemas.microsoft.com/office/powerpoint/2010/main" val="555901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CNI-based GVHD prophylaxis remains the most commonly used in pediatric MRD recipients using myeloablative conditioning (MAC).</a:t>
            </a:r>
          </a:p>
        </p:txBody>
      </p:sp>
      <p:sp>
        <p:nvSpPr>
          <p:cNvPr id="4" name="Slide Number Placeholder 3"/>
          <p:cNvSpPr>
            <a:spLocks noGrp="1"/>
          </p:cNvSpPr>
          <p:nvPr>
            <p:ph type="sldNum" sz="quarter" idx="5"/>
          </p:nvPr>
        </p:nvSpPr>
        <p:spPr/>
        <p:txBody>
          <a:bodyPr/>
          <a:lstStyle/>
          <a:p>
            <a:fld id="{B01813AD-83F6-D843-B4B7-678E06E01419}" type="slidenum">
              <a:rPr lang="en-US" smtClean="0"/>
              <a:pPr/>
              <a:t>23</a:t>
            </a:fld>
            <a:endParaRPr lang="en-US" dirty="0"/>
          </a:p>
        </p:txBody>
      </p:sp>
    </p:spTree>
    <p:extLst>
      <p:ext uri="{BB962C8B-B14F-4D97-AF65-F5344CB8AC3E}">
        <p14:creationId xmlns:p14="http://schemas.microsoft.com/office/powerpoint/2010/main" val="3711967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9AEC5-6A3D-35F3-FF86-F50322E68C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0769E9-C401-21EE-EEF2-967777772E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10DAA5-DAB1-70E7-8EAF-FA9BE65D872F}"/>
              </a:ext>
            </a:extLst>
          </p:cNvPr>
          <p:cNvSpPr>
            <a:spLocks noGrp="1"/>
          </p:cNvSpPr>
          <p:nvPr>
            <p:ph type="body" idx="1"/>
          </p:nvPr>
        </p:nvSpPr>
        <p:spPr/>
        <p:txBody>
          <a:bodyPr/>
          <a:lstStyle/>
          <a:p>
            <a:r>
              <a:rPr lang="en-US" dirty="0"/>
              <a:t>CNI-based GVHD prophylaxis remains the most commonly used in pediatric MRD recipients using reduced intensity/non-myeloablative (RIC/NMA) conditioning. There is a notable increase in the use of abatacept since 2020. </a:t>
            </a:r>
          </a:p>
        </p:txBody>
      </p:sp>
      <p:sp>
        <p:nvSpPr>
          <p:cNvPr id="4" name="Slide Number Placeholder 3">
            <a:extLst>
              <a:ext uri="{FF2B5EF4-FFF2-40B4-BE49-F238E27FC236}">
                <a16:creationId xmlns:a16="http://schemas.microsoft.com/office/drawing/2014/main" id="{7B4147E5-5E73-65BA-4494-EC426CBC49DB}"/>
              </a:ext>
            </a:extLst>
          </p:cNvPr>
          <p:cNvSpPr>
            <a:spLocks noGrp="1"/>
          </p:cNvSpPr>
          <p:nvPr>
            <p:ph type="sldNum" sz="quarter" idx="5"/>
          </p:nvPr>
        </p:nvSpPr>
        <p:spPr/>
        <p:txBody>
          <a:bodyPr/>
          <a:lstStyle/>
          <a:p>
            <a:fld id="{B01813AD-83F6-D843-B4B7-678E06E01419}" type="slidenum">
              <a:rPr lang="en-US" smtClean="0"/>
              <a:pPr/>
              <a:t>24</a:t>
            </a:fld>
            <a:endParaRPr lang="en-US" dirty="0"/>
          </a:p>
        </p:txBody>
      </p:sp>
    </p:spTree>
    <p:extLst>
      <p:ext uri="{BB962C8B-B14F-4D97-AF65-F5344CB8AC3E}">
        <p14:creationId xmlns:p14="http://schemas.microsoft.com/office/powerpoint/2010/main" val="2432353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a:t>CNI-based GVHD prophylaxis remains the most commonly used in pediatric MUD recipients using myeloablative conditioning (MAC). There is a notable increase in the use of abatacept since 2020. </a:t>
            </a:r>
          </a:p>
        </p:txBody>
      </p:sp>
      <p:sp>
        <p:nvSpPr>
          <p:cNvPr id="4" name="Slide Number Placeholder 3"/>
          <p:cNvSpPr>
            <a:spLocks noGrp="1"/>
          </p:cNvSpPr>
          <p:nvPr>
            <p:ph type="sldNum" sz="quarter" idx="5"/>
          </p:nvPr>
        </p:nvSpPr>
        <p:spPr/>
        <p:txBody>
          <a:bodyPr/>
          <a:lstStyle/>
          <a:p>
            <a:fld id="{B01813AD-83F6-D843-B4B7-678E06E01419}" type="slidenum">
              <a:rPr lang="en-US" smtClean="0"/>
              <a:pPr/>
              <a:t>25</a:t>
            </a:fld>
            <a:endParaRPr lang="en-US" dirty="0"/>
          </a:p>
        </p:txBody>
      </p:sp>
    </p:spTree>
    <p:extLst>
      <p:ext uri="{BB962C8B-B14F-4D97-AF65-F5344CB8AC3E}">
        <p14:creationId xmlns:p14="http://schemas.microsoft.com/office/powerpoint/2010/main" val="3162635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C5187-93AF-BB4E-327E-1D933D6DD4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C5DE2B-62A0-CA39-F9C8-B73611F1EB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E5BA93-3991-5725-ED84-82C20D3B6BA8}"/>
              </a:ext>
            </a:extLst>
          </p:cNvPr>
          <p:cNvSpPr>
            <a:spLocks noGrp="1"/>
          </p:cNvSpPr>
          <p:nvPr>
            <p:ph type="body" idx="1"/>
          </p:nvPr>
        </p:nvSpPr>
        <p:spPr/>
        <p:txBody>
          <a:bodyPr/>
          <a:lstStyle/>
          <a:p>
            <a:pPr defTabSz="931042">
              <a:defRPr/>
            </a:pPr>
            <a:r>
              <a:rPr lang="en-US" dirty="0"/>
              <a:t>CNI-based GVHD prophylaxis remains the most commonly used in pediatric matched unrelated donor (MUD) recipients using reduced intensity/non-myeloablative (RIC/NMA) conditioning. There is a notable increase in the use of abatacept since 2020. </a:t>
            </a:r>
          </a:p>
        </p:txBody>
      </p:sp>
      <p:sp>
        <p:nvSpPr>
          <p:cNvPr id="4" name="Slide Number Placeholder 3">
            <a:extLst>
              <a:ext uri="{FF2B5EF4-FFF2-40B4-BE49-F238E27FC236}">
                <a16:creationId xmlns:a16="http://schemas.microsoft.com/office/drawing/2014/main" id="{19FE2D6C-87FB-B9B1-E221-35A197721740}"/>
              </a:ext>
            </a:extLst>
          </p:cNvPr>
          <p:cNvSpPr>
            <a:spLocks noGrp="1"/>
          </p:cNvSpPr>
          <p:nvPr>
            <p:ph type="sldNum" sz="quarter" idx="5"/>
          </p:nvPr>
        </p:nvSpPr>
        <p:spPr/>
        <p:txBody>
          <a:bodyPr/>
          <a:lstStyle/>
          <a:p>
            <a:fld id="{B01813AD-83F6-D843-B4B7-678E06E01419}" type="slidenum">
              <a:rPr lang="en-US" smtClean="0"/>
              <a:pPr/>
              <a:t>26</a:t>
            </a:fld>
            <a:endParaRPr lang="en-US" dirty="0"/>
          </a:p>
        </p:txBody>
      </p:sp>
    </p:spTree>
    <p:extLst>
      <p:ext uri="{BB962C8B-B14F-4D97-AF65-F5344CB8AC3E}">
        <p14:creationId xmlns:p14="http://schemas.microsoft.com/office/powerpoint/2010/main" val="4098062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a:t>GVHD prophylaxis for pediatric patients receiving haplo donor HCT is predominantly with PTCy, though ex-vivo T-cell depletion is also used commonly. The use of CD34 selection has significantly decreased, particularly after 2016. </a:t>
            </a:r>
            <a:endParaRPr lang="en-US" i="0" dirty="0"/>
          </a:p>
        </p:txBody>
      </p:sp>
      <p:sp>
        <p:nvSpPr>
          <p:cNvPr id="4" name="Slide Number Placeholder 3"/>
          <p:cNvSpPr>
            <a:spLocks noGrp="1"/>
          </p:cNvSpPr>
          <p:nvPr>
            <p:ph type="sldNum" sz="quarter" idx="5"/>
          </p:nvPr>
        </p:nvSpPr>
        <p:spPr/>
        <p:txBody>
          <a:bodyPr/>
          <a:lstStyle/>
          <a:p>
            <a:fld id="{B01813AD-83F6-D843-B4B7-678E06E01419}" type="slidenum">
              <a:rPr lang="en-US" smtClean="0"/>
              <a:pPr/>
              <a:t>27</a:t>
            </a:fld>
            <a:endParaRPr lang="en-US" dirty="0"/>
          </a:p>
        </p:txBody>
      </p:sp>
    </p:spTree>
    <p:extLst>
      <p:ext uri="{BB962C8B-B14F-4D97-AF65-F5344CB8AC3E}">
        <p14:creationId xmlns:p14="http://schemas.microsoft.com/office/powerpoint/2010/main" val="3605129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GVHD prophylaxis has become quite variable in recent years in the pediatric mismatched unrelated donor (MMUD) transplant setting. There is a notable increase in the use of abatacept and post-transplant cyclophosphamide based approaches since 2020. </a:t>
            </a:r>
          </a:p>
        </p:txBody>
      </p:sp>
      <p:sp>
        <p:nvSpPr>
          <p:cNvPr id="4" name="Slide Number Placeholder 3"/>
          <p:cNvSpPr>
            <a:spLocks noGrp="1"/>
          </p:cNvSpPr>
          <p:nvPr>
            <p:ph type="sldNum" sz="quarter" idx="5"/>
          </p:nvPr>
        </p:nvSpPr>
        <p:spPr/>
        <p:txBody>
          <a:bodyPr/>
          <a:lstStyle/>
          <a:p>
            <a:fld id="{B01813AD-83F6-D843-B4B7-678E06E01419}" type="slidenum">
              <a:rPr lang="en-US" smtClean="0"/>
              <a:pPr/>
              <a:t>28</a:t>
            </a:fld>
            <a:endParaRPr lang="en-US" dirty="0"/>
          </a:p>
        </p:txBody>
      </p:sp>
    </p:spTree>
    <p:extLst>
      <p:ext uri="{BB962C8B-B14F-4D97-AF65-F5344CB8AC3E}">
        <p14:creationId xmlns:p14="http://schemas.microsoft.com/office/powerpoint/2010/main" val="186566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3A6AF-7B9A-9890-E32C-B8A44EA7E8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A534C1-4898-41F5-C00F-4B77D45E25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A8EFE5-3760-9CEA-DC25-D7C70BFFDDC9}"/>
              </a:ext>
            </a:extLst>
          </p:cNvPr>
          <p:cNvSpPr>
            <a:spLocks noGrp="1"/>
          </p:cNvSpPr>
          <p:nvPr>
            <p:ph type="body" idx="1"/>
          </p:nvPr>
        </p:nvSpPr>
        <p:spPr/>
        <p:txBody>
          <a:bodyPr/>
          <a:lstStyle/>
          <a:p>
            <a:pPr marL="0" marR="0" lvl="0" indent="0" algn="l" defTabSz="931042" rtl="0" eaLnBrk="1" fontAlgn="auto" latinLnBrk="0" hangingPunct="1">
              <a:lnSpc>
                <a:spcPct val="100000"/>
              </a:lnSpc>
              <a:spcBef>
                <a:spcPts val="0"/>
              </a:spcBef>
              <a:spcAft>
                <a:spcPts val="0"/>
              </a:spcAft>
              <a:buClrTx/>
              <a:buSzTx/>
              <a:buFontTx/>
              <a:buNone/>
              <a:tabLst/>
              <a:defRPr/>
            </a:pPr>
            <a:r>
              <a:rPr lang="en-US" dirty="0"/>
              <a:t>The most common indications are AML for 1</a:t>
            </a:r>
            <a:r>
              <a:rPr lang="en-US" baseline="30000" dirty="0"/>
              <a:t>st</a:t>
            </a:r>
            <a:r>
              <a:rPr lang="en-US" dirty="0"/>
              <a:t> allogeneic HCT and MM/PCD for 1</a:t>
            </a:r>
            <a:r>
              <a:rPr lang="en-US" baseline="30000" dirty="0"/>
              <a:t>st</a:t>
            </a:r>
            <a:r>
              <a:rPr lang="en-US" dirty="0"/>
              <a:t> autologous HCT in the US in 2023 for adult patients. </a:t>
            </a:r>
            <a:r>
              <a:rPr lang="en-US" sz="1800" dirty="0">
                <a:effectLst/>
                <a:latin typeface="Segoe UI" panose="020B0502040204020203" pitchFamily="34" charset="0"/>
              </a:rPr>
              <a:t>22 gene therapies for other non-malignant disease were reported for treatment of sickle cell disease, thalassemia and Scheie syndrome.</a:t>
            </a:r>
            <a:endParaRPr lang="en-US" dirty="0"/>
          </a:p>
        </p:txBody>
      </p:sp>
      <p:sp>
        <p:nvSpPr>
          <p:cNvPr id="4" name="Slide Number Placeholder 3">
            <a:extLst>
              <a:ext uri="{FF2B5EF4-FFF2-40B4-BE49-F238E27FC236}">
                <a16:creationId xmlns:a16="http://schemas.microsoft.com/office/drawing/2014/main" id="{9B212D03-6A2D-0945-A740-EB901C53120F}"/>
              </a:ext>
            </a:extLst>
          </p:cNvPr>
          <p:cNvSpPr>
            <a:spLocks noGrp="1"/>
          </p:cNvSpPr>
          <p:nvPr>
            <p:ph type="sldNum" sz="quarter" idx="5"/>
          </p:nvPr>
        </p:nvSpPr>
        <p:spPr/>
        <p:txBody>
          <a:bodyPr/>
          <a:lstStyle/>
          <a:p>
            <a:fld id="{B01813AD-83F6-D843-B4B7-678E06E01419}" type="slidenum">
              <a:rPr lang="en-US" smtClean="0"/>
              <a:pPr/>
              <a:t>29</a:t>
            </a:fld>
            <a:endParaRPr lang="en-US" dirty="0"/>
          </a:p>
        </p:txBody>
      </p:sp>
    </p:spTree>
    <p:extLst>
      <p:ext uri="{BB962C8B-B14F-4D97-AF65-F5344CB8AC3E}">
        <p14:creationId xmlns:p14="http://schemas.microsoft.com/office/powerpoint/2010/main" val="3653129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a:t>The most common treatment type for multiple myeloma is autologous HCT, accounting for majority of the cases with an increase in the use of CAR-T therapies seen since 2021.</a:t>
            </a:r>
          </a:p>
        </p:txBody>
      </p:sp>
      <p:sp>
        <p:nvSpPr>
          <p:cNvPr id="4" name="Slide Number Placeholder 3"/>
          <p:cNvSpPr>
            <a:spLocks noGrp="1"/>
          </p:cNvSpPr>
          <p:nvPr>
            <p:ph type="sldNum" sz="quarter" idx="5"/>
          </p:nvPr>
        </p:nvSpPr>
        <p:spPr/>
        <p:txBody>
          <a:bodyPr/>
          <a:lstStyle/>
          <a:p>
            <a:fld id="{B01813AD-83F6-D843-B4B7-678E06E01419}" type="slidenum">
              <a:rPr lang="en-US" smtClean="0"/>
              <a:pPr/>
              <a:t>30</a:t>
            </a:fld>
            <a:endParaRPr lang="en-US" dirty="0"/>
          </a:p>
        </p:txBody>
      </p:sp>
    </p:spTree>
    <p:extLst>
      <p:ext uri="{BB962C8B-B14F-4D97-AF65-F5344CB8AC3E}">
        <p14:creationId xmlns:p14="http://schemas.microsoft.com/office/powerpoint/2010/main" val="2401528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b="0" baseline="0" dirty="0"/>
              <a:t>Upon further stratifying the number of 1</a:t>
            </a:r>
            <a:r>
              <a:rPr lang="en-US" b="0" baseline="30000" dirty="0"/>
              <a:t>st</a:t>
            </a:r>
            <a:r>
              <a:rPr lang="en-US" b="0" baseline="0" dirty="0"/>
              <a:t> allogeneic transplants in the US by donor type, matched unrelated donor (MUD) transplants represent the largest group, which continues to grow. </a:t>
            </a:r>
            <a:r>
              <a:rPr lang="en-US" baseline="0" dirty="0"/>
              <a:t>The number of matched related donor (MRD) transplants has been decreasing for several years. </a:t>
            </a:r>
            <a:r>
              <a:rPr lang="en-US" dirty="0"/>
              <a:t>The number of haplo procedures surpassed matched related donor (MRD) transplants in 2020 but declined in 2022 before increasing again in 2023. </a:t>
            </a:r>
            <a:r>
              <a:rPr lang="en-US" baseline="0" dirty="0"/>
              <a:t>There is steady growth in mismatched unrelated donor (MMUD) transplants since 2020.</a:t>
            </a:r>
            <a:endParaRPr lang="en-US" dirty="0"/>
          </a:p>
          <a:p>
            <a:endParaRPr lang="en-US" dirty="0"/>
          </a:p>
        </p:txBody>
      </p:sp>
      <p:sp>
        <p:nvSpPr>
          <p:cNvPr id="4" name="Slide Number Placeholder 3"/>
          <p:cNvSpPr>
            <a:spLocks noGrp="1"/>
          </p:cNvSpPr>
          <p:nvPr>
            <p:ph type="sldNum" sz="quarter" idx="5"/>
          </p:nvPr>
        </p:nvSpPr>
        <p:spPr/>
        <p:txBody>
          <a:bodyPr/>
          <a:lstStyle/>
          <a:p>
            <a:fld id="{B01813AD-83F6-D843-B4B7-678E06E01419}" type="slidenum">
              <a:rPr lang="en-US" smtClean="0"/>
              <a:pPr/>
              <a:t>4</a:t>
            </a:fld>
            <a:endParaRPr lang="en-US" dirty="0"/>
          </a:p>
        </p:txBody>
      </p:sp>
    </p:spTree>
    <p:extLst>
      <p:ext uri="{BB962C8B-B14F-4D97-AF65-F5344CB8AC3E}">
        <p14:creationId xmlns:p14="http://schemas.microsoft.com/office/powerpoint/2010/main" val="17082275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a:t>The most common treatment type for lymphoma remains autologous HCT although this has substantially decreased since 2018, following the increase in the number of CAR-T therapies. The percentage of </a:t>
            </a:r>
            <a:r>
              <a:rPr lang="en-US" b="1" dirty="0"/>
              <a:t>allogeneic</a:t>
            </a:r>
            <a:r>
              <a:rPr lang="en-US" dirty="0"/>
              <a:t> HCT remains approximately stable.</a:t>
            </a:r>
          </a:p>
        </p:txBody>
      </p:sp>
      <p:sp>
        <p:nvSpPr>
          <p:cNvPr id="4" name="Slide Number Placeholder 3"/>
          <p:cNvSpPr>
            <a:spLocks noGrp="1"/>
          </p:cNvSpPr>
          <p:nvPr>
            <p:ph type="sldNum" sz="quarter" idx="5"/>
          </p:nvPr>
        </p:nvSpPr>
        <p:spPr/>
        <p:txBody>
          <a:bodyPr/>
          <a:lstStyle/>
          <a:p>
            <a:fld id="{B01813AD-83F6-D843-B4B7-678E06E01419}" type="slidenum">
              <a:rPr lang="en-US" smtClean="0"/>
              <a:pPr/>
              <a:t>31</a:t>
            </a:fld>
            <a:endParaRPr lang="en-US" dirty="0"/>
          </a:p>
        </p:txBody>
      </p:sp>
    </p:spTree>
    <p:extLst>
      <p:ext uri="{BB962C8B-B14F-4D97-AF65-F5344CB8AC3E}">
        <p14:creationId xmlns:p14="http://schemas.microsoft.com/office/powerpoint/2010/main" val="1949738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042" rtl="0" eaLnBrk="1" fontAlgn="auto" latinLnBrk="0" hangingPunct="1">
              <a:lnSpc>
                <a:spcPct val="100000"/>
              </a:lnSpc>
              <a:spcBef>
                <a:spcPts val="0"/>
              </a:spcBef>
              <a:spcAft>
                <a:spcPts val="0"/>
              </a:spcAft>
              <a:buClrTx/>
              <a:buSzTx/>
              <a:buFontTx/>
              <a:buNone/>
              <a:tabLst/>
              <a:defRPr/>
            </a:pPr>
            <a:r>
              <a:rPr lang="en-US" sz="1200" dirty="0"/>
              <a:t>The most common indications are ALL for 1</a:t>
            </a:r>
            <a:r>
              <a:rPr lang="en-US" sz="1200" baseline="30000" dirty="0"/>
              <a:t>st</a:t>
            </a:r>
            <a:r>
              <a:rPr lang="en-US" sz="1200" dirty="0"/>
              <a:t> </a:t>
            </a:r>
            <a:r>
              <a:rPr lang="en-US" sz="1200" b="0" dirty="0"/>
              <a:t>allogeneic</a:t>
            </a:r>
            <a:r>
              <a:rPr lang="en-US" sz="1200" dirty="0"/>
              <a:t> HCT and neuroblastoma for 1</a:t>
            </a:r>
            <a:r>
              <a:rPr lang="en-US" sz="1200" baseline="30000" dirty="0"/>
              <a:t>st</a:t>
            </a:r>
            <a:r>
              <a:rPr lang="en-US" sz="1200" dirty="0"/>
              <a:t> autologous HCT in the US in 2023 for pediatric patients. A total of 22 gene therapies were reported for treatment of primary immune deficiency, sickle cell disease, thalassemia and other non-malignant disease. </a:t>
            </a:r>
          </a:p>
        </p:txBody>
      </p:sp>
      <p:sp>
        <p:nvSpPr>
          <p:cNvPr id="4" name="Slide Number Placeholder 3"/>
          <p:cNvSpPr>
            <a:spLocks noGrp="1"/>
          </p:cNvSpPr>
          <p:nvPr>
            <p:ph type="sldNum" sz="quarter" idx="5"/>
          </p:nvPr>
        </p:nvSpPr>
        <p:spPr/>
        <p:txBody>
          <a:bodyPr/>
          <a:lstStyle/>
          <a:p>
            <a:fld id="{B01813AD-83F6-D843-B4B7-678E06E01419}" type="slidenum">
              <a:rPr lang="en-US" smtClean="0"/>
              <a:pPr/>
              <a:t>32</a:t>
            </a:fld>
            <a:endParaRPr lang="en-US" dirty="0"/>
          </a:p>
        </p:txBody>
      </p:sp>
    </p:spTree>
    <p:extLst>
      <p:ext uri="{BB962C8B-B14F-4D97-AF65-F5344CB8AC3E}">
        <p14:creationId xmlns:p14="http://schemas.microsoft.com/office/powerpoint/2010/main" val="758207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sz="1800" kern="1200" dirty="0">
                <a:solidFill>
                  <a:srgbClr val="000000"/>
                </a:solidFill>
                <a:effectLst/>
                <a:latin typeface="Verdana" panose="020B0604030504040204" pitchFamily="34" charset="0"/>
                <a:ea typeface="Calibri" panose="020F0502020204030204" pitchFamily="34" charset="0"/>
                <a:cs typeface="Verdana" panose="020B0604030504040204" pitchFamily="34" charset="0"/>
              </a:rPr>
              <a:t>Diffuse large B-cell lymphoma (DLBCL)</a:t>
            </a:r>
            <a:r>
              <a:rPr lang="en-US" dirty="0"/>
              <a:t> is the most common indication among patients receiving CAR-T, increasing in number from 2016 to 2023. </a:t>
            </a:r>
          </a:p>
        </p:txBody>
      </p:sp>
      <p:sp>
        <p:nvSpPr>
          <p:cNvPr id="4" name="Slide Number Placeholder 3"/>
          <p:cNvSpPr>
            <a:spLocks noGrp="1"/>
          </p:cNvSpPr>
          <p:nvPr>
            <p:ph type="sldNum" sz="quarter" idx="5"/>
          </p:nvPr>
        </p:nvSpPr>
        <p:spPr/>
        <p:txBody>
          <a:bodyPr/>
          <a:lstStyle/>
          <a:p>
            <a:fld id="{B01813AD-83F6-D843-B4B7-678E06E01419}" type="slidenum">
              <a:rPr lang="en-US" smtClean="0"/>
              <a:pPr/>
              <a:t>33</a:t>
            </a:fld>
            <a:endParaRPr lang="en-US" dirty="0"/>
          </a:p>
        </p:txBody>
      </p:sp>
    </p:spTree>
    <p:extLst>
      <p:ext uri="{BB962C8B-B14F-4D97-AF65-F5344CB8AC3E}">
        <p14:creationId xmlns:p14="http://schemas.microsoft.com/office/powerpoint/2010/main" val="6277110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t>The percentage of patients receiving CAR-T with no prior HCT increased from 2016 to 2021 but remains approximately stable thereafter. </a:t>
            </a:r>
            <a:endParaRPr lang="en-US" dirty="0"/>
          </a:p>
          <a:p>
            <a:endParaRPr lang="en-US" dirty="0"/>
          </a:p>
        </p:txBody>
      </p:sp>
      <p:sp>
        <p:nvSpPr>
          <p:cNvPr id="4" name="Slide Number Placeholder 3"/>
          <p:cNvSpPr>
            <a:spLocks noGrp="1"/>
          </p:cNvSpPr>
          <p:nvPr>
            <p:ph type="sldNum" sz="quarter" idx="5"/>
          </p:nvPr>
        </p:nvSpPr>
        <p:spPr/>
        <p:txBody>
          <a:bodyPr/>
          <a:lstStyle/>
          <a:p>
            <a:fld id="{B01813AD-83F6-D843-B4B7-678E06E01419}" type="slidenum">
              <a:rPr lang="en-US" smtClean="0"/>
              <a:pPr/>
              <a:t>34</a:t>
            </a:fld>
            <a:endParaRPr lang="en-US" dirty="0"/>
          </a:p>
        </p:txBody>
      </p:sp>
    </p:spTree>
    <p:extLst>
      <p:ext uri="{BB962C8B-B14F-4D97-AF65-F5344CB8AC3E}">
        <p14:creationId xmlns:p14="http://schemas.microsoft.com/office/powerpoint/2010/main" val="36533683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t>The percentage of patients receiving 1</a:t>
            </a:r>
            <a:r>
              <a:rPr lang="en-US" altLang="zh-CN" b="0" baseline="30000" dirty="0"/>
              <a:t>st</a:t>
            </a:r>
            <a:r>
              <a:rPr lang="en-US" altLang="zh-CN" b="0" dirty="0"/>
              <a:t> alloHCT with no prior CAR-T decreased in 2019 but remains approximately stable thereafter. </a:t>
            </a:r>
            <a:endParaRPr lang="en-US" dirty="0"/>
          </a:p>
          <a:p>
            <a:endParaRPr lang="en-US" dirty="0"/>
          </a:p>
        </p:txBody>
      </p:sp>
      <p:sp>
        <p:nvSpPr>
          <p:cNvPr id="4" name="Slide Number Placeholder 3"/>
          <p:cNvSpPr>
            <a:spLocks noGrp="1"/>
          </p:cNvSpPr>
          <p:nvPr>
            <p:ph type="sldNum" sz="quarter" idx="5"/>
          </p:nvPr>
        </p:nvSpPr>
        <p:spPr/>
        <p:txBody>
          <a:bodyPr/>
          <a:lstStyle/>
          <a:p>
            <a:fld id="{B01813AD-83F6-D843-B4B7-678E06E01419}" type="slidenum">
              <a:rPr lang="en-US" smtClean="0"/>
              <a:pPr/>
              <a:t>35</a:t>
            </a:fld>
            <a:endParaRPr lang="en-US" dirty="0"/>
          </a:p>
        </p:txBody>
      </p:sp>
    </p:spTree>
    <p:extLst>
      <p:ext uri="{BB962C8B-B14F-4D97-AF65-F5344CB8AC3E}">
        <p14:creationId xmlns:p14="http://schemas.microsoft.com/office/powerpoint/2010/main" val="20722901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b="0" dirty="0"/>
              <a:t>LBCL was the most common commercial CAR-T cell indication during 2016-2023, accounting for 56% of all cases. LBCL was also the most common non-commercial CAR-T cell indication during 2016-2023, accounting for 35% of all cases for the same time interval. </a:t>
            </a:r>
            <a:endParaRPr lang="en-US" dirty="0"/>
          </a:p>
        </p:txBody>
      </p:sp>
      <p:sp>
        <p:nvSpPr>
          <p:cNvPr id="4" name="Slide Number Placeholder 3"/>
          <p:cNvSpPr>
            <a:spLocks noGrp="1"/>
          </p:cNvSpPr>
          <p:nvPr>
            <p:ph type="sldNum" sz="quarter" idx="5"/>
          </p:nvPr>
        </p:nvSpPr>
        <p:spPr/>
        <p:txBody>
          <a:bodyPr/>
          <a:lstStyle/>
          <a:p>
            <a:fld id="{B01813AD-83F6-D843-B4B7-678E06E01419}" type="slidenum">
              <a:rPr lang="en-US" smtClean="0"/>
              <a:pPr/>
              <a:t>36</a:t>
            </a:fld>
            <a:endParaRPr lang="en-US" dirty="0"/>
          </a:p>
        </p:txBody>
      </p:sp>
    </p:spTree>
    <p:extLst>
      <p:ext uri="{BB962C8B-B14F-4D97-AF65-F5344CB8AC3E}">
        <p14:creationId xmlns:p14="http://schemas.microsoft.com/office/powerpoint/2010/main" val="31833360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b="0" dirty="0"/>
              <a:t>Number of commercial CAR-T cell product by disease, 2016-2023. Axicabtagene ciloleucel accounts for 82% of</a:t>
            </a:r>
            <a:r>
              <a:rPr lang="zh-CN" altLang="en-US" b="0"/>
              <a:t> </a:t>
            </a:r>
            <a:r>
              <a:rPr lang="en-US" altLang="zh-CN" b="0" dirty="0"/>
              <a:t>follicular lymphoma cases, and B</a:t>
            </a:r>
            <a:r>
              <a:rPr lang="en-US" b="0" dirty="0"/>
              <a:t>rexucabtagene autoleucel accounts for 98% of mantle cell lymphoma cases.</a:t>
            </a:r>
            <a:endParaRPr lang="en-US" dirty="0"/>
          </a:p>
        </p:txBody>
      </p:sp>
      <p:sp>
        <p:nvSpPr>
          <p:cNvPr id="4" name="Slide Number Placeholder 3"/>
          <p:cNvSpPr>
            <a:spLocks noGrp="1"/>
          </p:cNvSpPr>
          <p:nvPr>
            <p:ph type="sldNum" sz="quarter" idx="5"/>
          </p:nvPr>
        </p:nvSpPr>
        <p:spPr/>
        <p:txBody>
          <a:bodyPr/>
          <a:lstStyle/>
          <a:p>
            <a:fld id="{B01813AD-83F6-D843-B4B7-678E06E01419}" type="slidenum">
              <a:rPr lang="en-US" smtClean="0"/>
              <a:pPr/>
              <a:t>37</a:t>
            </a:fld>
            <a:endParaRPr lang="en-US" dirty="0"/>
          </a:p>
        </p:txBody>
      </p:sp>
    </p:spTree>
    <p:extLst>
      <p:ext uri="{BB962C8B-B14F-4D97-AF65-F5344CB8AC3E}">
        <p14:creationId xmlns:p14="http://schemas.microsoft.com/office/powerpoint/2010/main" val="8081728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a:t>Approximately half of deaths for recipients of 1</a:t>
            </a:r>
            <a:r>
              <a:rPr lang="en-US" baseline="30000" dirty="0"/>
              <a:t>st</a:t>
            </a:r>
            <a:r>
              <a:rPr lang="en-US" dirty="0"/>
              <a:t> allogeneic transplants are due to disease relapse after 100 days, in both adults and pediatric patients. Within the first 100 days, disease relapse, organ failure, and infection are the three most common causes of death.</a:t>
            </a:r>
            <a:endParaRPr lang="en-US" b="1" dirty="0"/>
          </a:p>
        </p:txBody>
      </p:sp>
      <p:sp>
        <p:nvSpPr>
          <p:cNvPr id="4" name="Slide Number Placeholder 3"/>
          <p:cNvSpPr>
            <a:spLocks noGrp="1"/>
          </p:cNvSpPr>
          <p:nvPr>
            <p:ph type="sldNum" sz="quarter" idx="5"/>
          </p:nvPr>
        </p:nvSpPr>
        <p:spPr/>
        <p:txBody>
          <a:bodyPr/>
          <a:lstStyle/>
          <a:p>
            <a:fld id="{B01813AD-83F6-D843-B4B7-678E06E01419}" type="slidenum">
              <a:rPr lang="en-US" smtClean="0"/>
              <a:pPr/>
              <a:t>38</a:t>
            </a:fld>
            <a:endParaRPr lang="en-US" dirty="0"/>
          </a:p>
        </p:txBody>
      </p:sp>
    </p:spTree>
    <p:extLst>
      <p:ext uri="{BB962C8B-B14F-4D97-AF65-F5344CB8AC3E}">
        <p14:creationId xmlns:p14="http://schemas.microsoft.com/office/powerpoint/2010/main" val="6102706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primary cause of death for recipients of 1</a:t>
            </a:r>
            <a:r>
              <a:rPr lang="en-US" baseline="30000" dirty="0"/>
              <a:t>st</a:t>
            </a:r>
            <a:r>
              <a:rPr lang="en-US" dirty="0"/>
              <a:t> autologous transplants is disease relapse, though organ failure and infection are common in the first 100 days</a:t>
            </a:r>
            <a:endParaRPr lang="en-US" b="1" dirty="0"/>
          </a:p>
        </p:txBody>
      </p:sp>
      <p:sp>
        <p:nvSpPr>
          <p:cNvPr id="4" name="Slide Number Placeholder 3"/>
          <p:cNvSpPr>
            <a:spLocks noGrp="1"/>
          </p:cNvSpPr>
          <p:nvPr>
            <p:ph type="sldNum" sz="quarter" idx="5"/>
          </p:nvPr>
        </p:nvSpPr>
        <p:spPr/>
        <p:txBody>
          <a:bodyPr/>
          <a:lstStyle/>
          <a:p>
            <a:fld id="{B01813AD-83F6-D843-B4B7-678E06E01419}" type="slidenum">
              <a:rPr lang="en-US" smtClean="0"/>
              <a:pPr/>
              <a:t>39</a:t>
            </a:fld>
            <a:endParaRPr lang="en-US" dirty="0"/>
          </a:p>
        </p:txBody>
      </p:sp>
    </p:spTree>
    <p:extLst>
      <p:ext uri="{BB962C8B-B14F-4D97-AF65-F5344CB8AC3E}">
        <p14:creationId xmlns:p14="http://schemas.microsoft.com/office/powerpoint/2010/main" val="2305006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a:latin typeface="+mn-lt"/>
              </a:rPr>
              <a:t>This</a:t>
            </a:r>
            <a:r>
              <a:rPr lang="en-US" baseline="0" dirty="0">
                <a:latin typeface="+mn-lt"/>
              </a:rPr>
              <a:t> slide shows a breakdown of commonly used conditioning regimens for myeloablative (MAC) and reduced-intensity/non-myeloablative (RIC/NMA) conditioning in adult patients with AML or MDS/MPN. </a:t>
            </a:r>
          </a:p>
          <a:p>
            <a:pPr defTabSz="931042">
              <a:defRPr/>
            </a:pPr>
            <a:endParaRPr lang="en-US" baseline="0" dirty="0">
              <a:latin typeface="+mn-lt"/>
            </a:endParaRPr>
          </a:p>
          <a:p>
            <a:pPr>
              <a:lnSpc>
                <a:spcPct val="80000"/>
              </a:lnSpc>
              <a:spcBef>
                <a:spcPts val="611"/>
              </a:spcBef>
              <a:buFontTx/>
              <a:buChar char="•"/>
            </a:pPr>
            <a:r>
              <a:rPr lang="en-US" dirty="0">
                <a:latin typeface="+mn-lt"/>
              </a:rPr>
              <a:t> </a:t>
            </a:r>
            <a:r>
              <a:rPr lang="en-US" b="1" dirty="0">
                <a:latin typeface="+mn-lt"/>
              </a:rPr>
              <a:t>Myeloablative conditioning regimen</a:t>
            </a:r>
            <a:r>
              <a:rPr lang="en-US" dirty="0">
                <a:latin typeface="+mn-lt"/>
              </a:rPr>
              <a:t>: regimens with total body irradiation doses of ≥500 cGY, single fractionated doses of ≥ 800 cGY, busulfan doses of &gt; 9mg/kg oral or Bu ≥ 7.2 mg/kg IV, or melphalan doses of &gt;150 mg/m</a:t>
            </a:r>
            <a:r>
              <a:rPr lang="en-US" baseline="30000" dirty="0">
                <a:latin typeface="+mn-lt"/>
              </a:rPr>
              <a:t>2</a:t>
            </a:r>
            <a:r>
              <a:rPr lang="en-US" dirty="0">
                <a:latin typeface="+mn-lt"/>
              </a:rPr>
              <a:t> given as single agents or in combination with other drugs.</a:t>
            </a:r>
          </a:p>
          <a:p>
            <a:pPr>
              <a:lnSpc>
                <a:spcPct val="80000"/>
              </a:lnSpc>
              <a:spcBef>
                <a:spcPts val="611"/>
              </a:spcBef>
              <a:buFontTx/>
              <a:buChar char="•"/>
            </a:pPr>
            <a:r>
              <a:rPr lang="en-US" b="1" dirty="0">
                <a:latin typeface="+mn-lt"/>
              </a:rPr>
              <a:t> Reduced-intensity conditioning/non-myeloablative regimen</a:t>
            </a:r>
            <a:r>
              <a:rPr lang="en-US" dirty="0">
                <a:latin typeface="+mn-lt"/>
              </a:rPr>
              <a:t>: regimens with lower doses of total body irradiation, fractionated radiation therapy, busulfan, and melphalan than those used to define a myeloablative conditioning regimen (above).</a:t>
            </a:r>
          </a:p>
          <a:p>
            <a:pPr>
              <a:lnSpc>
                <a:spcPct val="80000"/>
              </a:lnSpc>
              <a:spcBef>
                <a:spcPts val="611"/>
              </a:spcBef>
            </a:pPr>
            <a:r>
              <a:rPr lang="en-US" b="1" dirty="0">
                <a:latin typeface="+mn-lt"/>
              </a:rPr>
              <a:t>References for conditioning intensity: </a:t>
            </a:r>
          </a:p>
          <a:p>
            <a:pPr marL="228600" indent="-228600">
              <a:buFont typeface="+mj-lt"/>
              <a:buAutoNum type="arabicPeriod"/>
            </a:pPr>
            <a:r>
              <a:rPr lang="en-US" sz="1000" dirty="0">
                <a:latin typeface="+mn-lt"/>
              </a:rPr>
              <a:t>Bacigalupo A, Ballen K, Rizzo D, Giralt S, Lazarus H, Ho V, et al. Defining the intensity of conditioning regimens: working definitions. </a:t>
            </a:r>
            <a:r>
              <a:rPr lang="en-US" sz="1000" i="1" dirty="0">
                <a:latin typeface="+mn-lt"/>
              </a:rPr>
              <a:t>Biology of Blood and Marrow Transplantation: Journal of the American Society for Blood and Marrow Transplantation. </a:t>
            </a:r>
            <a:r>
              <a:rPr lang="en-US" sz="1000" dirty="0">
                <a:latin typeface="+mn-lt"/>
              </a:rPr>
              <a:t>2009;15(12):1628–1633. doi: 10.1016/j.bbmt.2009.07.004.</a:t>
            </a:r>
          </a:p>
          <a:p>
            <a:pPr marL="228600" indent="-228600">
              <a:buFont typeface="+mj-lt"/>
              <a:buAutoNum type="arabicPeriod"/>
            </a:pPr>
            <a:r>
              <a:rPr lang="en-US" sz="1000" dirty="0">
                <a:latin typeface="+mn-lt"/>
              </a:rPr>
              <a:t>Giralt S, Ballen K, Rizzo D, Bacigalupo A, Horowitz M, Pasquini M, et al. Reduced-intensity conditioning regimen workshop: defining the dose spectrum. Report of a workshop convened by the Center for International Blood and Marrow Transplant Research. </a:t>
            </a:r>
            <a:r>
              <a:rPr lang="en-US" sz="1000" i="1" dirty="0">
                <a:latin typeface="+mn-lt"/>
              </a:rPr>
              <a:t>Biology of Blood And Marrow Transplantation: Journal of the American Society for Blood and Marrow Transplantation. </a:t>
            </a:r>
            <a:r>
              <a:rPr lang="en-US" sz="1000" dirty="0">
                <a:latin typeface="+mn-lt"/>
              </a:rPr>
              <a:t>2009;15(3):367–369. doi: 10.1016/j.bbmt.2008.12.497.</a:t>
            </a:r>
          </a:p>
        </p:txBody>
      </p:sp>
      <p:sp>
        <p:nvSpPr>
          <p:cNvPr id="4" name="Slide Number Placeholder 3"/>
          <p:cNvSpPr>
            <a:spLocks noGrp="1"/>
          </p:cNvSpPr>
          <p:nvPr>
            <p:ph type="sldNum" sz="quarter" idx="5"/>
          </p:nvPr>
        </p:nvSpPr>
        <p:spPr/>
        <p:txBody>
          <a:bodyPr/>
          <a:lstStyle/>
          <a:p>
            <a:fld id="{B01813AD-83F6-D843-B4B7-678E06E01419}" type="slidenum">
              <a:rPr lang="en-US" smtClean="0"/>
              <a:pPr/>
              <a:t>40</a:t>
            </a:fld>
            <a:endParaRPr lang="en-US" dirty="0"/>
          </a:p>
        </p:txBody>
      </p:sp>
    </p:spTree>
    <p:extLst>
      <p:ext uri="{BB962C8B-B14F-4D97-AF65-F5344CB8AC3E}">
        <p14:creationId xmlns:p14="http://schemas.microsoft.com/office/powerpoint/2010/main" val="3738379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slide shows the relative proportion of 1</a:t>
            </a:r>
            <a:r>
              <a:rPr lang="en-US" b="0" baseline="30000" dirty="0"/>
              <a:t>st</a:t>
            </a:r>
            <a:r>
              <a:rPr lang="en-US" b="0" dirty="0"/>
              <a:t> allogeneic transplants performed by donor type annually, 2013-2023. The percentage of each is represented on the bar graph. </a:t>
            </a:r>
          </a:p>
        </p:txBody>
      </p:sp>
      <p:sp>
        <p:nvSpPr>
          <p:cNvPr id="4" name="Slide Number Placeholder 3"/>
          <p:cNvSpPr>
            <a:spLocks noGrp="1"/>
          </p:cNvSpPr>
          <p:nvPr>
            <p:ph type="sldNum" sz="quarter" idx="5"/>
          </p:nvPr>
        </p:nvSpPr>
        <p:spPr/>
        <p:txBody>
          <a:bodyPr/>
          <a:lstStyle/>
          <a:p>
            <a:fld id="{B01813AD-83F6-D843-B4B7-678E06E01419}" type="slidenum">
              <a:rPr lang="en-US" smtClean="0"/>
              <a:pPr/>
              <a:t>5</a:t>
            </a:fld>
            <a:endParaRPr lang="en-US" dirty="0"/>
          </a:p>
        </p:txBody>
      </p:sp>
    </p:spTree>
    <p:extLst>
      <p:ext uri="{BB962C8B-B14F-4D97-AF65-F5344CB8AC3E}">
        <p14:creationId xmlns:p14="http://schemas.microsoft.com/office/powerpoint/2010/main" val="25867593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a:t>This</a:t>
            </a:r>
            <a:r>
              <a:rPr lang="en-US" baseline="0" dirty="0"/>
              <a:t> slide shows a breakdown of commonly used conditioning regimens for myeloablative (MAC) and reduced-intensity/non-myeloablative (RIC/NMA) conditioning in adult patients with ALL. </a:t>
            </a:r>
          </a:p>
          <a:p>
            <a:pPr defTabSz="931042">
              <a:defRPr/>
            </a:pPr>
            <a:endParaRPr lang="en-US" baseline="0" dirty="0"/>
          </a:p>
          <a:p>
            <a:pPr>
              <a:lnSpc>
                <a:spcPct val="80000"/>
              </a:lnSpc>
              <a:spcBef>
                <a:spcPts val="611"/>
              </a:spcBef>
              <a:buFontTx/>
              <a:buChar char="•"/>
            </a:pPr>
            <a:r>
              <a:rPr lang="en-US" dirty="0">
                <a:latin typeface="+mn-lt"/>
              </a:rPr>
              <a:t> </a:t>
            </a:r>
            <a:r>
              <a:rPr lang="en-US" b="1" dirty="0">
                <a:latin typeface="+mn-lt"/>
              </a:rPr>
              <a:t>Myeloablative conditioning regimen</a:t>
            </a:r>
            <a:r>
              <a:rPr lang="en-US" dirty="0">
                <a:latin typeface="+mn-lt"/>
              </a:rPr>
              <a:t>: regimens with total body irradiation doses of ≥500 cGY, single fractionated doses of ≥ 800 cGY, busulfan doses of &gt; 9mg/kg oral or Bu ≥ 7.2 mg/kg IV, or melphalan doses of &gt;150 mg/m</a:t>
            </a:r>
            <a:r>
              <a:rPr lang="en-US" baseline="30000" dirty="0">
                <a:latin typeface="+mn-lt"/>
              </a:rPr>
              <a:t>2</a:t>
            </a:r>
            <a:r>
              <a:rPr lang="en-US" dirty="0">
                <a:latin typeface="+mn-lt"/>
              </a:rPr>
              <a:t> given as single agents or in combination with other drugs.</a:t>
            </a:r>
          </a:p>
          <a:p>
            <a:pPr>
              <a:lnSpc>
                <a:spcPct val="80000"/>
              </a:lnSpc>
              <a:spcBef>
                <a:spcPts val="611"/>
              </a:spcBef>
              <a:buFontTx/>
              <a:buChar char="•"/>
            </a:pPr>
            <a:r>
              <a:rPr lang="en-US" b="1" dirty="0">
                <a:latin typeface="+mn-lt"/>
              </a:rPr>
              <a:t> Reduced-intensity conditioning/non-myeloablative regimen</a:t>
            </a:r>
            <a:r>
              <a:rPr lang="en-US" dirty="0">
                <a:latin typeface="+mn-lt"/>
              </a:rPr>
              <a:t>: regimens with lower doses of total body irradiation, fractionated radiation therapy, busulfan, and melphalan than those used to define a myeloablative conditioning regimen (above).</a:t>
            </a:r>
          </a:p>
          <a:p>
            <a:pPr>
              <a:lnSpc>
                <a:spcPct val="80000"/>
              </a:lnSpc>
              <a:spcBef>
                <a:spcPts val="611"/>
              </a:spcBef>
            </a:pPr>
            <a:r>
              <a:rPr lang="en-US" b="1" dirty="0">
                <a:latin typeface="+mn-lt"/>
              </a:rPr>
              <a:t>References for conditioning intensity: </a:t>
            </a:r>
          </a:p>
          <a:p>
            <a:pPr marL="228600" indent="-228600">
              <a:buFont typeface="+mj-lt"/>
              <a:buAutoNum type="arabicPeriod"/>
            </a:pPr>
            <a:r>
              <a:rPr lang="en-US" sz="1200" dirty="0">
                <a:latin typeface="+mn-lt"/>
              </a:rPr>
              <a:t>Bacigalupo A, Ballen K, Rizzo D, Giralt S, Lazarus H, Ho V, et al. Defining the intensity of conditioning regimens: working definitions. </a:t>
            </a:r>
            <a:r>
              <a:rPr lang="en-US" sz="1200" i="1" dirty="0">
                <a:latin typeface="+mn-lt"/>
              </a:rPr>
              <a:t>Biology of Blood and Marrow Transplantation: Journal of the American Society for Blood and Marrow Transplantation. </a:t>
            </a:r>
            <a:r>
              <a:rPr lang="en-US" sz="1200" dirty="0">
                <a:latin typeface="+mn-lt"/>
              </a:rPr>
              <a:t>2009;15(12):1628–1633. doi: 10.1016/j.bbmt.2009.07.004.</a:t>
            </a:r>
          </a:p>
          <a:p>
            <a:pPr marL="228600" indent="-228600">
              <a:buFont typeface="+mj-lt"/>
              <a:buAutoNum type="arabicPeriod"/>
            </a:pPr>
            <a:r>
              <a:rPr lang="en-US" sz="1200" dirty="0">
                <a:latin typeface="+mn-lt"/>
              </a:rPr>
              <a:t>Giralt S, Ballen K, Rizzo D, Bacigalupo A, Horowitz M, Pasquini M, et al. Reduced-intensity conditioning regimen workshop: defining the dose spectrum. Report of a workshop convened by the Center for International Blood and Marrow Transplant Research. </a:t>
            </a:r>
            <a:r>
              <a:rPr lang="en-US" sz="1200" i="1" dirty="0">
                <a:latin typeface="+mn-lt"/>
              </a:rPr>
              <a:t>Biology of Blood And Marrow Transplantation: Journal of the American Society for Blood and Marrow Transplantation. </a:t>
            </a:r>
            <a:r>
              <a:rPr lang="en-US" sz="1200" dirty="0">
                <a:latin typeface="+mn-lt"/>
              </a:rPr>
              <a:t>2009;15(3):367–369. doi: 10.1016/j.bbmt.2008.12.497.</a:t>
            </a:r>
          </a:p>
          <a:p>
            <a:pPr defTabSz="931042">
              <a:defRPr/>
            </a:pPr>
            <a:endParaRPr lang="en-US" baseline="0" dirty="0"/>
          </a:p>
        </p:txBody>
      </p:sp>
      <p:sp>
        <p:nvSpPr>
          <p:cNvPr id="4" name="Slide Number Placeholder 3"/>
          <p:cNvSpPr>
            <a:spLocks noGrp="1"/>
          </p:cNvSpPr>
          <p:nvPr>
            <p:ph type="sldNum" sz="quarter" idx="5"/>
          </p:nvPr>
        </p:nvSpPr>
        <p:spPr/>
        <p:txBody>
          <a:bodyPr/>
          <a:lstStyle/>
          <a:p>
            <a:fld id="{B01813AD-83F6-D843-B4B7-678E06E01419}" type="slidenum">
              <a:rPr lang="en-US" smtClean="0"/>
              <a:pPr/>
              <a:t>41</a:t>
            </a:fld>
            <a:endParaRPr lang="en-US" dirty="0"/>
          </a:p>
        </p:txBody>
      </p:sp>
    </p:spTree>
    <p:extLst>
      <p:ext uri="{BB962C8B-B14F-4D97-AF65-F5344CB8AC3E}">
        <p14:creationId xmlns:p14="http://schemas.microsoft.com/office/powerpoint/2010/main" val="19580320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Percentage of center-reported race and ethnicity for 1</a:t>
            </a:r>
            <a:r>
              <a:rPr lang="en-US" i="0" baseline="30000" dirty="0"/>
              <a:t>st</a:t>
            </a:r>
            <a:r>
              <a:rPr lang="en-US" i="0" dirty="0"/>
              <a:t> allogeneic HCT recipients, 2013-2023. </a:t>
            </a:r>
          </a:p>
        </p:txBody>
      </p:sp>
      <p:sp>
        <p:nvSpPr>
          <p:cNvPr id="4" name="Slide Number Placeholder 3"/>
          <p:cNvSpPr>
            <a:spLocks noGrp="1"/>
          </p:cNvSpPr>
          <p:nvPr>
            <p:ph type="sldNum" sz="quarter" idx="5"/>
          </p:nvPr>
        </p:nvSpPr>
        <p:spPr/>
        <p:txBody>
          <a:bodyPr/>
          <a:lstStyle/>
          <a:p>
            <a:fld id="{B01813AD-83F6-D843-B4B7-678E06E01419}" type="slidenum">
              <a:rPr lang="en-US" smtClean="0"/>
              <a:pPr/>
              <a:t>42</a:t>
            </a:fld>
            <a:endParaRPr lang="en-US" dirty="0"/>
          </a:p>
        </p:txBody>
      </p:sp>
    </p:spTree>
    <p:extLst>
      <p:ext uri="{BB962C8B-B14F-4D97-AF65-F5344CB8AC3E}">
        <p14:creationId xmlns:p14="http://schemas.microsoft.com/office/powerpoint/2010/main" val="26821572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i="0" dirty="0"/>
              <a:t>Percentage of donor type for 1</a:t>
            </a:r>
            <a:r>
              <a:rPr lang="en-US" i="0" baseline="30000" dirty="0"/>
              <a:t>st</a:t>
            </a:r>
            <a:r>
              <a:rPr lang="en-US" i="0" dirty="0"/>
              <a:t> allogeneic HCT recipients by race and ethnicity.</a:t>
            </a:r>
            <a:endParaRPr lang="en-US" baseline="0" dirty="0">
              <a:latin typeface="+mn-lt"/>
            </a:endParaRPr>
          </a:p>
        </p:txBody>
      </p:sp>
      <p:sp>
        <p:nvSpPr>
          <p:cNvPr id="4" name="Slide Number Placeholder 3"/>
          <p:cNvSpPr>
            <a:spLocks noGrp="1"/>
          </p:cNvSpPr>
          <p:nvPr>
            <p:ph type="sldNum" sz="quarter" idx="5"/>
          </p:nvPr>
        </p:nvSpPr>
        <p:spPr/>
        <p:txBody>
          <a:bodyPr/>
          <a:lstStyle/>
          <a:p>
            <a:fld id="{B01813AD-83F6-D843-B4B7-678E06E01419}" type="slidenum">
              <a:rPr lang="en-US" smtClean="0"/>
              <a:pPr/>
              <a:t>43</a:t>
            </a:fld>
            <a:endParaRPr lang="en-US" dirty="0"/>
          </a:p>
        </p:txBody>
      </p:sp>
    </p:spTree>
    <p:extLst>
      <p:ext uri="{BB962C8B-B14F-4D97-AF65-F5344CB8AC3E}">
        <p14:creationId xmlns:p14="http://schemas.microsoft.com/office/powerpoint/2010/main" val="35806192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Percentage of center-reported recipient race and ethnicity for 1</a:t>
            </a:r>
            <a:r>
              <a:rPr lang="en-US" i="0" baseline="30000" dirty="0"/>
              <a:t>st</a:t>
            </a:r>
            <a:r>
              <a:rPr lang="en-US" i="0" dirty="0"/>
              <a:t> autologous HCT recipients, 2013-2023. </a:t>
            </a:r>
          </a:p>
        </p:txBody>
      </p:sp>
      <p:sp>
        <p:nvSpPr>
          <p:cNvPr id="4" name="Slide Number Placeholder 3"/>
          <p:cNvSpPr>
            <a:spLocks noGrp="1"/>
          </p:cNvSpPr>
          <p:nvPr>
            <p:ph type="sldNum" sz="quarter" idx="5"/>
          </p:nvPr>
        </p:nvSpPr>
        <p:spPr/>
        <p:txBody>
          <a:bodyPr/>
          <a:lstStyle/>
          <a:p>
            <a:fld id="{B01813AD-83F6-D843-B4B7-678E06E01419}" type="slidenum">
              <a:rPr lang="en-US" smtClean="0"/>
              <a:pPr/>
              <a:t>44</a:t>
            </a:fld>
            <a:endParaRPr lang="en-US" dirty="0"/>
          </a:p>
        </p:txBody>
      </p:sp>
    </p:spTree>
    <p:extLst>
      <p:ext uri="{BB962C8B-B14F-4D97-AF65-F5344CB8AC3E}">
        <p14:creationId xmlns:p14="http://schemas.microsoft.com/office/powerpoint/2010/main" val="32368483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6564B-2637-20A0-7738-A6DA29C1C6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642FA1-E4B3-FC2B-0930-5E89A2F8EF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02BB58-8856-6FCE-FBBC-98104A7C4B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Percentage of center-reported recipient by race and ethnicity for 1</a:t>
            </a:r>
            <a:r>
              <a:rPr lang="en-US" i="0" baseline="30000" dirty="0"/>
              <a:t>st</a:t>
            </a:r>
            <a:r>
              <a:rPr lang="en-US" i="0" dirty="0"/>
              <a:t> autologous HCT recipients, 2013-2023. </a:t>
            </a:r>
          </a:p>
        </p:txBody>
      </p:sp>
      <p:sp>
        <p:nvSpPr>
          <p:cNvPr id="4" name="Slide Number Placeholder 3">
            <a:extLst>
              <a:ext uri="{FF2B5EF4-FFF2-40B4-BE49-F238E27FC236}">
                <a16:creationId xmlns:a16="http://schemas.microsoft.com/office/drawing/2014/main" id="{ED966D1E-EA31-454D-02EA-678F89FAF737}"/>
              </a:ext>
            </a:extLst>
          </p:cNvPr>
          <p:cNvSpPr>
            <a:spLocks noGrp="1"/>
          </p:cNvSpPr>
          <p:nvPr>
            <p:ph type="sldNum" sz="quarter" idx="5"/>
          </p:nvPr>
        </p:nvSpPr>
        <p:spPr/>
        <p:txBody>
          <a:bodyPr/>
          <a:lstStyle/>
          <a:p>
            <a:fld id="{B01813AD-83F6-D843-B4B7-678E06E01419}" type="slidenum">
              <a:rPr lang="en-US" smtClean="0"/>
              <a:pPr/>
              <a:t>45</a:t>
            </a:fld>
            <a:endParaRPr lang="en-US" dirty="0"/>
          </a:p>
        </p:txBody>
      </p:sp>
    </p:spTree>
    <p:extLst>
      <p:ext uri="{BB962C8B-B14F-4D97-AF65-F5344CB8AC3E}">
        <p14:creationId xmlns:p14="http://schemas.microsoft.com/office/powerpoint/2010/main" val="23064272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C798D-5A24-36BC-F916-D5DBA98C28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486F4C-98E1-2A21-EC80-5946E3FBC6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82760C-68D3-81E4-A266-2535EEEA4E7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Percentage of center-reported recipient by race and ethnicity for 1</a:t>
            </a:r>
            <a:r>
              <a:rPr lang="en-US" i="0" baseline="30000" dirty="0"/>
              <a:t>st</a:t>
            </a:r>
            <a:r>
              <a:rPr lang="en-US" i="0" dirty="0"/>
              <a:t> autologous HCT recipients, 2013-2023. </a:t>
            </a:r>
            <a:endParaRPr lang="en-US" i="0" strike="sngStrike" dirty="0"/>
          </a:p>
        </p:txBody>
      </p:sp>
      <p:sp>
        <p:nvSpPr>
          <p:cNvPr id="4" name="Slide Number Placeholder 3">
            <a:extLst>
              <a:ext uri="{FF2B5EF4-FFF2-40B4-BE49-F238E27FC236}">
                <a16:creationId xmlns:a16="http://schemas.microsoft.com/office/drawing/2014/main" id="{95521ED3-5B49-FFF4-C9BE-03FAA50D4AE3}"/>
              </a:ext>
            </a:extLst>
          </p:cNvPr>
          <p:cNvSpPr>
            <a:spLocks noGrp="1"/>
          </p:cNvSpPr>
          <p:nvPr>
            <p:ph type="sldNum" sz="quarter" idx="5"/>
          </p:nvPr>
        </p:nvSpPr>
        <p:spPr/>
        <p:txBody>
          <a:bodyPr/>
          <a:lstStyle/>
          <a:p>
            <a:fld id="{B01813AD-83F6-D843-B4B7-678E06E01419}" type="slidenum">
              <a:rPr lang="en-US" smtClean="0"/>
              <a:pPr/>
              <a:t>46</a:t>
            </a:fld>
            <a:endParaRPr lang="en-US" dirty="0"/>
          </a:p>
        </p:txBody>
      </p:sp>
    </p:spTree>
    <p:extLst>
      <p:ext uri="{BB962C8B-B14F-4D97-AF65-F5344CB8AC3E}">
        <p14:creationId xmlns:p14="http://schemas.microsoft.com/office/powerpoint/2010/main" val="21137029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b="0" dirty="0"/>
              <a:t>The percentage of patient center-reported by race and ethnicity for commercial CAR-T cell product types. </a:t>
            </a:r>
            <a:endParaRPr lang="en-US" dirty="0"/>
          </a:p>
        </p:txBody>
      </p:sp>
      <p:sp>
        <p:nvSpPr>
          <p:cNvPr id="4" name="Slide Number Placeholder 3"/>
          <p:cNvSpPr>
            <a:spLocks noGrp="1"/>
          </p:cNvSpPr>
          <p:nvPr>
            <p:ph type="sldNum" sz="quarter" idx="5"/>
          </p:nvPr>
        </p:nvSpPr>
        <p:spPr/>
        <p:txBody>
          <a:bodyPr/>
          <a:lstStyle/>
          <a:p>
            <a:fld id="{B01813AD-83F6-D843-B4B7-678E06E01419}" type="slidenum">
              <a:rPr lang="en-US" smtClean="0"/>
              <a:pPr/>
              <a:t>47</a:t>
            </a:fld>
            <a:endParaRPr lang="en-US" dirty="0"/>
          </a:p>
        </p:txBody>
      </p:sp>
    </p:spTree>
    <p:extLst>
      <p:ext uri="{BB962C8B-B14F-4D97-AF65-F5344CB8AC3E}">
        <p14:creationId xmlns:p14="http://schemas.microsoft.com/office/powerpoint/2010/main" val="7959168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D8FC9-4F2D-01E3-FAF3-F2EF2B1C82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54B31C-2069-8F38-8BE4-8C3B8F67F3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3426E3-88EB-44B8-CDB6-7799AC6F5E78}"/>
              </a:ext>
            </a:extLst>
          </p:cNvPr>
          <p:cNvSpPr>
            <a:spLocks noGrp="1"/>
          </p:cNvSpPr>
          <p:nvPr>
            <p:ph type="body" idx="1"/>
          </p:nvPr>
        </p:nvSpPr>
        <p:spPr/>
        <p:txBody>
          <a:bodyPr/>
          <a:lstStyle/>
          <a:p>
            <a:pPr defTabSz="931042">
              <a:defRPr/>
            </a:pPr>
            <a:r>
              <a:rPr lang="en-US" b="0" dirty="0"/>
              <a:t>The percentage of patient center-reported data for adults by race and ethnicity for commercial CAR-T cell product types. </a:t>
            </a:r>
            <a:endParaRPr lang="en-US" dirty="0"/>
          </a:p>
        </p:txBody>
      </p:sp>
      <p:sp>
        <p:nvSpPr>
          <p:cNvPr id="4" name="Slide Number Placeholder 3">
            <a:extLst>
              <a:ext uri="{FF2B5EF4-FFF2-40B4-BE49-F238E27FC236}">
                <a16:creationId xmlns:a16="http://schemas.microsoft.com/office/drawing/2014/main" id="{0EEA2418-B96E-BC53-E49A-102B3EEE98FF}"/>
              </a:ext>
            </a:extLst>
          </p:cNvPr>
          <p:cNvSpPr>
            <a:spLocks noGrp="1"/>
          </p:cNvSpPr>
          <p:nvPr>
            <p:ph type="sldNum" sz="quarter" idx="5"/>
          </p:nvPr>
        </p:nvSpPr>
        <p:spPr/>
        <p:txBody>
          <a:bodyPr/>
          <a:lstStyle/>
          <a:p>
            <a:fld id="{B01813AD-83F6-D843-B4B7-678E06E01419}" type="slidenum">
              <a:rPr lang="en-US" smtClean="0"/>
              <a:pPr/>
              <a:t>48</a:t>
            </a:fld>
            <a:endParaRPr lang="en-US" dirty="0"/>
          </a:p>
        </p:txBody>
      </p:sp>
    </p:spTree>
    <p:extLst>
      <p:ext uri="{BB962C8B-B14F-4D97-AF65-F5344CB8AC3E}">
        <p14:creationId xmlns:p14="http://schemas.microsoft.com/office/powerpoint/2010/main" val="34492929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421B4-9B6A-D067-FE83-AA87A4D227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F872F7-6940-6E48-9DDA-B5C53E892D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3BF3D8-F6D2-4F99-664E-E2FE14B0253B}"/>
              </a:ext>
            </a:extLst>
          </p:cNvPr>
          <p:cNvSpPr>
            <a:spLocks noGrp="1"/>
          </p:cNvSpPr>
          <p:nvPr>
            <p:ph type="body" idx="1"/>
          </p:nvPr>
        </p:nvSpPr>
        <p:spPr/>
        <p:txBody>
          <a:bodyPr/>
          <a:lstStyle/>
          <a:p>
            <a:pPr defTabSz="931042">
              <a:defRPr/>
            </a:pPr>
            <a:r>
              <a:rPr lang="en-US" b="0" dirty="0"/>
              <a:t>The percentage of patient center-reported data for pediatrics by race and ethnicity for commercial CAR-T cell product types. </a:t>
            </a:r>
            <a:endParaRPr lang="en-US" dirty="0"/>
          </a:p>
        </p:txBody>
      </p:sp>
      <p:sp>
        <p:nvSpPr>
          <p:cNvPr id="4" name="Slide Number Placeholder 3">
            <a:extLst>
              <a:ext uri="{FF2B5EF4-FFF2-40B4-BE49-F238E27FC236}">
                <a16:creationId xmlns:a16="http://schemas.microsoft.com/office/drawing/2014/main" id="{6137805F-76B4-6CFA-0F15-F4F23370F845}"/>
              </a:ext>
            </a:extLst>
          </p:cNvPr>
          <p:cNvSpPr>
            <a:spLocks noGrp="1"/>
          </p:cNvSpPr>
          <p:nvPr>
            <p:ph type="sldNum" sz="quarter" idx="5"/>
          </p:nvPr>
        </p:nvSpPr>
        <p:spPr/>
        <p:txBody>
          <a:bodyPr/>
          <a:lstStyle/>
          <a:p>
            <a:fld id="{B01813AD-83F6-D843-B4B7-678E06E01419}" type="slidenum">
              <a:rPr lang="en-US" smtClean="0"/>
              <a:pPr/>
              <a:t>49</a:t>
            </a:fld>
            <a:endParaRPr lang="en-US" dirty="0"/>
          </a:p>
        </p:txBody>
      </p:sp>
    </p:spTree>
    <p:extLst>
      <p:ext uri="{BB962C8B-B14F-4D97-AF65-F5344CB8AC3E}">
        <p14:creationId xmlns:p14="http://schemas.microsoft.com/office/powerpoint/2010/main" val="22565489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sz="1200" b="0" dirty="0">
                <a:solidFill>
                  <a:schemeClr val="tx1"/>
                </a:solidFill>
                <a:latin typeface="+mn-lt"/>
              </a:rPr>
              <a:t>Among the 144,996 patients receiving 1</a:t>
            </a:r>
            <a:r>
              <a:rPr lang="en-US" sz="1200" b="0" baseline="30000" dirty="0">
                <a:solidFill>
                  <a:schemeClr val="tx1"/>
                </a:solidFill>
                <a:latin typeface="+mn-lt"/>
              </a:rPr>
              <a:t>st</a:t>
            </a:r>
            <a:r>
              <a:rPr lang="en-US" sz="1200" b="0" dirty="0">
                <a:solidFill>
                  <a:schemeClr val="tx1"/>
                </a:solidFill>
                <a:latin typeface="+mn-lt"/>
              </a:rPr>
              <a:t> </a:t>
            </a:r>
            <a:r>
              <a:rPr lang="en-US" sz="1200" b="1" dirty="0">
                <a:solidFill>
                  <a:schemeClr val="tx1"/>
                </a:solidFill>
                <a:latin typeface="+mn-lt"/>
              </a:rPr>
              <a:t>allogeneic</a:t>
            </a:r>
            <a:r>
              <a:rPr lang="en-US" sz="1200" b="0" dirty="0">
                <a:solidFill>
                  <a:schemeClr val="tx1"/>
                </a:solidFill>
                <a:latin typeface="+mn-lt"/>
              </a:rPr>
              <a:t> HCT in US during 2002-2022, t</a:t>
            </a:r>
            <a:r>
              <a:rPr lang="en-US" sz="1200" dirty="0">
                <a:solidFill>
                  <a:schemeClr val="tx1"/>
                </a:solidFill>
                <a:latin typeface="+mn-lt"/>
              </a:rPr>
              <a:t>he 3-year probabilities (95% CI) of survival </a:t>
            </a:r>
            <a:r>
              <a:rPr lang="en-US" sz="1200" b="0" dirty="0">
                <a:solidFill>
                  <a:schemeClr val="tx1"/>
                </a:solidFill>
                <a:latin typeface="+mn-lt"/>
              </a:rPr>
              <a:t>after allogeneic HCT</a:t>
            </a:r>
            <a:r>
              <a:rPr lang="en-US" sz="1200" dirty="0">
                <a:solidFill>
                  <a:schemeClr val="tx1"/>
                </a:solidFill>
                <a:latin typeface="+mn-lt"/>
              </a:rPr>
              <a:t> during 2002-2022 in US are:</a:t>
            </a:r>
          </a:p>
          <a:p>
            <a:pPr defTabSz="931042" eaLnBrk="0" fontAlgn="base" hangingPunct="0">
              <a:spcBef>
                <a:spcPct val="30000"/>
              </a:spcBef>
              <a:spcAft>
                <a:spcPct val="0"/>
              </a:spcAft>
              <a:defRPr/>
            </a:pPr>
            <a:endParaRPr lang="en-US" sz="1200" dirty="0">
              <a:solidFill>
                <a:schemeClr val="tx1"/>
              </a:solidFill>
              <a:latin typeface="+mn-lt"/>
            </a:endParaRPr>
          </a:p>
          <a:p>
            <a:pPr marL="640091" lvl="1" indent="-174570" defTabSz="931042" eaLnBrk="0" fontAlgn="base" hangingPunct="0">
              <a:spcBef>
                <a:spcPct val="30000"/>
              </a:spcBef>
              <a:spcAft>
                <a:spcPct val="0"/>
              </a:spcAft>
              <a:buFont typeface="Arial" panose="020B0604020202020204" pitchFamily="34" charset="0"/>
              <a:buChar char="•"/>
              <a:defRPr/>
            </a:pPr>
            <a:r>
              <a:rPr lang="en-US" sz="1200" b="1" dirty="0">
                <a:solidFill>
                  <a:schemeClr val="tx1"/>
                </a:solidFill>
                <a:latin typeface="+mn-lt"/>
              </a:rPr>
              <a:t>2017-2022   </a:t>
            </a:r>
            <a:r>
              <a:rPr lang="en-US" sz="1200" u="none" dirty="0">
                <a:solidFill>
                  <a:schemeClr val="tx1"/>
                </a:solidFill>
                <a:latin typeface="+mn-lt"/>
              </a:rPr>
              <a:t>62.1</a:t>
            </a:r>
            <a:r>
              <a:rPr lang="en-US" sz="1200" dirty="0">
                <a:solidFill>
                  <a:schemeClr val="tx1"/>
                </a:solidFill>
                <a:latin typeface="+mn-lt"/>
              </a:rPr>
              <a:t>%</a:t>
            </a:r>
            <a:r>
              <a:rPr lang="en-US" sz="1200" u="none" dirty="0">
                <a:solidFill>
                  <a:schemeClr val="tx1"/>
                </a:solidFill>
                <a:latin typeface="+mn-lt"/>
              </a:rPr>
              <a:t> (61.7-62.6%)</a:t>
            </a:r>
            <a:endParaRPr lang="en-US" sz="1200" dirty="0">
              <a:solidFill>
                <a:schemeClr val="tx1"/>
              </a:solidFill>
              <a:latin typeface="+mn-lt"/>
            </a:endParaRPr>
          </a:p>
          <a:p>
            <a:pPr marL="640091" lvl="1" indent="-174570" defTabSz="931042" eaLnBrk="0" fontAlgn="base" hangingPunct="0">
              <a:spcBef>
                <a:spcPct val="30000"/>
              </a:spcBef>
              <a:spcAft>
                <a:spcPct val="0"/>
              </a:spcAft>
              <a:buFont typeface="Arial" panose="020B0604020202020204" pitchFamily="34" charset="0"/>
              <a:buChar char="•"/>
              <a:defRPr/>
            </a:pPr>
            <a:r>
              <a:rPr lang="en-US" sz="1200" b="1" dirty="0">
                <a:solidFill>
                  <a:schemeClr val="tx1"/>
                </a:solidFill>
                <a:latin typeface="+mn-lt"/>
              </a:rPr>
              <a:t>2012-2016   </a:t>
            </a:r>
            <a:r>
              <a:rPr lang="en-US" sz="1200" b="0" dirty="0">
                <a:solidFill>
                  <a:schemeClr val="tx1"/>
                </a:solidFill>
                <a:latin typeface="+mn-lt"/>
              </a:rPr>
              <a:t>55.8</a:t>
            </a:r>
            <a:r>
              <a:rPr lang="en-US" sz="1200" dirty="0">
                <a:solidFill>
                  <a:schemeClr val="tx1"/>
                </a:solidFill>
                <a:latin typeface="+mn-lt"/>
              </a:rPr>
              <a:t>%</a:t>
            </a:r>
            <a:r>
              <a:rPr lang="en-US" sz="1200" b="0" dirty="0">
                <a:solidFill>
                  <a:schemeClr val="tx1"/>
                </a:solidFill>
                <a:latin typeface="+mn-lt"/>
              </a:rPr>
              <a:t> (55.3-56.2%)</a:t>
            </a:r>
          </a:p>
          <a:p>
            <a:pPr marL="640091" lvl="1" indent="-174570" defTabSz="931042" eaLnBrk="0" fontAlgn="base" hangingPunct="0">
              <a:spcBef>
                <a:spcPct val="30000"/>
              </a:spcBef>
              <a:spcAft>
                <a:spcPct val="0"/>
              </a:spcAft>
              <a:buFont typeface="Arial" panose="020B0604020202020204" pitchFamily="34" charset="0"/>
              <a:buChar char="•"/>
              <a:defRPr/>
            </a:pPr>
            <a:r>
              <a:rPr lang="en-US" sz="1200" b="1" dirty="0">
                <a:solidFill>
                  <a:schemeClr val="tx1"/>
                </a:solidFill>
                <a:latin typeface="+mn-lt"/>
              </a:rPr>
              <a:t>2007-2011   </a:t>
            </a:r>
            <a:r>
              <a:rPr lang="en-US" sz="1200" b="0" dirty="0">
                <a:solidFill>
                  <a:schemeClr val="tx1"/>
                </a:solidFill>
                <a:latin typeface="+mn-lt"/>
              </a:rPr>
              <a:t>50.2</a:t>
            </a:r>
            <a:r>
              <a:rPr lang="en-US" sz="1200" dirty="0">
                <a:solidFill>
                  <a:schemeClr val="tx1"/>
                </a:solidFill>
                <a:latin typeface="+mn-lt"/>
              </a:rPr>
              <a:t>%</a:t>
            </a:r>
            <a:r>
              <a:rPr lang="en-US" sz="1200" b="0" dirty="0">
                <a:solidFill>
                  <a:schemeClr val="tx1"/>
                </a:solidFill>
                <a:latin typeface="+mn-lt"/>
              </a:rPr>
              <a:t> (49.7-50.8%)</a:t>
            </a:r>
          </a:p>
          <a:p>
            <a:pPr marL="640091" lvl="1" indent="-174570" defTabSz="931042" eaLnBrk="0" fontAlgn="base" hangingPunct="0">
              <a:spcBef>
                <a:spcPct val="30000"/>
              </a:spcBef>
              <a:spcAft>
                <a:spcPct val="0"/>
              </a:spcAft>
              <a:buFont typeface="Arial" panose="020B0604020202020204" pitchFamily="34" charset="0"/>
              <a:buChar char="•"/>
              <a:defRPr/>
            </a:pPr>
            <a:r>
              <a:rPr lang="en-US" sz="1200" b="1" dirty="0">
                <a:solidFill>
                  <a:schemeClr val="tx1"/>
                </a:solidFill>
                <a:latin typeface="+mn-lt"/>
              </a:rPr>
              <a:t>2002-2006   </a:t>
            </a:r>
            <a:r>
              <a:rPr lang="en-US" sz="1200" b="0" dirty="0">
                <a:solidFill>
                  <a:schemeClr val="tx1"/>
                </a:solidFill>
                <a:latin typeface="+mn-lt"/>
              </a:rPr>
              <a:t>45.3</a:t>
            </a:r>
            <a:r>
              <a:rPr lang="en-US" sz="1200" dirty="0">
                <a:solidFill>
                  <a:schemeClr val="tx1"/>
                </a:solidFill>
                <a:latin typeface="+mn-lt"/>
              </a:rPr>
              <a:t>%</a:t>
            </a:r>
            <a:r>
              <a:rPr lang="en-US" sz="1200" b="0" dirty="0">
                <a:solidFill>
                  <a:schemeClr val="tx1"/>
                </a:solidFill>
                <a:latin typeface="+mn-lt"/>
              </a:rPr>
              <a:t> (44.7-46.0%)</a:t>
            </a:r>
          </a:p>
          <a:p>
            <a:pPr defTabSz="931042" eaLnBrk="0" fontAlgn="base" hangingPunct="0">
              <a:spcBef>
                <a:spcPct val="30000"/>
              </a:spcBef>
              <a:spcAft>
                <a:spcPct val="0"/>
              </a:spcAft>
              <a:defRPr/>
            </a:pPr>
            <a:endParaRPr lang="en-US" sz="1200" b="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Two-group comparison p-value:</a:t>
            </a:r>
          </a:p>
          <a:p>
            <a:r>
              <a:rPr lang="en-US" sz="1200" dirty="0">
                <a:solidFill>
                  <a:schemeClr val="tx1"/>
                </a:solidFill>
                <a:latin typeface="+mn-lt"/>
              </a:rPr>
              <a:t>2017-2022 vs 2012-2016 p-value: &lt;.0001 </a:t>
            </a:r>
          </a:p>
          <a:p>
            <a:endParaRPr lang="en-US" sz="1200" dirty="0">
              <a:solidFill>
                <a:schemeClr val="tx1"/>
              </a:solidFill>
              <a:latin typeface="+mn-lt"/>
            </a:endParaRPr>
          </a:p>
          <a:p>
            <a:r>
              <a:rPr lang="en-US" sz="1200" dirty="0">
                <a:solidFill>
                  <a:schemeClr val="tx1"/>
                </a:solidFill>
                <a:latin typeface="+mn-lt"/>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sz="1200" dirty="0">
              <a:solidFill>
                <a:schemeClr val="tx1"/>
              </a:solidFill>
              <a:latin typeface="+mn-lt"/>
            </a:endParaRPr>
          </a:p>
        </p:txBody>
      </p:sp>
      <p:sp>
        <p:nvSpPr>
          <p:cNvPr id="4" name="Slide Number Placeholder 3"/>
          <p:cNvSpPr>
            <a:spLocks noGrp="1"/>
          </p:cNvSpPr>
          <p:nvPr>
            <p:ph type="sldNum" sz="quarter" idx="5"/>
          </p:nvPr>
        </p:nvSpPr>
        <p:spPr/>
        <p:txBody>
          <a:bodyPr/>
          <a:lstStyle/>
          <a:p>
            <a:pPr defTabSz="931042">
              <a:defRPr/>
            </a:pPr>
            <a:fld id="{B01813AD-83F6-D843-B4B7-678E06E01419}" type="slidenum">
              <a:rPr lang="en-US">
                <a:solidFill>
                  <a:srgbClr val="000000"/>
                </a:solidFill>
                <a:latin typeface="Verdana"/>
              </a:rPr>
              <a:pPr defTabSz="931042">
                <a:defRPr/>
              </a:pPr>
              <a:t>50</a:t>
            </a:fld>
            <a:endParaRPr lang="en-US" dirty="0">
              <a:solidFill>
                <a:srgbClr val="000000"/>
              </a:solidFill>
              <a:latin typeface="Verdana"/>
            </a:endParaRPr>
          </a:p>
        </p:txBody>
      </p:sp>
    </p:spTree>
    <p:extLst>
      <p:ext uri="{BB962C8B-B14F-4D97-AF65-F5344CB8AC3E}">
        <p14:creationId xmlns:p14="http://schemas.microsoft.com/office/powerpoint/2010/main" val="2566070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042" rtl="0" eaLnBrk="1" fontAlgn="auto" latinLnBrk="0" hangingPunct="1">
              <a:lnSpc>
                <a:spcPct val="100000"/>
              </a:lnSpc>
              <a:spcBef>
                <a:spcPts val="0"/>
              </a:spcBef>
              <a:spcAft>
                <a:spcPts val="0"/>
              </a:spcAft>
              <a:buClrTx/>
              <a:buSzTx/>
              <a:buFontTx/>
              <a:buNone/>
              <a:tabLst/>
              <a:defRPr/>
            </a:pPr>
            <a:r>
              <a:rPr lang="en-US" b="0" dirty="0"/>
              <a:t>This </a:t>
            </a:r>
            <a:r>
              <a:rPr lang="en-US" b="0" baseline="0" dirty="0"/>
              <a:t>is a subset of the previous slide, looking specifically at adult patients. The trends of donor type used for adult patients reflect the general overall trends on the previous slide.</a:t>
            </a:r>
            <a:endParaRPr lang="en-US" dirty="0"/>
          </a:p>
        </p:txBody>
      </p:sp>
      <p:sp>
        <p:nvSpPr>
          <p:cNvPr id="4" name="Slide Number Placeholder 3"/>
          <p:cNvSpPr>
            <a:spLocks noGrp="1"/>
          </p:cNvSpPr>
          <p:nvPr>
            <p:ph type="sldNum" sz="quarter" idx="5"/>
          </p:nvPr>
        </p:nvSpPr>
        <p:spPr/>
        <p:txBody>
          <a:bodyPr/>
          <a:lstStyle/>
          <a:p>
            <a:fld id="{B01813AD-83F6-D843-B4B7-678E06E01419}" type="slidenum">
              <a:rPr lang="en-US" smtClean="0"/>
              <a:pPr/>
              <a:t>6</a:t>
            </a:fld>
            <a:endParaRPr lang="en-US" dirty="0"/>
          </a:p>
        </p:txBody>
      </p:sp>
    </p:spTree>
    <p:extLst>
      <p:ext uri="{BB962C8B-B14F-4D97-AF65-F5344CB8AC3E}">
        <p14:creationId xmlns:p14="http://schemas.microsoft.com/office/powerpoint/2010/main" val="37108584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b="0" dirty="0"/>
              <a:t>Among the 188,693 patients receiving 1</a:t>
            </a:r>
            <a:r>
              <a:rPr lang="en-US" b="0" baseline="30000" dirty="0"/>
              <a:t>st</a:t>
            </a:r>
            <a:r>
              <a:rPr lang="en-US" b="0" dirty="0"/>
              <a:t> </a:t>
            </a:r>
            <a:r>
              <a:rPr lang="en-US" b="1" dirty="0"/>
              <a:t>autologous</a:t>
            </a:r>
            <a:r>
              <a:rPr lang="en-US" b="0" dirty="0"/>
              <a:t> HCT in US during 2002-2022, t</a:t>
            </a:r>
            <a:r>
              <a:rPr lang="en-US" dirty="0"/>
              <a:t>he 3-year probabilities (95% CI) of survival </a:t>
            </a:r>
            <a:r>
              <a:rPr lang="en-US" b="0" dirty="0"/>
              <a:t>after autologous HCT</a:t>
            </a:r>
            <a:r>
              <a:rPr lang="en-US" dirty="0"/>
              <a:t> during 2002-2022 in US are:</a:t>
            </a:r>
          </a:p>
          <a:p>
            <a:pPr defTabSz="931042" eaLnBrk="0" fontAlgn="base" hangingPunct="0">
              <a:spcBef>
                <a:spcPct val="30000"/>
              </a:spcBef>
              <a:spcAft>
                <a:spcPct val="0"/>
              </a:spcAft>
              <a:defRPr/>
            </a:pPr>
            <a:endParaRPr lang="en-US" dirty="0"/>
          </a:p>
          <a:p>
            <a:pPr marL="640091" lvl="1" indent="-174570" defTabSz="931042" eaLnBrk="0" fontAlgn="base" hangingPunct="0">
              <a:spcBef>
                <a:spcPct val="30000"/>
              </a:spcBef>
              <a:spcAft>
                <a:spcPct val="0"/>
              </a:spcAft>
              <a:buFont typeface="Arial" panose="020B0604020202020204" pitchFamily="34" charset="0"/>
              <a:buChar char="•"/>
              <a:defRPr/>
            </a:pPr>
            <a:r>
              <a:rPr lang="en-US" b="1" dirty="0">
                <a:solidFill>
                  <a:srgbClr val="8A2066"/>
                </a:solidFill>
                <a:latin typeface="Arial"/>
              </a:rPr>
              <a:t>2017-2022   </a:t>
            </a:r>
            <a:r>
              <a:rPr lang="en-US" u="none" dirty="0"/>
              <a:t>82.6</a:t>
            </a:r>
            <a:r>
              <a:rPr lang="en-US" sz="1200" dirty="0">
                <a:latin typeface="+mn-lt"/>
              </a:rPr>
              <a:t>%</a:t>
            </a:r>
            <a:r>
              <a:rPr lang="en-US" u="none" dirty="0"/>
              <a:t> (82.2-82.9%)</a:t>
            </a:r>
            <a:endParaRPr lang="en-US" dirty="0"/>
          </a:p>
          <a:p>
            <a:pPr marL="640091" lvl="1" indent="-174570" defTabSz="931042" eaLnBrk="0" fontAlgn="base" hangingPunct="0">
              <a:spcBef>
                <a:spcPct val="30000"/>
              </a:spcBef>
              <a:spcAft>
                <a:spcPct val="0"/>
              </a:spcAft>
              <a:buFont typeface="Arial" panose="020B0604020202020204" pitchFamily="34" charset="0"/>
              <a:buChar char="•"/>
              <a:defRPr/>
            </a:pPr>
            <a:r>
              <a:rPr lang="en-US" b="1" dirty="0">
                <a:solidFill>
                  <a:srgbClr val="0079C1"/>
                </a:solidFill>
                <a:latin typeface="Arial"/>
              </a:rPr>
              <a:t>2012-2016   </a:t>
            </a:r>
            <a:r>
              <a:rPr lang="en-US" b="0" dirty="0"/>
              <a:t>79.6</a:t>
            </a:r>
            <a:r>
              <a:rPr lang="en-US" sz="1200" dirty="0">
                <a:latin typeface="+mn-lt"/>
              </a:rPr>
              <a:t>%</a:t>
            </a:r>
            <a:r>
              <a:rPr lang="en-US" b="0" dirty="0"/>
              <a:t> (79.3-80.0%)</a:t>
            </a:r>
          </a:p>
          <a:p>
            <a:pPr marL="640091" lvl="1" indent="-174570" defTabSz="931042" eaLnBrk="0" fontAlgn="base" hangingPunct="0">
              <a:spcBef>
                <a:spcPct val="30000"/>
              </a:spcBef>
              <a:spcAft>
                <a:spcPct val="0"/>
              </a:spcAft>
              <a:buFont typeface="Arial" panose="020B0604020202020204" pitchFamily="34" charset="0"/>
              <a:buChar char="•"/>
              <a:defRPr/>
            </a:pPr>
            <a:r>
              <a:rPr lang="en-US" b="1" dirty="0">
                <a:solidFill>
                  <a:srgbClr val="007066"/>
                </a:solidFill>
                <a:latin typeface="Arial"/>
              </a:rPr>
              <a:t>2007-2011   </a:t>
            </a:r>
            <a:r>
              <a:rPr lang="en-US" b="0" dirty="0"/>
              <a:t>76.1</a:t>
            </a:r>
            <a:r>
              <a:rPr lang="en-US" sz="1200" dirty="0">
                <a:latin typeface="+mn-lt"/>
              </a:rPr>
              <a:t>%</a:t>
            </a:r>
            <a:r>
              <a:rPr lang="en-US" b="0" dirty="0"/>
              <a:t> (75.7-76.6%)</a:t>
            </a:r>
          </a:p>
          <a:p>
            <a:pPr marL="640091" lvl="1" indent="-174570" defTabSz="931042" eaLnBrk="0" fontAlgn="base" hangingPunct="0">
              <a:spcBef>
                <a:spcPct val="30000"/>
              </a:spcBef>
              <a:spcAft>
                <a:spcPct val="0"/>
              </a:spcAft>
              <a:buFont typeface="Arial" panose="020B0604020202020204" pitchFamily="34" charset="0"/>
              <a:buChar char="•"/>
              <a:defRPr/>
            </a:pPr>
            <a:r>
              <a:rPr lang="en-US" b="1" dirty="0">
                <a:solidFill>
                  <a:srgbClr val="00355E"/>
                </a:solidFill>
                <a:latin typeface="Arial"/>
              </a:rPr>
              <a:t>2002-2006   </a:t>
            </a:r>
            <a:r>
              <a:rPr lang="en-US" b="0" dirty="0"/>
              <a:t>66.9</a:t>
            </a:r>
            <a:r>
              <a:rPr lang="en-US" sz="1200" dirty="0">
                <a:latin typeface="+mn-lt"/>
              </a:rPr>
              <a:t>%</a:t>
            </a:r>
            <a:r>
              <a:rPr lang="en-US" b="0" dirty="0"/>
              <a:t> (66.3-67.5%)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Two-group comparison p-value</a:t>
            </a:r>
            <a:r>
              <a:rPr lang="en-US" sz="1000" dirty="0">
                <a:latin typeface="+mn-lt"/>
              </a:rPr>
              <a:t>:</a:t>
            </a:r>
          </a:p>
          <a:p>
            <a:r>
              <a:rPr lang="en-US" dirty="0"/>
              <a:t>2017-2022 vs 2012-2016 p-value: &lt;.0001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pPr defTabSz="931042">
              <a:defRPr/>
            </a:pPr>
            <a:fld id="{B01813AD-83F6-D843-B4B7-678E06E01419}" type="slidenum">
              <a:rPr lang="en-US">
                <a:solidFill>
                  <a:srgbClr val="000000"/>
                </a:solidFill>
                <a:latin typeface="Verdana"/>
              </a:rPr>
              <a:pPr defTabSz="931042">
                <a:defRPr/>
              </a:pPr>
              <a:t>51</a:t>
            </a:fld>
            <a:endParaRPr lang="en-US" dirty="0">
              <a:solidFill>
                <a:srgbClr val="000000"/>
              </a:solidFill>
              <a:latin typeface="Verdana"/>
            </a:endParaRPr>
          </a:p>
        </p:txBody>
      </p:sp>
    </p:spTree>
    <p:extLst>
      <p:ext uri="{BB962C8B-B14F-4D97-AF65-F5344CB8AC3E}">
        <p14:creationId xmlns:p14="http://schemas.microsoft.com/office/powerpoint/2010/main" val="33446087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dirty="0">
                <a:solidFill>
                  <a:schemeClr val="tx1"/>
                </a:solidFill>
              </a:rPr>
              <a:t>Among 3,648 adult patients with AML receiving matched related donor transplant during 2017-2022, the 3-year probabilities (95% CI) of survival following transplant according to ELN cytogenetic risk score are:</a:t>
            </a:r>
          </a:p>
          <a:p>
            <a:pPr marL="179771" indent="-171450" defTabSz="931042" eaLnBrk="0" fontAlgn="base" hangingPunct="0">
              <a:spcBef>
                <a:spcPct val="30000"/>
              </a:spcBef>
              <a:spcAft>
                <a:spcPct val="0"/>
              </a:spcAft>
              <a:buFont typeface="Arial" panose="020B0604020202020204" pitchFamily="34" charset="0"/>
              <a:buChar char="•"/>
              <a:defRPr/>
            </a:pPr>
            <a:r>
              <a:rPr lang="en-US" dirty="0">
                <a:solidFill>
                  <a:schemeClr val="tx1"/>
                </a:solidFill>
              </a:rPr>
              <a:t>Normal</a:t>
            </a:r>
          </a:p>
          <a:p>
            <a:pPr marL="465521" lvl="1" indent="0" defTabSz="931042" eaLnBrk="0" fontAlgn="base" hangingPunct="0">
              <a:spcBef>
                <a:spcPct val="30000"/>
              </a:spcBef>
              <a:spcAft>
                <a:spcPct val="0"/>
              </a:spcAft>
              <a:buFont typeface="Arial" panose="020B0604020202020204" pitchFamily="34" charset="0"/>
              <a:buNone/>
              <a:defRPr/>
            </a:pPr>
            <a:r>
              <a:rPr lang="en-US" dirty="0">
                <a:solidFill>
                  <a:schemeClr val="tx1"/>
                </a:solidFill>
              </a:rPr>
              <a:t>67.1% (58.6-76.8%)</a:t>
            </a:r>
          </a:p>
          <a:p>
            <a:pPr marL="179771" indent="-171450" defTabSz="931042" eaLnBrk="0" fontAlgn="base" hangingPunct="0">
              <a:spcBef>
                <a:spcPct val="30000"/>
              </a:spcBef>
              <a:spcAft>
                <a:spcPct val="0"/>
              </a:spcAft>
              <a:buFont typeface="Arial" panose="020B0604020202020204" pitchFamily="34" charset="0"/>
              <a:buChar char="•"/>
              <a:defRPr/>
            </a:pPr>
            <a:r>
              <a:rPr lang="en-US" dirty="0">
                <a:solidFill>
                  <a:schemeClr val="tx1"/>
                </a:solidFill>
              </a:rPr>
              <a:t>Favorable</a:t>
            </a:r>
          </a:p>
          <a:p>
            <a:pPr marL="465521" lvl="1" indent="0" defTabSz="931042" eaLnBrk="0" fontAlgn="base" hangingPunct="0">
              <a:spcBef>
                <a:spcPct val="30000"/>
              </a:spcBef>
              <a:spcAft>
                <a:spcPct val="0"/>
              </a:spcAft>
              <a:buFont typeface="Arial" panose="020B0604020202020204" pitchFamily="34" charset="0"/>
              <a:buNone/>
              <a:defRPr/>
            </a:pPr>
            <a:r>
              <a:rPr lang="en-US" dirty="0">
                <a:solidFill>
                  <a:schemeClr val="tx1"/>
                </a:solidFill>
              </a:rPr>
              <a:t>71.3% (68.1-74.6%)</a:t>
            </a:r>
          </a:p>
          <a:p>
            <a:pPr marL="179771" indent="-171450" defTabSz="931042" eaLnBrk="0" fontAlgn="base" hangingPunct="0">
              <a:spcBef>
                <a:spcPct val="30000"/>
              </a:spcBef>
              <a:spcAft>
                <a:spcPct val="0"/>
              </a:spcAft>
              <a:buFont typeface="Arial" panose="020B0604020202020204" pitchFamily="34" charset="0"/>
              <a:buChar char="•"/>
              <a:defRPr/>
            </a:pPr>
            <a:r>
              <a:rPr lang="en-US" dirty="0">
                <a:solidFill>
                  <a:schemeClr val="tx1"/>
                </a:solidFill>
              </a:rPr>
              <a:t>Intermediate </a:t>
            </a:r>
          </a:p>
          <a:p>
            <a:pPr marL="465521" lvl="1" indent="0" defTabSz="931042" eaLnBrk="0" fontAlgn="base" hangingPunct="0">
              <a:spcBef>
                <a:spcPct val="30000"/>
              </a:spcBef>
              <a:spcAft>
                <a:spcPct val="0"/>
              </a:spcAft>
              <a:buFont typeface="Arial" panose="020B0604020202020204" pitchFamily="34" charset="0"/>
              <a:buNone/>
              <a:defRPr/>
            </a:pPr>
            <a:r>
              <a:rPr lang="en-US" dirty="0">
                <a:solidFill>
                  <a:schemeClr val="tx1"/>
                </a:solidFill>
              </a:rPr>
              <a:t>65.2% (62.3-68.2%)</a:t>
            </a:r>
          </a:p>
          <a:p>
            <a:pPr marL="179771" indent="-171450" defTabSz="931042" eaLnBrk="0" fontAlgn="base" hangingPunct="0">
              <a:spcBef>
                <a:spcPct val="30000"/>
              </a:spcBef>
              <a:spcAft>
                <a:spcPct val="0"/>
              </a:spcAft>
              <a:buFont typeface="Arial" panose="020B0604020202020204" pitchFamily="34" charset="0"/>
              <a:buChar char="•"/>
              <a:defRPr/>
            </a:pPr>
            <a:r>
              <a:rPr lang="en-US" dirty="0">
                <a:solidFill>
                  <a:schemeClr val="tx1"/>
                </a:solidFill>
              </a:rPr>
              <a:t>Poor </a:t>
            </a:r>
          </a:p>
          <a:p>
            <a:pPr marL="465521" lvl="1" indent="0" defTabSz="931042" eaLnBrk="0" fontAlgn="base" hangingPunct="0">
              <a:spcBef>
                <a:spcPct val="30000"/>
              </a:spcBef>
              <a:spcAft>
                <a:spcPct val="0"/>
              </a:spcAft>
              <a:buFont typeface="Arial" panose="020B0604020202020204" pitchFamily="34" charset="0"/>
              <a:buNone/>
              <a:defRPr/>
            </a:pPr>
            <a:r>
              <a:rPr lang="en-US" dirty="0">
                <a:solidFill>
                  <a:schemeClr val="tx1"/>
                </a:solidFill>
              </a:rPr>
              <a:t>49.5% (47.0-52.2%)</a:t>
            </a:r>
          </a:p>
          <a:p>
            <a:pPr marL="465521" lvl="1" indent="0" defTabSz="931042" eaLnBrk="0" fontAlgn="base" hangingPunct="0">
              <a:spcBef>
                <a:spcPct val="30000"/>
              </a:spcBef>
              <a:spcAft>
                <a:spcPct val="0"/>
              </a:spcAft>
              <a:buFont typeface="Arial" panose="020B0604020202020204" pitchFamily="34" charset="0"/>
              <a:buNone/>
              <a:defRPr/>
            </a:pPr>
            <a:endParaRPr lang="en-US" dirty="0">
              <a:solidFill>
                <a:schemeClr val="tx1"/>
              </a:solidFill>
            </a:endParaRPr>
          </a:p>
          <a:p>
            <a:r>
              <a:rPr lang="en-US" dirty="0">
                <a:solidFill>
                  <a:schemeClr val="tx1"/>
                </a:solidFill>
              </a:rPr>
              <a:t>Two-group comparison p-value: </a:t>
            </a:r>
          </a:p>
          <a:p>
            <a:r>
              <a:rPr lang="en-US" dirty="0">
                <a:solidFill>
                  <a:schemeClr val="tx1"/>
                </a:solidFill>
              </a:rPr>
              <a:t>*MRD Normal vs Favorable p-value: 0.4500;</a:t>
            </a:r>
          </a:p>
          <a:p>
            <a:r>
              <a:rPr lang="en-US" dirty="0">
                <a:solidFill>
                  <a:schemeClr val="tx1"/>
                </a:solidFill>
              </a:rPr>
              <a:t>*MRD Normal vs Intermediate p-value: 0.5381;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*MRD Normal vs Poor p-value: 0.0004;</a:t>
            </a:r>
          </a:p>
          <a:p>
            <a:pPr marL="8321" lvl="0" indent="0" defTabSz="931042" eaLnBrk="0" fontAlgn="base" hangingPunct="0">
              <a:spcBef>
                <a:spcPct val="30000"/>
              </a:spcBef>
              <a:spcAft>
                <a:spcPct val="0"/>
              </a:spcAft>
              <a:buFont typeface="Arial" panose="020B0604020202020204" pitchFamily="34" charset="0"/>
              <a:buNone/>
              <a:defRPr/>
            </a:pPr>
            <a:endParaRPr lang="en-US" dirty="0">
              <a:solidFill>
                <a:schemeClr val="tx1"/>
              </a:solidFill>
            </a:endParaRPr>
          </a:p>
          <a:p>
            <a:pPr marL="465521" lvl="1" defTabSz="931042" eaLnBrk="0" fontAlgn="base" hangingPunct="0">
              <a:spcBef>
                <a:spcPct val="30000"/>
              </a:spcBef>
              <a:spcAft>
                <a:spcPct val="0"/>
              </a:spcAft>
              <a:defRPr/>
            </a:pPr>
            <a:endParaRPr lang="en-US" dirty="0">
              <a:solidFill>
                <a:schemeClr val="tx1"/>
              </a:solidFill>
            </a:endParaRPr>
          </a:p>
          <a:p>
            <a:pPr defTabSz="931042" eaLnBrk="0" fontAlgn="base" hangingPunct="0">
              <a:spcBef>
                <a:spcPct val="30000"/>
              </a:spcBef>
              <a:spcAft>
                <a:spcPct val="0"/>
              </a:spcAft>
              <a:defRPr/>
            </a:pPr>
            <a:r>
              <a:rPr lang="en-US" dirty="0">
                <a:solidFill>
                  <a:schemeClr val="tx1"/>
                </a:solidFill>
              </a:rPr>
              <a:t>Among 8,022 adult patients with AML receiving matched unrelated donor transplant during 2017-2022, the 3-year probabilities (95% CI) of survival following transplant according to ELN cytogenetic risk score are:</a:t>
            </a:r>
          </a:p>
          <a:p>
            <a:pPr marL="179771" indent="-171450" defTabSz="931042" eaLnBrk="0" fontAlgn="base" hangingPunct="0">
              <a:spcBef>
                <a:spcPct val="30000"/>
              </a:spcBef>
              <a:spcAft>
                <a:spcPct val="0"/>
              </a:spcAft>
              <a:buFont typeface="Arial" panose="020B0604020202020204" pitchFamily="34" charset="0"/>
              <a:buChar char="•"/>
              <a:defRPr/>
            </a:pPr>
            <a:r>
              <a:rPr lang="en-US" dirty="0">
                <a:solidFill>
                  <a:schemeClr val="tx1"/>
                </a:solidFill>
              </a:rPr>
              <a:t>Normal</a:t>
            </a:r>
          </a:p>
          <a:p>
            <a:pPr marL="465521" lvl="1" indent="0" defTabSz="931042" eaLnBrk="0" fontAlgn="base" hangingPunct="0">
              <a:spcBef>
                <a:spcPct val="30000"/>
              </a:spcBef>
              <a:spcAft>
                <a:spcPct val="0"/>
              </a:spcAft>
              <a:buFont typeface="Arial" panose="020B0604020202020204" pitchFamily="34" charset="0"/>
              <a:buNone/>
              <a:defRPr/>
            </a:pPr>
            <a:r>
              <a:rPr lang="en-US" dirty="0">
                <a:solidFill>
                  <a:schemeClr val="tx1"/>
                </a:solidFill>
              </a:rPr>
              <a:t>60.7% (55.0-67.0%)</a:t>
            </a:r>
          </a:p>
          <a:p>
            <a:pPr marL="179771" indent="-171450" defTabSz="931042" eaLnBrk="0" fontAlgn="base" hangingPunct="0">
              <a:spcBef>
                <a:spcPct val="30000"/>
              </a:spcBef>
              <a:spcAft>
                <a:spcPct val="0"/>
              </a:spcAft>
              <a:buFont typeface="Arial" panose="020B0604020202020204" pitchFamily="34" charset="0"/>
              <a:buChar char="•"/>
              <a:defRPr/>
            </a:pPr>
            <a:r>
              <a:rPr lang="en-US" dirty="0">
                <a:solidFill>
                  <a:schemeClr val="tx1"/>
                </a:solidFill>
              </a:rPr>
              <a:t>Favorable</a:t>
            </a:r>
          </a:p>
          <a:p>
            <a:pPr marL="465521" lvl="1" indent="0" defTabSz="931042" eaLnBrk="0" fontAlgn="base" hangingPunct="0">
              <a:spcBef>
                <a:spcPct val="30000"/>
              </a:spcBef>
              <a:spcAft>
                <a:spcPct val="0"/>
              </a:spcAft>
              <a:buFont typeface="Arial" panose="020B0604020202020204" pitchFamily="34" charset="0"/>
              <a:buNone/>
              <a:defRPr/>
            </a:pPr>
            <a:r>
              <a:rPr lang="en-US" dirty="0">
                <a:solidFill>
                  <a:schemeClr val="tx1"/>
                </a:solidFill>
              </a:rPr>
              <a:t>67.8% (65.5-70.1%)</a:t>
            </a:r>
          </a:p>
          <a:p>
            <a:pPr marL="179771" indent="-171450" defTabSz="931042" eaLnBrk="0" fontAlgn="base" hangingPunct="0">
              <a:spcBef>
                <a:spcPct val="30000"/>
              </a:spcBef>
              <a:spcAft>
                <a:spcPct val="0"/>
              </a:spcAft>
              <a:buFont typeface="Arial" panose="020B0604020202020204" pitchFamily="34" charset="0"/>
              <a:buChar char="•"/>
              <a:defRPr/>
            </a:pPr>
            <a:r>
              <a:rPr lang="en-US" dirty="0">
                <a:solidFill>
                  <a:schemeClr val="tx1"/>
                </a:solidFill>
              </a:rPr>
              <a:t>Intermediate </a:t>
            </a:r>
          </a:p>
          <a:p>
            <a:pPr marL="465521" lvl="1" indent="0" defTabSz="931042" eaLnBrk="0" fontAlgn="base" hangingPunct="0">
              <a:spcBef>
                <a:spcPct val="30000"/>
              </a:spcBef>
              <a:spcAft>
                <a:spcPct val="0"/>
              </a:spcAft>
              <a:buFont typeface="Arial" panose="020B0604020202020204" pitchFamily="34" charset="0"/>
              <a:buNone/>
              <a:defRPr/>
            </a:pPr>
            <a:r>
              <a:rPr lang="en-US" dirty="0">
                <a:solidFill>
                  <a:schemeClr val="tx1"/>
                </a:solidFill>
              </a:rPr>
              <a:t>62.0% (59.9-64.2%)</a:t>
            </a:r>
          </a:p>
          <a:p>
            <a:pPr marL="179771" indent="-171450" defTabSz="931042" eaLnBrk="0" fontAlgn="base" hangingPunct="0">
              <a:spcBef>
                <a:spcPct val="30000"/>
              </a:spcBef>
              <a:spcAft>
                <a:spcPct val="0"/>
              </a:spcAft>
              <a:buFont typeface="Arial" panose="020B0604020202020204" pitchFamily="34" charset="0"/>
              <a:buChar char="•"/>
              <a:defRPr/>
            </a:pPr>
            <a:r>
              <a:rPr lang="en-US" dirty="0">
                <a:solidFill>
                  <a:schemeClr val="tx1"/>
                </a:solidFill>
              </a:rPr>
              <a:t>Poor </a:t>
            </a:r>
          </a:p>
          <a:p>
            <a:pPr marL="465521" lvl="1" indent="0" defTabSz="931042" eaLnBrk="0" fontAlgn="base" hangingPunct="0">
              <a:spcBef>
                <a:spcPct val="30000"/>
              </a:spcBef>
              <a:spcAft>
                <a:spcPct val="0"/>
              </a:spcAft>
              <a:buFont typeface="Arial" panose="020B0604020202020204" pitchFamily="34" charset="0"/>
              <a:buNone/>
              <a:defRPr/>
            </a:pPr>
            <a:r>
              <a:rPr lang="en-US" dirty="0">
                <a:solidFill>
                  <a:schemeClr val="tx1"/>
                </a:solidFill>
              </a:rPr>
              <a:t>48.2% (46.5-50.0%)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Two-group comparison p-value: </a:t>
            </a:r>
          </a:p>
          <a:p>
            <a:r>
              <a:rPr lang="en-US" dirty="0">
                <a:solidFill>
                  <a:schemeClr val="tx1"/>
                </a:solidFill>
              </a:rPr>
              <a:t>*MUD Normal vs Favorable p-value: 0.0052;</a:t>
            </a:r>
          </a:p>
          <a:p>
            <a:r>
              <a:rPr lang="en-US" dirty="0">
                <a:solidFill>
                  <a:schemeClr val="tx1"/>
                </a:solidFill>
              </a:rPr>
              <a:t>*MUD Normal vs Intermediate p-value: 0.3227;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*MUD Normal vs Poor p-value: 0.0004;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Reference for AML ELN Cytogenetic Risk classifications: </a:t>
            </a:r>
          </a:p>
          <a:p>
            <a:r>
              <a:rPr lang="en-US" dirty="0">
                <a:solidFill>
                  <a:schemeClr val="tx1"/>
                </a:solidFill>
              </a:rPr>
              <a:t>Döhner H, Estey E, Grimwade D, et al., "Diagnosis and management of AML in adults: 2017 ELN recommendations from an international expert panel," Blood, vol. 129, no. 4, pp. 424-447, 2017.</a:t>
            </a:r>
          </a:p>
          <a:p>
            <a:endParaRPr lang="en-US" dirty="0">
              <a:solidFill>
                <a:schemeClr val="tx1"/>
              </a:solidFill>
            </a:endParaRPr>
          </a:p>
          <a:p>
            <a:r>
              <a:rPr lang="en-US" dirty="0">
                <a:solidFill>
                  <a:schemeClr val="tx1"/>
                </a:solidFill>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pPr defTabSz="931042">
              <a:defRPr/>
            </a:pPr>
            <a:fld id="{B01813AD-83F6-D843-B4B7-678E06E01419}" type="slidenum">
              <a:rPr lang="en-US">
                <a:solidFill>
                  <a:srgbClr val="000000"/>
                </a:solidFill>
                <a:latin typeface="Verdana"/>
              </a:rPr>
              <a:pPr defTabSz="931042">
                <a:defRPr/>
              </a:pPr>
              <a:t>52</a:t>
            </a:fld>
            <a:endParaRPr lang="en-US" dirty="0">
              <a:solidFill>
                <a:srgbClr val="000000"/>
              </a:solidFill>
              <a:latin typeface="Verdana"/>
            </a:endParaRPr>
          </a:p>
        </p:txBody>
      </p:sp>
    </p:spTree>
    <p:extLst>
      <p:ext uri="{BB962C8B-B14F-4D97-AF65-F5344CB8AC3E}">
        <p14:creationId xmlns:p14="http://schemas.microsoft.com/office/powerpoint/2010/main" val="40796608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042" rtl="0" eaLnBrk="0" fontAlgn="base" latinLnBrk="0" hangingPunct="0">
              <a:lnSpc>
                <a:spcPct val="100000"/>
              </a:lnSpc>
              <a:spcBef>
                <a:spcPct val="30000"/>
              </a:spcBef>
              <a:spcAft>
                <a:spcPct val="0"/>
              </a:spcAft>
              <a:buClrTx/>
              <a:buSzTx/>
              <a:buFontTx/>
              <a:buNone/>
              <a:tabLst/>
              <a:defRPr/>
            </a:pPr>
            <a:r>
              <a:rPr lang="en-US" dirty="0">
                <a:solidFill>
                  <a:schemeClr val="tx1"/>
                </a:solidFill>
              </a:rPr>
              <a:t>Among 3,261 adult patients with AML receiving haplo donor transplant during 2017-2022, the 3-year probabilities (95% CI) of survival following transplant according to ELN cytogenetic risk score are:</a:t>
            </a:r>
          </a:p>
          <a:p>
            <a:pPr defTabSz="931042" eaLnBrk="0" fontAlgn="base" hangingPunct="0">
              <a:spcBef>
                <a:spcPct val="30000"/>
              </a:spcBef>
              <a:spcAft>
                <a:spcPct val="0"/>
              </a:spcAft>
              <a:defRPr/>
            </a:pPr>
            <a:endParaRPr lang="en-US" dirty="0">
              <a:solidFill>
                <a:schemeClr val="tx1"/>
              </a:solidFill>
            </a:endParaRPr>
          </a:p>
          <a:p>
            <a:pPr marL="179771" indent="-171450" defTabSz="931042" eaLnBrk="0" fontAlgn="base" hangingPunct="0">
              <a:spcBef>
                <a:spcPct val="30000"/>
              </a:spcBef>
              <a:spcAft>
                <a:spcPct val="0"/>
              </a:spcAft>
              <a:buFont typeface="Arial" panose="020B0604020202020204" pitchFamily="34" charset="0"/>
              <a:buChar char="•"/>
              <a:defRPr/>
            </a:pPr>
            <a:r>
              <a:rPr lang="en-US" dirty="0">
                <a:solidFill>
                  <a:schemeClr val="tx1"/>
                </a:solidFill>
              </a:rPr>
              <a:t>Normal</a:t>
            </a:r>
          </a:p>
          <a:p>
            <a:pPr marL="465521" lvl="1" indent="0" defTabSz="931042" eaLnBrk="0" fontAlgn="base" hangingPunct="0">
              <a:spcBef>
                <a:spcPct val="30000"/>
              </a:spcBef>
              <a:spcAft>
                <a:spcPct val="0"/>
              </a:spcAft>
              <a:buFont typeface="Arial" panose="020B0604020202020204" pitchFamily="34" charset="0"/>
              <a:buNone/>
              <a:defRPr/>
            </a:pPr>
            <a:r>
              <a:rPr lang="en-US" dirty="0">
                <a:solidFill>
                  <a:schemeClr val="tx1"/>
                </a:solidFill>
              </a:rPr>
              <a:t>65.3% (56.4-75.7%)</a:t>
            </a:r>
          </a:p>
          <a:p>
            <a:pPr marL="179771" indent="-171450" defTabSz="931042" eaLnBrk="0" fontAlgn="base" hangingPunct="0">
              <a:spcBef>
                <a:spcPct val="30000"/>
              </a:spcBef>
              <a:spcAft>
                <a:spcPct val="0"/>
              </a:spcAft>
              <a:buFont typeface="Arial" panose="020B0604020202020204" pitchFamily="34" charset="0"/>
              <a:buChar char="•"/>
              <a:defRPr/>
            </a:pPr>
            <a:r>
              <a:rPr lang="en-US" dirty="0">
                <a:solidFill>
                  <a:schemeClr val="tx1"/>
                </a:solidFill>
              </a:rPr>
              <a:t>Favorable</a:t>
            </a:r>
          </a:p>
          <a:p>
            <a:pPr marL="465521" lvl="1" indent="0" defTabSz="931042" eaLnBrk="0" fontAlgn="base" hangingPunct="0">
              <a:spcBef>
                <a:spcPct val="30000"/>
              </a:spcBef>
              <a:spcAft>
                <a:spcPct val="0"/>
              </a:spcAft>
              <a:buFont typeface="Arial" panose="020B0604020202020204" pitchFamily="34" charset="0"/>
              <a:buNone/>
              <a:defRPr/>
            </a:pPr>
            <a:r>
              <a:rPr lang="en-US" dirty="0">
                <a:solidFill>
                  <a:schemeClr val="tx1"/>
                </a:solidFill>
              </a:rPr>
              <a:t>70.1% (66.6-73.7%)</a:t>
            </a:r>
          </a:p>
          <a:p>
            <a:pPr marL="179771" indent="-171450" defTabSz="931042" eaLnBrk="0" fontAlgn="base" hangingPunct="0">
              <a:spcBef>
                <a:spcPct val="30000"/>
              </a:spcBef>
              <a:spcAft>
                <a:spcPct val="0"/>
              </a:spcAft>
              <a:buFont typeface="Arial" panose="020B0604020202020204" pitchFamily="34" charset="0"/>
              <a:buChar char="•"/>
              <a:defRPr/>
            </a:pPr>
            <a:r>
              <a:rPr lang="en-US" dirty="0">
                <a:solidFill>
                  <a:schemeClr val="tx1"/>
                </a:solidFill>
              </a:rPr>
              <a:t>Intermediate </a:t>
            </a:r>
          </a:p>
          <a:p>
            <a:pPr marL="465521" lvl="1" indent="0" defTabSz="931042" eaLnBrk="0" fontAlgn="base" hangingPunct="0">
              <a:spcBef>
                <a:spcPct val="30000"/>
              </a:spcBef>
              <a:spcAft>
                <a:spcPct val="0"/>
              </a:spcAft>
              <a:buFont typeface="Arial" panose="020B0604020202020204" pitchFamily="34" charset="0"/>
              <a:buNone/>
              <a:defRPr/>
            </a:pPr>
            <a:r>
              <a:rPr lang="en-US" dirty="0">
                <a:solidFill>
                  <a:schemeClr val="tx1"/>
                </a:solidFill>
              </a:rPr>
              <a:t>61.9% (58.6-65.3%)</a:t>
            </a:r>
          </a:p>
          <a:p>
            <a:pPr marL="179771" indent="-171450" defTabSz="931042" eaLnBrk="0" fontAlgn="base" hangingPunct="0">
              <a:spcBef>
                <a:spcPct val="30000"/>
              </a:spcBef>
              <a:spcAft>
                <a:spcPct val="0"/>
              </a:spcAft>
              <a:buFont typeface="Arial" panose="020B0604020202020204" pitchFamily="34" charset="0"/>
              <a:buChar char="•"/>
              <a:defRPr/>
            </a:pPr>
            <a:r>
              <a:rPr lang="en-US" dirty="0">
                <a:solidFill>
                  <a:schemeClr val="tx1"/>
                </a:solidFill>
              </a:rPr>
              <a:t>Poor </a:t>
            </a:r>
          </a:p>
          <a:p>
            <a:pPr marL="465521" lvl="1" indent="0" defTabSz="931042" eaLnBrk="0" fontAlgn="base" hangingPunct="0">
              <a:spcBef>
                <a:spcPct val="30000"/>
              </a:spcBef>
              <a:spcAft>
                <a:spcPct val="0"/>
              </a:spcAft>
              <a:buFont typeface="Arial" panose="020B0604020202020204" pitchFamily="34" charset="0"/>
              <a:buNone/>
              <a:defRPr/>
            </a:pPr>
            <a:r>
              <a:rPr lang="en-US" dirty="0">
                <a:solidFill>
                  <a:schemeClr val="tx1"/>
                </a:solidFill>
              </a:rPr>
              <a:t>46.0% (43.4-48.8%)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Two-group comparison p-value: </a:t>
            </a:r>
          </a:p>
          <a:p>
            <a:r>
              <a:rPr lang="en-US" dirty="0">
                <a:solidFill>
                  <a:schemeClr val="tx1"/>
                </a:solidFill>
              </a:rPr>
              <a:t>*Haplo Normal vs Favorable p-value: 0.1278;</a:t>
            </a:r>
          </a:p>
          <a:p>
            <a:r>
              <a:rPr lang="en-US" dirty="0">
                <a:solidFill>
                  <a:schemeClr val="tx1"/>
                </a:solidFill>
              </a:rPr>
              <a:t>*Haplo Normal vs Intermediate p-value: 0.9378;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*Haplo Normal vs Poor p-value: 0.0019;</a:t>
            </a:r>
          </a:p>
          <a:p>
            <a:pPr marL="465521" lvl="1" indent="0" defTabSz="931042" eaLnBrk="0" fontAlgn="base" hangingPunct="0">
              <a:spcBef>
                <a:spcPct val="30000"/>
              </a:spcBef>
              <a:spcAft>
                <a:spcPct val="0"/>
              </a:spcAft>
              <a:buFont typeface="Arial" panose="020B0604020202020204" pitchFamily="34" charset="0"/>
              <a:buNone/>
              <a:defRPr/>
            </a:pPr>
            <a:endParaRPr lang="en-US" dirty="0">
              <a:solidFill>
                <a:schemeClr val="tx1"/>
              </a:solidFill>
            </a:endParaRPr>
          </a:p>
          <a:p>
            <a:pPr defTabSz="931042" eaLnBrk="0" fontAlgn="base" hangingPunct="0">
              <a:spcBef>
                <a:spcPct val="30000"/>
              </a:spcBef>
              <a:spcAft>
                <a:spcPct val="0"/>
              </a:spcAft>
              <a:defRPr/>
            </a:pPr>
            <a:r>
              <a:rPr lang="en-US" dirty="0">
                <a:solidFill>
                  <a:schemeClr val="tx1"/>
                </a:solidFill>
              </a:rPr>
              <a:t>Among 1,157 adult patients with AML receiving mismatched unrelated donor transplant during 2017-2022, the 3-year probabilities (95% CI) of survival following transplant according to ELN cytogenetic risk score are:</a:t>
            </a:r>
          </a:p>
          <a:p>
            <a:pPr marL="179771" indent="-171450" defTabSz="931042" eaLnBrk="0" fontAlgn="base" hangingPunct="0">
              <a:spcBef>
                <a:spcPct val="30000"/>
              </a:spcBef>
              <a:spcAft>
                <a:spcPct val="0"/>
              </a:spcAft>
              <a:buFont typeface="Arial" panose="020B0604020202020204" pitchFamily="34" charset="0"/>
              <a:buChar char="•"/>
              <a:defRPr/>
            </a:pPr>
            <a:r>
              <a:rPr lang="en-US" dirty="0">
                <a:solidFill>
                  <a:schemeClr val="tx1"/>
                </a:solidFill>
              </a:rPr>
              <a:t>Normal</a:t>
            </a:r>
          </a:p>
          <a:p>
            <a:pPr marL="465521" lvl="1" indent="0" defTabSz="931042" eaLnBrk="0" fontAlgn="base" hangingPunct="0">
              <a:spcBef>
                <a:spcPct val="30000"/>
              </a:spcBef>
              <a:spcAft>
                <a:spcPct val="0"/>
              </a:spcAft>
              <a:buFont typeface="Arial" panose="020B0604020202020204" pitchFamily="34" charset="0"/>
              <a:buNone/>
              <a:defRPr/>
            </a:pPr>
            <a:r>
              <a:rPr lang="en-US" dirty="0">
                <a:solidFill>
                  <a:schemeClr val="tx1"/>
                </a:solidFill>
              </a:rPr>
              <a:t>69.4% (56.7-84.9%)</a:t>
            </a:r>
          </a:p>
          <a:p>
            <a:pPr marL="179771" indent="-171450" defTabSz="931042" eaLnBrk="0" fontAlgn="base" hangingPunct="0">
              <a:spcBef>
                <a:spcPct val="30000"/>
              </a:spcBef>
              <a:spcAft>
                <a:spcPct val="0"/>
              </a:spcAft>
              <a:buFont typeface="Arial" panose="020B0604020202020204" pitchFamily="34" charset="0"/>
              <a:buChar char="•"/>
              <a:defRPr/>
            </a:pPr>
            <a:r>
              <a:rPr lang="en-US" dirty="0">
                <a:solidFill>
                  <a:schemeClr val="tx1"/>
                </a:solidFill>
              </a:rPr>
              <a:t>Favorable</a:t>
            </a:r>
          </a:p>
          <a:p>
            <a:pPr marL="465521" lvl="1" indent="0" defTabSz="931042" eaLnBrk="0" fontAlgn="base" hangingPunct="0">
              <a:spcBef>
                <a:spcPct val="30000"/>
              </a:spcBef>
              <a:spcAft>
                <a:spcPct val="0"/>
              </a:spcAft>
              <a:buFont typeface="Arial" panose="020B0604020202020204" pitchFamily="34" charset="0"/>
              <a:buNone/>
              <a:defRPr/>
            </a:pPr>
            <a:r>
              <a:rPr lang="en-US" dirty="0">
                <a:solidFill>
                  <a:schemeClr val="tx1"/>
                </a:solidFill>
              </a:rPr>
              <a:t>68.7% (62.4-75.7%)</a:t>
            </a:r>
          </a:p>
          <a:p>
            <a:pPr marL="179771" indent="-171450" defTabSz="931042" eaLnBrk="0" fontAlgn="base" hangingPunct="0">
              <a:spcBef>
                <a:spcPct val="30000"/>
              </a:spcBef>
              <a:spcAft>
                <a:spcPct val="0"/>
              </a:spcAft>
              <a:buFont typeface="Arial" panose="020B0604020202020204" pitchFamily="34" charset="0"/>
              <a:buChar char="•"/>
              <a:defRPr/>
            </a:pPr>
            <a:r>
              <a:rPr lang="en-US" dirty="0">
                <a:solidFill>
                  <a:schemeClr val="tx1"/>
                </a:solidFill>
              </a:rPr>
              <a:t>Intermediate </a:t>
            </a:r>
          </a:p>
          <a:p>
            <a:pPr marL="465521" lvl="1" indent="0" defTabSz="931042" eaLnBrk="0" fontAlgn="base" hangingPunct="0">
              <a:spcBef>
                <a:spcPct val="30000"/>
              </a:spcBef>
              <a:spcAft>
                <a:spcPct val="0"/>
              </a:spcAft>
              <a:buFont typeface="Arial" panose="020B0604020202020204" pitchFamily="34" charset="0"/>
              <a:buNone/>
              <a:defRPr/>
            </a:pPr>
            <a:r>
              <a:rPr lang="en-US" dirty="0">
                <a:solidFill>
                  <a:schemeClr val="tx1"/>
                </a:solidFill>
              </a:rPr>
              <a:t>60.3% (54.9-66.1%)</a:t>
            </a:r>
          </a:p>
          <a:p>
            <a:pPr marL="179771" indent="-171450" defTabSz="931042" eaLnBrk="0" fontAlgn="base" hangingPunct="0">
              <a:spcBef>
                <a:spcPct val="30000"/>
              </a:spcBef>
              <a:spcAft>
                <a:spcPct val="0"/>
              </a:spcAft>
              <a:buFont typeface="Arial" panose="020B0604020202020204" pitchFamily="34" charset="0"/>
              <a:buChar char="•"/>
              <a:defRPr/>
            </a:pPr>
            <a:r>
              <a:rPr lang="en-US" dirty="0">
                <a:solidFill>
                  <a:schemeClr val="tx1"/>
                </a:solidFill>
              </a:rPr>
              <a:t>Poor </a:t>
            </a:r>
          </a:p>
          <a:p>
            <a:pPr marL="465521" lvl="1" indent="0" defTabSz="931042" eaLnBrk="0" fontAlgn="base" hangingPunct="0">
              <a:spcBef>
                <a:spcPct val="30000"/>
              </a:spcBef>
              <a:spcAft>
                <a:spcPct val="0"/>
              </a:spcAft>
              <a:buFont typeface="Arial" panose="020B0604020202020204" pitchFamily="34" charset="0"/>
              <a:buNone/>
              <a:defRPr/>
            </a:pPr>
            <a:r>
              <a:rPr lang="en-US" dirty="0">
                <a:solidFill>
                  <a:schemeClr val="tx1"/>
                </a:solidFill>
              </a:rPr>
              <a:t>43.7% (39.2-48.8%)</a:t>
            </a:r>
          </a:p>
          <a:p>
            <a:pPr marL="465521" lvl="1" indent="0" defTabSz="931042" eaLnBrk="0" fontAlgn="base" hangingPunct="0">
              <a:spcBef>
                <a:spcPct val="30000"/>
              </a:spcBef>
              <a:spcAft>
                <a:spcPct val="0"/>
              </a:spcAft>
              <a:buFont typeface="Arial" panose="020B0604020202020204" pitchFamily="34" charset="0"/>
              <a:buNone/>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Two-group comparison p-value: </a:t>
            </a:r>
          </a:p>
          <a:p>
            <a:r>
              <a:rPr lang="en-US" dirty="0">
                <a:solidFill>
                  <a:schemeClr val="tx1"/>
                </a:solidFill>
              </a:rPr>
              <a:t>*MMUD Normal vs Favorable p-value: 0.9542;</a:t>
            </a:r>
          </a:p>
          <a:p>
            <a:r>
              <a:rPr lang="en-US" dirty="0">
                <a:solidFill>
                  <a:schemeClr val="tx1"/>
                </a:solidFill>
              </a:rPr>
              <a:t>*MMUD Normal vs Intermediate p-value: 0.3206;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*MMUD Normal vs Poor p-value: 0.0029;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Reference for AML ELN Cytogenetic Risk classifications: </a:t>
            </a:r>
          </a:p>
          <a:p>
            <a:r>
              <a:rPr lang="en-US" dirty="0">
                <a:solidFill>
                  <a:schemeClr val="tx1"/>
                </a:solidFill>
              </a:rPr>
              <a:t>Döhner H, Estey E, Grimwade D, et al., "Diagnosis and management of AML in adults: 2017 ELN recommendations from an international expert panel," Blood, vol. 129, no. 4, pp. 424-447, 2017.</a:t>
            </a:r>
          </a:p>
          <a:p>
            <a:endParaRPr lang="en-US" dirty="0">
              <a:solidFill>
                <a:schemeClr val="tx1"/>
              </a:solidFill>
            </a:endParaRPr>
          </a:p>
          <a:p>
            <a:r>
              <a:rPr lang="en-US" dirty="0">
                <a:solidFill>
                  <a:schemeClr val="tx1"/>
                </a:solidFill>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p:txBody>
      </p:sp>
      <p:sp>
        <p:nvSpPr>
          <p:cNvPr id="4" name="Slide Number Placeholder 3"/>
          <p:cNvSpPr>
            <a:spLocks noGrp="1"/>
          </p:cNvSpPr>
          <p:nvPr>
            <p:ph type="sldNum" sz="quarter" idx="5"/>
          </p:nvPr>
        </p:nvSpPr>
        <p:spPr/>
        <p:txBody>
          <a:bodyPr/>
          <a:lstStyle/>
          <a:p>
            <a:pPr defTabSz="931042">
              <a:defRPr/>
            </a:pPr>
            <a:fld id="{B01813AD-83F6-D843-B4B7-678E06E01419}" type="slidenum">
              <a:rPr lang="en-US">
                <a:solidFill>
                  <a:srgbClr val="000000"/>
                </a:solidFill>
                <a:latin typeface="Verdana"/>
              </a:rPr>
              <a:pPr defTabSz="931042">
                <a:defRPr/>
              </a:pPr>
              <a:t>53</a:t>
            </a:fld>
            <a:endParaRPr lang="en-US" dirty="0">
              <a:solidFill>
                <a:srgbClr val="000000"/>
              </a:solidFill>
              <a:latin typeface="Verdana"/>
            </a:endParaRPr>
          </a:p>
        </p:txBody>
      </p:sp>
    </p:spTree>
    <p:extLst>
      <p:ext uri="{BB962C8B-B14F-4D97-AF65-F5344CB8AC3E}">
        <p14:creationId xmlns:p14="http://schemas.microsoft.com/office/powerpoint/2010/main" val="34575727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dirty="0"/>
              <a:t>Among 1,386 pediatric patients with AML receiving allogeneic transplant during 2017-2022, the 3-year probabilities (95% CI) of survival following transplant according to disease status are:</a:t>
            </a:r>
          </a:p>
          <a:p>
            <a:pPr marL="182891" indent="-174570" defTabSz="931042" eaLnBrk="0" fontAlgn="base" hangingPunct="0">
              <a:spcBef>
                <a:spcPct val="30000"/>
              </a:spcBef>
              <a:spcAft>
                <a:spcPct val="0"/>
              </a:spcAft>
              <a:buFont typeface="Arial" panose="020B0604020202020204" pitchFamily="34" charset="0"/>
              <a:buChar char="•"/>
              <a:defRPr/>
            </a:pPr>
            <a:r>
              <a:rPr lang="en-US" dirty="0"/>
              <a:t>CR1</a:t>
            </a:r>
          </a:p>
          <a:p>
            <a:pPr marL="465521" lvl="1" indent="0" defTabSz="931042" eaLnBrk="0" fontAlgn="base" hangingPunct="0">
              <a:spcBef>
                <a:spcPct val="30000"/>
              </a:spcBef>
              <a:spcAft>
                <a:spcPct val="0"/>
              </a:spcAft>
              <a:buFont typeface="Arial" panose="020B0604020202020204" pitchFamily="34" charset="0"/>
              <a:buNone/>
              <a:defRPr/>
            </a:pPr>
            <a:r>
              <a:rPr lang="en-US" dirty="0"/>
              <a:t>68.4% (65.2-71.6%)</a:t>
            </a:r>
          </a:p>
          <a:p>
            <a:pPr marL="182891" indent="-174570" defTabSz="931042" eaLnBrk="0" fontAlgn="base" hangingPunct="0">
              <a:spcBef>
                <a:spcPct val="30000"/>
              </a:spcBef>
              <a:spcAft>
                <a:spcPct val="0"/>
              </a:spcAft>
              <a:buFont typeface="Arial" panose="020B0604020202020204" pitchFamily="34" charset="0"/>
              <a:buChar char="•"/>
              <a:defRPr/>
            </a:pPr>
            <a:r>
              <a:rPr lang="en-US" dirty="0"/>
              <a:t>CR2+ (2nd or subsequent complete remission)</a:t>
            </a:r>
          </a:p>
          <a:p>
            <a:pPr marL="465521" lvl="1" indent="0" defTabSz="931042" eaLnBrk="0" fontAlgn="base" hangingPunct="0">
              <a:spcBef>
                <a:spcPct val="30000"/>
              </a:spcBef>
              <a:spcAft>
                <a:spcPct val="0"/>
              </a:spcAft>
              <a:buFont typeface="Arial" panose="020B0604020202020204" pitchFamily="34" charset="0"/>
              <a:buNone/>
              <a:defRPr/>
            </a:pPr>
            <a:r>
              <a:rPr lang="en-US" dirty="0"/>
              <a:t>73.3% (68.5-78.4%)</a:t>
            </a:r>
          </a:p>
          <a:p>
            <a:pPr marL="182891" indent="-174570" defTabSz="931042" eaLnBrk="0" fontAlgn="base" hangingPunct="0">
              <a:spcBef>
                <a:spcPct val="30000"/>
              </a:spcBef>
              <a:spcAft>
                <a:spcPct val="0"/>
              </a:spcAft>
              <a:buFont typeface="Arial" panose="020B0604020202020204" pitchFamily="34" charset="0"/>
              <a:buChar char="•"/>
              <a:defRPr/>
            </a:pPr>
            <a:r>
              <a:rPr lang="en-US" dirty="0"/>
              <a:t>Relapse/never in CR (includes primary induction failure)</a:t>
            </a:r>
          </a:p>
          <a:p>
            <a:pPr marL="465521" lvl="1" indent="0" defTabSz="931042" eaLnBrk="0" fontAlgn="base" hangingPunct="0">
              <a:spcBef>
                <a:spcPct val="30000"/>
              </a:spcBef>
              <a:spcAft>
                <a:spcPct val="0"/>
              </a:spcAft>
              <a:buFont typeface="Arial" panose="020B0604020202020204" pitchFamily="34" charset="0"/>
              <a:buNone/>
              <a:defRPr/>
            </a:pPr>
            <a:r>
              <a:rPr lang="en-US" dirty="0"/>
              <a:t>35.0% (26.8-45.8%)</a:t>
            </a:r>
          </a:p>
          <a:p>
            <a:pPr marL="465521" lvl="1" defTabSz="931042" eaLnBrk="0" fontAlgn="base" hangingPunct="0">
              <a:spcBef>
                <a:spcPct val="30000"/>
              </a:spcBef>
              <a:spcAft>
                <a:spcPct val="0"/>
              </a:spcAft>
              <a:defRPr/>
            </a:pPr>
            <a:endParaRPr lang="en-US" dirty="0"/>
          </a:p>
          <a:p>
            <a:r>
              <a:rPr lang="en-US" dirty="0"/>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a:p>
            <a:pPr defTabSz="931042">
              <a:defRPr/>
            </a:pPr>
            <a:r>
              <a:rPr lang="en-US" dirty="0"/>
              <a:t>*Pediatrics CR1 vs CR2+ p-value: 0.0512;</a:t>
            </a:r>
          </a:p>
          <a:p>
            <a:pPr defTabSz="931042">
              <a:defRPr/>
            </a:pPr>
            <a:r>
              <a:rPr lang="en-US" dirty="0"/>
              <a:t>*Pediatrics CR2+ vs Rel p-value: &lt;.0001;</a:t>
            </a:r>
          </a:p>
          <a:p>
            <a:endParaRPr lang="en-US" dirty="0"/>
          </a:p>
        </p:txBody>
      </p:sp>
      <p:sp>
        <p:nvSpPr>
          <p:cNvPr id="4" name="Slide Number Placeholder 3"/>
          <p:cNvSpPr>
            <a:spLocks noGrp="1"/>
          </p:cNvSpPr>
          <p:nvPr>
            <p:ph type="sldNum" sz="quarter" idx="5"/>
          </p:nvPr>
        </p:nvSpPr>
        <p:spPr/>
        <p:txBody>
          <a:bodyPr/>
          <a:lstStyle/>
          <a:p>
            <a:pPr defTabSz="931042">
              <a:defRPr/>
            </a:pPr>
            <a:fld id="{B01813AD-83F6-D843-B4B7-678E06E01419}" type="slidenum">
              <a:rPr lang="en-US">
                <a:solidFill>
                  <a:srgbClr val="000000"/>
                </a:solidFill>
                <a:latin typeface="Verdana"/>
              </a:rPr>
              <a:pPr defTabSz="931042">
                <a:defRPr/>
              </a:pPr>
              <a:t>54</a:t>
            </a:fld>
            <a:endParaRPr lang="en-US" dirty="0">
              <a:solidFill>
                <a:srgbClr val="000000"/>
              </a:solidFill>
              <a:latin typeface="Verdana"/>
            </a:endParaRPr>
          </a:p>
        </p:txBody>
      </p:sp>
    </p:spTree>
    <p:extLst>
      <p:ext uri="{BB962C8B-B14F-4D97-AF65-F5344CB8AC3E}">
        <p14:creationId xmlns:p14="http://schemas.microsoft.com/office/powerpoint/2010/main" val="5473322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dirty="0"/>
              <a:t>Among 973 patients with a matched related donor allotransplants performed during 2017-2022 in recipients with early and advanced disease MDS, the 3-year probabilities (95% CI) of survival following transplant according to IPSS-R Score are:</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Very low	69.0% (61.2-77.7%)</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Low		69.0% (62.9-75.6%)</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Intermediate 	51.9% (46.1-58.5%)</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High 	48.8% (41.8-56.9%)</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Very high	27.2% (20.6-35.9%)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Two-group comparison p-value: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*MRD Very low vs Low p-value: 0.7932;</a:t>
            </a:r>
          </a:p>
          <a:p>
            <a:r>
              <a:rPr lang="en-US" dirty="0"/>
              <a:t>*MRD Very low vs Intermediate p-value: 0.0010;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*MRD Very low vs High p-value: 0.0001;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*MRD Very low vs Very high p-value: &lt;.0001;</a:t>
            </a:r>
          </a:p>
          <a:p>
            <a:pPr defTabSz="931042" eaLnBrk="0" fontAlgn="base" hangingPunct="0">
              <a:spcBef>
                <a:spcPct val="30000"/>
              </a:spcBef>
              <a:spcAft>
                <a:spcPct val="0"/>
              </a:spcAft>
              <a:defRPr/>
            </a:pPr>
            <a:endParaRPr lang="en-US" dirty="0"/>
          </a:p>
          <a:p>
            <a:pPr defTabSz="931042" eaLnBrk="0" fontAlgn="base" hangingPunct="0">
              <a:spcBef>
                <a:spcPct val="30000"/>
              </a:spcBef>
              <a:spcAft>
                <a:spcPct val="0"/>
              </a:spcAft>
              <a:defRPr/>
            </a:pPr>
            <a:r>
              <a:rPr lang="en-US" dirty="0"/>
              <a:t>The 3-year probabilities (95% CI) of survival following transplant among 2,886 patients with a matched unrelated donor according to IPSS-R Score are:</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Very low	64.2% (59.3-69.5%)</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Low		59.9% (56.3-63.7%)</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Intermediate 	47.3% (43.8-51.1%)</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High 	43.9% (39.7-48.6%)</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Very high	34.4% (29.6-40.0%)</a:t>
            </a:r>
          </a:p>
          <a:p>
            <a:pPr marL="640091" lvl="1" indent="-174570" defTabSz="931042" eaLnBrk="0" fontAlgn="base" hangingPunct="0">
              <a:spcBef>
                <a:spcPct val="30000"/>
              </a:spcBef>
              <a:spcAft>
                <a:spcPct val="0"/>
              </a:spcAft>
              <a:buFont typeface="Arial" panose="020B0604020202020204" pitchFamily="34" charset="0"/>
              <a:buChar cha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Two-group comparison p-value: </a:t>
            </a:r>
          </a:p>
          <a:p>
            <a:r>
              <a:rPr lang="en-US" dirty="0"/>
              <a:t>*MUD Very low vs Low p-value: 0.0947;</a:t>
            </a:r>
          </a:p>
          <a:p>
            <a:r>
              <a:rPr lang="en-US" dirty="0"/>
              <a:t>*MUD Very low vs Intermediate p-value: &lt;.0001;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*MUD Very low vs High p-value: &lt;.0001;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*MUD Very low vs Very high p-value: &lt;.0001;</a:t>
            </a:r>
          </a:p>
          <a:p>
            <a:pPr defTabSz="931042">
              <a:defRPr/>
            </a:pPr>
            <a:endParaRPr lang="en-US" dirty="0"/>
          </a:p>
          <a:p>
            <a:pPr defTabSz="931042">
              <a:defRPr/>
            </a:pPr>
            <a:r>
              <a:rPr lang="en-US" dirty="0"/>
              <a:t>Reference for MDS classifications: </a:t>
            </a:r>
          </a:p>
          <a:p>
            <a:pPr defTabSz="931042">
              <a:defRPr/>
            </a:pPr>
            <a:r>
              <a:rPr lang="en-US" dirty="0"/>
              <a:t>Greenberg PL, Tuechler H, Schanz J, et al. Revised international prognostic scoring system for myelodysplastic syndromes. Blood. 2012;120(12):2454-2465.</a:t>
            </a:r>
          </a:p>
          <a:p>
            <a:pPr defTabSz="931042">
              <a:defRPr/>
            </a:pPr>
            <a:endParaRPr lang="en-US" dirty="0"/>
          </a:p>
          <a:p>
            <a:r>
              <a:rPr lang="en-US" dirty="0"/>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pPr defTabSz="931042">
              <a:defRPr/>
            </a:pPr>
            <a:fld id="{B01813AD-83F6-D843-B4B7-678E06E01419}" type="slidenum">
              <a:rPr lang="en-US">
                <a:solidFill>
                  <a:srgbClr val="000000"/>
                </a:solidFill>
                <a:latin typeface="Verdana"/>
              </a:rPr>
              <a:pPr defTabSz="931042">
                <a:defRPr/>
              </a:pPr>
              <a:t>55</a:t>
            </a:fld>
            <a:endParaRPr lang="en-US" dirty="0">
              <a:solidFill>
                <a:srgbClr val="000000"/>
              </a:solidFill>
              <a:latin typeface="Verdana"/>
            </a:endParaRPr>
          </a:p>
        </p:txBody>
      </p:sp>
    </p:spTree>
    <p:extLst>
      <p:ext uri="{BB962C8B-B14F-4D97-AF65-F5344CB8AC3E}">
        <p14:creationId xmlns:p14="http://schemas.microsoft.com/office/powerpoint/2010/main" val="24206488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dirty="0"/>
              <a:t>Among 876 adult patients with a haplo donor receiving 1st allogeneic transplant for early and advanced MDS performed during 2017-2022, the 3-year probabilities (95% CI) of survival following transplant according to IPSS-R Score are:</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Very low	54.1% (44.8-65.2%)</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Low		57.7% (51.4-64.7%)</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Intermediate 	39.2% (33.2-46.2%)</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High 	36.7% (29.7-45.4%)</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Very high	25.7% (18.6-35.4%)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Two-group comparison p-value: </a:t>
            </a:r>
          </a:p>
          <a:p>
            <a:r>
              <a:rPr lang="en-US" dirty="0"/>
              <a:t>*Haplo Very low vs Low p-value: 0.4785;</a:t>
            </a:r>
          </a:p>
          <a:p>
            <a:r>
              <a:rPr lang="en-US" dirty="0"/>
              <a:t>*Haplo Very low vs Intermediate p-value: 0.0102;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*Haplo Very low vs High p-value: 0.0030;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*Haplo Very low vs Very high p-value: &lt;.0001;</a:t>
            </a:r>
          </a:p>
          <a:p>
            <a:pPr defTabSz="931042">
              <a:defRPr/>
            </a:pPr>
            <a:endParaRPr lang="en-US" dirty="0"/>
          </a:p>
          <a:p>
            <a:pPr defTabSz="931042" eaLnBrk="0" fontAlgn="base" hangingPunct="0">
              <a:spcBef>
                <a:spcPct val="30000"/>
              </a:spcBef>
              <a:spcAft>
                <a:spcPct val="0"/>
              </a:spcAft>
              <a:defRPr/>
            </a:pPr>
            <a:r>
              <a:rPr lang="en-US" dirty="0"/>
              <a:t>Among 332 adult patients with a mismatched unrelated donor, the 3-year probabilities (95% CI) of survival following transplant according to IPSS-R Score are:</a:t>
            </a:r>
          </a:p>
          <a:p>
            <a:pPr defTabSz="931042" eaLnBrk="0" fontAlgn="base" hangingPunct="0">
              <a:spcBef>
                <a:spcPct val="30000"/>
              </a:spcBef>
              <a:spcAft>
                <a:spcPct val="0"/>
              </a:spcAft>
              <a:defRPr/>
            </a:pPr>
            <a:endParaRPr lang="en-US" dirty="0"/>
          </a:p>
          <a:p>
            <a:pPr marL="640091" lvl="1" indent="-174570" defTabSz="931042" eaLnBrk="0" fontAlgn="base" hangingPunct="0">
              <a:spcBef>
                <a:spcPct val="30000"/>
              </a:spcBef>
              <a:spcAft>
                <a:spcPct val="0"/>
              </a:spcAft>
              <a:buFont typeface="Arial" panose="020B0604020202020204" pitchFamily="34" charset="0"/>
              <a:buChar char="•"/>
              <a:defRPr/>
            </a:pPr>
            <a:r>
              <a:rPr lang="en-US" dirty="0"/>
              <a:t>Very low	66.4% (54.5-81.0%)</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Low		61.2% (50.9-73.5%)</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Intermediate 	46.7% (36.7-59.5%)</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High 	27.6% (17.1-44.5%)</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Very high	40.3% (28.3-57.6%)</a:t>
            </a:r>
          </a:p>
          <a:p>
            <a:pPr defTabSz="931042" eaLnBrk="0" fontAlgn="base" hangingPunct="0">
              <a:spcBef>
                <a:spcPct val="30000"/>
              </a:spcBef>
              <a:spcAft>
                <a:spcPct val="0"/>
              </a:spcAf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Two-group comparison p-value: </a:t>
            </a:r>
          </a:p>
          <a:p>
            <a:r>
              <a:rPr lang="en-US" dirty="0"/>
              <a:t>*MMUD Very low vs Low p-value: 0.9953;</a:t>
            </a:r>
          </a:p>
          <a:p>
            <a:r>
              <a:rPr lang="en-US" dirty="0"/>
              <a:t>*MMUD Very low vs Intermediate p-value: 0.1128;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*MMUD Very low vs High p-value: 0.0030;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*MMUD Very low vs Very high p-value: 0.0223;</a:t>
            </a:r>
          </a:p>
          <a:p>
            <a:endParaRPr lang="en-US" dirty="0"/>
          </a:p>
          <a:p>
            <a:endParaRPr lang="en-US" dirty="0"/>
          </a:p>
          <a:p>
            <a:r>
              <a:rPr lang="en-US" dirty="0"/>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p:txBody>
      </p:sp>
      <p:sp>
        <p:nvSpPr>
          <p:cNvPr id="4" name="Slide Number Placeholder 3"/>
          <p:cNvSpPr>
            <a:spLocks noGrp="1"/>
          </p:cNvSpPr>
          <p:nvPr>
            <p:ph type="sldNum" sz="quarter" idx="5"/>
          </p:nvPr>
        </p:nvSpPr>
        <p:spPr/>
        <p:txBody>
          <a:bodyPr/>
          <a:lstStyle/>
          <a:p>
            <a:pPr defTabSz="931042">
              <a:defRPr/>
            </a:pPr>
            <a:fld id="{B01813AD-83F6-D843-B4B7-678E06E01419}" type="slidenum">
              <a:rPr lang="en-US">
                <a:solidFill>
                  <a:srgbClr val="000000"/>
                </a:solidFill>
                <a:latin typeface="Verdana"/>
              </a:rPr>
              <a:pPr defTabSz="931042">
                <a:defRPr/>
              </a:pPr>
              <a:t>56</a:t>
            </a:fld>
            <a:endParaRPr lang="en-US" dirty="0">
              <a:solidFill>
                <a:srgbClr val="000000"/>
              </a:solidFill>
              <a:latin typeface="Verdana"/>
            </a:endParaRPr>
          </a:p>
        </p:txBody>
      </p:sp>
    </p:spTree>
    <p:extLst>
      <p:ext uri="{BB962C8B-B14F-4D97-AF65-F5344CB8AC3E}">
        <p14:creationId xmlns:p14="http://schemas.microsoft.com/office/powerpoint/2010/main" val="24581787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dirty="0">
                <a:latin typeface="+mn-lt"/>
              </a:rPr>
              <a:t>Among 740 adult patients with a </a:t>
            </a:r>
            <a:r>
              <a:rPr lang="en-US" b="1" dirty="0">
                <a:latin typeface="+mn-lt"/>
              </a:rPr>
              <a:t>matched related donor</a:t>
            </a:r>
            <a:r>
              <a:rPr lang="en-US" dirty="0">
                <a:latin typeface="+mn-lt"/>
              </a:rPr>
              <a:t>, the 3-year probabilities (95% CI) of survival following transplant according to disease status are:</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latin typeface="+mn-lt"/>
              </a:rPr>
              <a:t>Myelofibrosis 	67.4</a:t>
            </a:r>
            <a:r>
              <a:rPr lang="en-US" sz="1200" dirty="0">
                <a:latin typeface="+mn-lt"/>
              </a:rPr>
              <a:t>%</a:t>
            </a:r>
            <a:r>
              <a:rPr lang="en-US" dirty="0">
                <a:latin typeface="+mn-lt"/>
              </a:rPr>
              <a:t> (62.9-72.3%)</a:t>
            </a:r>
          </a:p>
          <a:p>
            <a:pPr marL="640091" marR="0" lvl="1" indent="-174570" algn="l" defTabSz="931042"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mn-lt"/>
              </a:rPr>
              <a:t>Other MPN </a:t>
            </a:r>
            <a:r>
              <a:rPr lang="en-US" u="none" dirty="0">
                <a:latin typeface="+mn-lt"/>
              </a:rPr>
              <a:t>	</a:t>
            </a:r>
            <a:r>
              <a:rPr lang="en-US" dirty="0">
                <a:latin typeface="+mn-lt"/>
              </a:rPr>
              <a:t>59.3</a:t>
            </a:r>
            <a:r>
              <a:rPr lang="en-US" sz="1200" dirty="0">
                <a:latin typeface="+mn-lt"/>
              </a:rPr>
              <a:t>%</a:t>
            </a:r>
            <a:r>
              <a:rPr lang="en-US" dirty="0">
                <a:latin typeface="+mn-lt"/>
              </a:rPr>
              <a:t> (53.8-65.4%)</a:t>
            </a:r>
          </a:p>
          <a:p>
            <a:pPr defTabSz="931042" eaLnBrk="0" fontAlgn="base" hangingPunct="0">
              <a:spcBef>
                <a:spcPct val="30000"/>
              </a:spcBef>
              <a:spcAft>
                <a:spcPct val="0"/>
              </a:spcAft>
              <a:defRPr/>
            </a:pPr>
            <a:endParaRPr lang="en-US" dirty="0">
              <a:latin typeface="+mn-lt"/>
            </a:endParaRPr>
          </a:p>
          <a:p>
            <a:pPr defTabSz="931042" eaLnBrk="0" fontAlgn="base" hangingPunct="0">
              <a:spcBef>
                <a:spcPct val="30000"/>
              </a:spcBef>
              <a:spcAft>
                <a:spcPct val="0"/>
              </a:spcAft>
              <a:defRPr/>
            </a:pPr>
            <a:r>
              <a:rPr lang="en-US" dirty="0">
                <a:latin typeface="+mn-lt"/>
              </a:rPr>
              <a:t>Among 1,877 adult patients with a </a:t>
            </a:r>
            <a:r>
              <a:rPr lang="en-US" b="1" dirty="0">
                <a:latin typeface="+mn-lt"/>
              </a:rPr>
              <a:t>matched unrelated donor</a:t>
            </a:r>
            <a:r>
              <a:rPr lang="en-US" dirty="0">
                <a:latin typeface="+mn-lt"/>
              </a:rPr>
              <a:t>, the 3-year probabilities (95% CI) of survival following transplant according to disease status are:</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latin typeface="+mn-lt"/>
              </a:rPr>
              <a:t>Myelofibrosis 	59.1</a:t>
            </a:r>
            <a:r>
              <a:rPr lang="en-US" sz="1200" dirty="0">
                <a:latin typeface="+mn-lt"/>
              </a:rPr>
              <a:t>%</a:t>
            </a:r>
            <a:r>
              <a:rPr lang="en-US" dirty="0">
                <a:latin typeface="+mn-lt"/>
              </a:rPr>
              <a:t> (56.0-62.5%)</a:t>
            </a:r>
          </a:p>
          <a:p>
            <a:pPr marL="640091" marR="0" lvl="1" indent="-174570" algn="l" defTabSz="931042"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mn-lt"/>
              </a:rPr>
              <a:t>Other MPN </a:t>
            </a:r>
            <a:r>
              <a:rPr lang="en-US" u="none" dirty="0">
                <a:latin typeface="+mn-lt"/>
              </a:rPr>
              <a:t>	</a:t>
            </a:r>
            <a:r>
              <a:rPr lang="en-US" dirty="0">
                <a:latin typeface="+mn-lt"/>
              </a:rPr>
              <a:t>53.0</a:t>
            </a:r>
            <a:r>
              <a:rPr lang="en-US" sz="1200" dirty="0">
                <a:latin typeface="+mn-lt"/>
              </a:rPr>
              <a:t>%</a:t>
            </a:r>
            <a:r>
              <a:rPr lang="en-US" dirty="0">
                <a:latin typeface="+mn-lt"/>
              </a:rPr>
              <a:t> (49.4-56.7%)</a:t>
            </a:r>
          </a:p>
          <a:p>
            <a:pPr defTabSz="931042" eaLnBrk="0" fontAlgn="base" hangingPunct="0">
              <a:spcBef>
                <a:spcPct val="30000"/>
              </a:spcBef>
              <a:spcAft>
                <a:spcPct val="0"/>
              </a:spcAft>
              <a:defRPr/>
            </a:pPr>
            <a:endParaRPr lang="en-US" dirty="0">
              <a:latin typeface="+mn-lt"/>
            </a:endParaRPr>
          </a:p>
          <a:p>
            <a:r>
              <a:rPr lang="en-US" dirty="0">
                <a:latin typeface="+mn-lt"/>
                <a:ea typeface="DengXian" panose="02010600030101010101" pitchFamily="2" charset="-122"/>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dirty="0">
              <a:latin typeface="+mn-lt"/>
            </a:endParaRPr>
          </a:p>
        </p:txBody>
      </p:sp>
      <p:sp>
        <p:nvSpPr>
          <p:cNvPr id="4" name="Slide Number Placeholder 3"/>
          <p:cNvSpPr>
            <a:spLocks noGrp="1"/>
          </p:cNvSpPr>
          <p:nvPr>
            <p:ph type="sldNum" sz="quarter" idx="5"/>
          </p:nvPr>
        </p:nvSpPr>
        <p:spPr/>
        <p:txBody>
          <a:bodyPr/>
          <a:lstStyle/>
          <a:p>
            <a:pPr defTabSz="931042">
              <a:defRPr/>
            </a:pPr>
            <a:fld id="{B01813AD-83F6-D843-B4B7-678E06E01419}" type="slidenum">
              <a:rPr lang="en-US">
                <a:solidFill>
                  <a:srgbClr val="000000"/>
                </a:solidFill>
                <a:latin typeface="Verdana"/>
              </a:rPr>
              <a:pPr defTabSz="931042">
                <a:defRPr/>
              </a:pPr>
              <a:t>57</a:t>
            </a:fld>
            <a:endParaRPr lang="en-US" dirty="0">
              <a:solidFill>
                <a:srgbClr val="000000"/>
              </a:solidFill>
              <a:latin typeface="Verdana"/>
            </a:endParaRPr>
          </a:p>
        </p:txBody>
      </p:sp>
    </p:spTree>
    <p:extLst>
      <p:ext uri="{BB962C8B-B14F-4D97-AF65-F5344CB8AC3E}">
        <p14:creationId xmlns:p14="http://schemas.microsoft.com/office/powerpoint/2010/main" val="11233922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7303E-B7AD-9831-CFDB-65168E89B6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06EC94-0172-FB4C-DA7F-C41C9B3043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9EE8C7-8F98-C17F-93E8-DFE7547CA7B8}"/>
              </a:ext>
            </a:extLst>
          </p:cNvPr>
          <p:cNvSpPr>
            <a:spLocks noGrp="1"/>
          </p:cNvSpPr>
          <p:nvPr>
            <p:ph type="body" idx="1"/>
          </p:nvPr>
        </p:nvSpPr>
        <p:spPr/>
        <p:txBody>
          <a:bodyPr/>
          <a:lstStyle/>
          <a:p>
            <a:pPr defTabSz="931042" eaLnBrk="0" fontAlgn="base" hangingPunct="0">
              <a:spcBef>
                <a:spcPct val="30000"/>
              </a:spcBef>
              <a:spcAft>
                <a:spcPct val="0"/>
              </a:spcAft>
              <a:defRPr/>
            </a:pPr>
            <a:r>
              <a:rPr lang="en-US" dirty="0">
                <a:latin typeface="+mn-lt"/>
              </a:rPr>
              <a:t>Among 566 adult patients with a </a:t>
            </a:r>
            <a:r>
              <a:rPr lang="en-US" b="1" dirty="0">
                <a:latin typeface="+mn-lt"/>
              </a:rPr>
              <a:t>Haplo donor</a:t>
            </a:r>
            <a:r>
              <a:rPr lang="en-US" dirty="0">
                <a:latin typeface="+mn-lt"/>
              </a:rPr>
              <a:t>, the 3-year probabilities (95% CI) of survival following transplant according to disease status are:</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latin typeface="+mn-lt"/>
              </a:rPr>
              <a:t>Myelofibrosis 	58.7</a:t>
            </a:r>
            <a:r>
              <a:rPr lang="en-US" sz="1200" dirty="0">
                <a:latin typeface="+mn-lt"/>
              </a:rPr>
              <a:t>%</a:t>
            </a:r>
            <a:r>
              <a:rPr lang="en-US" dirty="0">
                <a:latin typeface="+mn-lt"/>
              </a:rPr>
              <a:t> (53.0-65.0%)</a:t>
            </a:r>
          </a:p>
          <a:p>
            <a:pPr marL="640091" marR="0" lvl="1" indent="-174570" algn="l" defTabSz="931042"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mn-lt"/>
              </a:rPr>
              <a:t>Other MPN </a:t>
            </a:r>
            <a:r>
              <a:rPr lang="en-US" u="none" dirty="0">
                <a:latin typeface="+mn-lt"/>
              </a:rPr>
              <a:t>	</a:t>
            </a:r>
            <a:r>
              <a:rPr lang="en-US" dirty="0">
                <a:latin typeface="+mn-lt"/>
              </a:rPr>
              <a:t>55.7</a:t>
            </a:r>
            <a:r>
              <a:rPr lang="en-US" sz="1200" dirty="0">
                <a:latin typeface="+mn-lt"/>
              </a:rPr>
              <a:t>%</a:t>
            </a:r>
            <a:r>
              <a:rPr lang="en-US" dirty="0">
                <a:latin typeface="+mn-lt"/>
              </a:rPr>
              <a:t> (49.9-62.2%)</a:t>
            </a:r>
          </a:p>
          <a:p>
            <a:pPr defTabSz="931042" eaLnBrk="0" fontAlgn="base" hangingPunct="0">
              <a:spcBef>
                <a:spcPct val="30000"/>
              </a:spcBef>
              <a:spcAft>
                <a:spcPct val="0"/>
              </a:spcAft>
              <a:defRPr/>
            </a:pPr>
            <a:endParaRPr lang="en-US" dirty="0">
              <a:latin typeface="+mn-lt"/>
            </a:endParaRPr>
          </a:p>
          <a:p>
            <a:pPr defTabSz="931042" eaLnBrk="0" fontAlgn="base" hangingPunct="0">
              <a:spcBef>
                <a:spcPct val="30000"/>
              </a:spcBef>
              <a:spcAft>
                <a:spcPct val="0"/>
              </a:spcAft>
              <a:defRPr/>
            </a:pPr>
            <a:r>
              <a:rPr lang="en-US" dirty="0">
                <a:latin typeface="+mn-lt"/>
              </a:rPr>
              <a:t>Among 233 adult patients with a </a:t>
            </a:r>
            <a:r>
              <a:rPr lang="en-US" b="1" dirty="0">
                <a:latin typeface="+mn-lt"/>
              </a:rPr>
              <a:t>mismatched unrelated donor</a:t>
            </a:r>
            <a:r>
              <a:rPr lang="en-US" dirty="0">
                <a:latin typeface="+mn-lt"/>
              </a:rPr>
              <a:t>, the 3-year probabilities (95% CI) of survival following transplant according to disease status are:</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latin typeface="+mn-lt"/>
              </a:rPr>
              <a:t>Myelofibrosis 	54.5</a:t>
            </a:r>
            <a:r>
              <a:rPr lang="en-US" sz="1200" dirty="0">
                <a:latin typeface="+mn-lt"/>
              </a:rPr>
              <a:t>%</a:t>
            </a:r>
            <a:r>
              <a:rPr lang="en-US" dirty="0">
                <a:latin typeface="+mn-lt"/>
              </a:rPr>
              <a:t> (45.4-65.4%)</a:t>
            </a:r>
          </a:p>
          <a:p>
            <a:pPr marL="640091" marR="0" lvl="1" indent="-174570" algn="l" defTabSz="931042"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mn-lt"/>
              </a:rPr>
              <a:t>Other MPN </a:t>
            </a:r>
            <a:r>
              <a:rPr lang="en-US" u="none" dirty="0">
                <a:latin typeface="+mn-lt"/>
              </a:rPr>
              <a:t>	</a:t>
            </a:r>
            <a:r>
              <a:rPr lang="en-US" dirty="0">
                <a:latin typeface="+mn-lt"/>
              </a:rPr>
              <a:t>46.2</a:t>
            </a:r>
            <a:r>
              <a:rPr lang="en-US" sz="1200" dirty="0">
                <a:latin typeface="+mn-lt"/>
              </a:rPr>
              <a:t>%</a:t>
            </a:r>
            <a:r>
              <a:rPr lang="en-US" dirty="0">
                <a:latin typeface="+mn-lt"/>
              </a:rPr>
              <a:t> (36.5-58.5%)</a:t>
            </a:r>
          </a:p>
          <a:p>
            <a:pPr defTabSz="931042" eaLnBrk="0" fontAlgn="base" hangingPunct="0">
              <a:spcBef>
                <a:spcPct val="30000"/>
              </a:spcBef>
              <a:spcAft>
                <a:spcPct val="0"/>
              </a:spcAft>
              <a:defRPr/>
            </a:pPr>
            <a:endParaRPr lang="en-US" dirty="0">
              <a:latin typeface="+mn-lt"/>
            </a:endParaRPr>
          </a:p>
          <a:p>
            <a:r>
              <a:rPr lang="en-US" dirty="0">
                <a:latin typeface="+mn-lt"/>
                <a:ea typeface="DengXian" panose="02010600030101010101" pitchFamily="2" charset="-122"/>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dirty="0">
              <a:latin typeface="+mn-lt"/>
            </a:endParaRPr>
          </a:p>
        </p:txBody>
      </p:sp>
      <p:sp>
        <p:nvSpPr>
          <p:cNvPr id="4" name="Slide Number Placeholder 3">
            <a:extLst>
              <a:ext uri="{FF2B5EF4-FFF2-40B4-BE49-F238E27FC236}">
                <a16:creationId xmlns:a16="http://schemas.microsoft.com/office/drawing/2014/main" id="{D3F1D4BB-1990-46BD-113D-E87853A2BAC8}"/>
              </a:ext>
            </a:extLst>
          </p:cNvPr>
          <p:cNvSpPr>
            <a:spLocks noGrp="1"/>
          </p:cNvSpPr>
          <p:nvPr>
            <p:ph type="sldNum" sz="quarter" idx="5"/>
          </p:nvPr>
        </p:nvSpPr>
        <p:spPr/>
        <p:txBody>
          <a:bodyPr/>
          <a:lstStyle/>
          <a:p>
            <a:pPr defTabSz="931042">
              <a:defRPr/>
            </a:pPr>
            <a:fld id="{B01813AD-83F6-D843-B4B7-678E06E01419}" type="slidenum">
              <a:rPr lang="en-US">
                <a:solidFill>
                  <a:srgbClr val="000000"/>
                </a:solidFill>
                <a:latin typeface="Verdana"/>
              </a:rPr>
              <a:pPr defTabSz="931042">
                <a:defRPr/>
              </a:pPr>
              <a:t>58</a:t>
            </a:fld>
            <a:endParaRPr lang="en-US" dirty="0">
              <a:solidFill>
                <a:srgbClr val="000000"/>
              </a:solidFill>
              <a:latin typeface="Verdana"/>
            </a:endParaRPr>
          </a:p>
        </p:txBody>
      </p:sp>
    </p:spTree>
    <p:extLst>
      <p:ext uri="{BB962C8B-B14F-4D97-AF65-F5344CB8AC3E}">
        <p14:creationId xmlns:p14="http://schemas.microsoft.com/office/powerpoint/2010/main" val="19469140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dirty="0"/>
              <a:t>Among 1,607 adult patients with a matched related donor, the 3-year probabilities (95% CI) of survival following transplant according to disease status are:</a:t>
            </a:r>
          </a:p>
          <a:p>
            <a:pPr marL="182891" indent="-174570" defTabSz="931042" eaLnBrk="0" fontAlgn="base" hangingPunct="0">
              <a:spcBef>
                <a:spcPct val="30000"/>
              </a:spcBef>
              <a:spcAft>
                <a:spcPct val="0"/>
              </a:spcAft>
              <a:buFont typeface="Arial" panose="020B0604020202020204" pitchFamily="34" charset="0"/>
              <a:buChar char="•"/>
              <a:defRPr/>
            </a:pPr>
            <a:r>
              <a:rPr lang="en-US" dirty="0"/>
              <a:t>CR1</a:t>
            </a:r>
          </a:p>
          <a:p>
            <a:pPr marL="465521" lvl="1" indent="0" defTabSz="931042" eaLnBrk="0" fontAlgn="base" hangingPunct="0">
              <a:spcBef>
                <a:spcPct val="30000"/>
              </a:spcBef>
              <a:spcAft>
                <a:spcPct val="0"/>
              </a:spcAft>
              <a:buFont typeface="Arial" panose="020B0604020202020204" pitchFamily="34" charset="0"/>
              <a:buNone/>
              <a:defRPr/>
            </a:pPr>
            <a:r>
              <a:rPr lang="en-US" dirty="0"/>
              <a:t>72.2% (69.5-75.0%)</a:t>
            </a:r>
          </a:p>
          <a:p>
            <a:pPr marL="182891" indent="-174570" defTabSz="931042" eaLnBrk="0" fontAlgn="base" hangingPunct="0">
              <a:spcBef>
                <a:spcPct val="30000"/>
              </a:spcBef>
              <a:spcAft>
                <a:spcPct val="0"/>
              </a:spcAft>
              <a:buFont typeface="Arial" panose="020B0604020202020204" pitchFamily="34" charset="0"/>
              <a:buChar char="•"/>
              <a:defRPr/>
            </a:pPr>
            <a:r>
              <a:rPr lang="en-US" dirty="0"/>
              <a:t>CR2+ (2nd or subsequent complete remission)</a:t>
            </a:r>
          </a:p>
          <a:p>
            <a:pPr marL="465521" lvl="1" indent="0" defTabSz="931042" eaLnBrk="0" fontAlgn="base" hangingPunct="0">
              <a:spcBef>
                <a:spcPct val="30000"/>
              </a:spcBef>
              <a:spcAft>
                <a:spcPct val="0"/>
              </a:spcAft>
              <a:buFont typeface="Arial" panose="020B0604020202020204" pitchFamily="34" charset="0"/>
              <a:buNone/>
              <a:defRPr/>
            </a:pPr>
            <a:r>
              <a:rPr lang="en-US" dirty="0"/>
              <a:t>54.9% (49.5-60.8%)</a:t>
            </a:r>
          </a:p>
          <a:p>
            <a:pPr marL="182891" indent="-174570" defTabSz="931042" eaLnBrk="0" fontAlgn="base" hangingPunct="0">
              <a:spcBef>
                <a:spcPct val="30000"/>
              </a:spcBef>
              <a:spcAft>
                <a:spcPct val="0"/>
              </a:spcAft>
              <a:buFont typeface="Arial" panose="020B0604020202020204" pitchFamily="34" charset="0"/>
              <a:buChar char="•"/>
              <a:defRPr/>
            </a:pPr>
            <a:r>
              <a:rPr lang="en-US" dirty="0"/>
              <a:t>Relapse/never in CR (includes primary induction failure)</a:t>
            </a:r>
          </a:p>
          <a:p>
            <a:pPr marL="465521" lvl="1" indent="0" defTabSz="931042" eaLnBrk="0" fontAlgn="base" hangingPunct="0">
              <a:spcBef>
                <a:spcPct val="30000"/>
              </a:spcBef>
              <a:spcAft>
                <a:spcPct val="0"/>
              </a:spcAft>
              <a:buFont typeface="Arial" panose="020B0604020202020204" pitchFamily="34" charset="0"/>
              <a:buNone/>
              <a:defRPr/>
            </a:pPr>
            <a:r>
              <a:rPr lang="en-US" dirty="0"/>
              <a:t>55.1% (43.3-70.1%)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Two-group comparison p-value:</a:t>
            </a:r>
          </a:p>
          <a:p>
            <a:r>
              <a:rPr lang="en-US" dirty="0"/>
              <a:t>*MRD CR1 vs CR2+ p-value: &lt;.0001;</a:t>
            </a:r>
          </a:p>
          <a:p>
            <a:r>
              <a:rPr lang="en-US" dirty="0"/>
              <a:t>*MRD CR2+ vs Rel p-value: 0.5301;</a:t>
            </a:r>
          </a:p>
          <a:p>
            <a:pPr defTabSz="931042" eaLnBrk="0" fontAlgn="base" hangingPunct="0">
              <a:spcBef>
                <a:spcPct val="30000"/>
              </a:spcBef>
              <a:spcAft>
                <a:spcPct val="0"/>
              </a:spcAft>
              <a:defRPr/>
            </a:pPr>
            <a:endParaRPr lang="en-US" dirty="0"/>
          </a:p>
          <a:p>
            <a:pPr defTabSz="931042" eaLnBrk="0" fontAlgn="base" hangingPunct="0">
              <a:spcBef>
                <a:spcPct val="30000"/>
              </a:spcBef>
              <a:spcAft>
                <a:spcPct val="0"/>
              </a:spcAft>
              <a:defRPr/>
            </a:pPr>
            <a:r>
              <a:rPr lang="en-US" dirty="0"/>
              <a:t>Among the 2,305 adult recipients of matched unrelated donor, The 3-year probabilities (95% CI) of survival following transplant according to disease status are:</a:t>
            </a:r>
          </a:p>
          <a:p>
            <a:pPr marL="182891" indent="-174570" defTabSz="931042" eaLnBrk="0" fontAlgn="base" hangingPunct="0">
              <a:spcBef>
                <a:spcPct val="30000"/>
              </a:spcBef>
              <a:spcAft>
                <a:spcPct val="0"/>
              </a:spcAft>
              <a:buFont typeface="Arial" panose="020B0604020202020204" pitchFamily="34" charset="0"/>
              <a:buChar char="•"/>
              <a:defRPr/>
            </a:pPr>
            <a:r>
              <a:rPr lang="en-US" dirty="0"/>
              <a:t>CR1</a:t>
            </a:r>
          </a:p>
          <a:p>
            <a:pPr marL="465521" lvl="1" indent="0" defTabSz="931042" eaLnBrk="0" fontAlgn="base" hangingPunct="0">
              <a:spcBef>
                <a:spcPct val="30000"/>
              </a:spcBef>
              <a:spcAft>
                <a:spcPct val="0"/>
              </a:spcAft>
              <a:buFont typeface="Arial" panose="020B0604020202020204" pitchFamily="34" charset="0"/>
              <a:buNone/>
              <a:defRPr/>
            </a:pPr>
            <a:r>
              <a:rPr lang="en-US" dirty="0"/>
              <a:t>68.5% (66.2-70.8%)</a:t>
            </a:r>
          </a:p>
          <a:p>
            <a:pPr marL="182891" indent="-174570" defTabSz="931042" eaLnBrk="0" fontAlgn="base" hangingPunct="0">
              <a:spcBef>
                <a:spcPct val="30000"/>
              </a:spcBef>
              <a:spcAft>
                <a:spcPct val="0"/>
              </a:spcAft>
              <a:buFont typeface="Arial" panose="020B0604020202020204" pitchFamily="34" charset="0"/>
              <a:buChar char="•"/>
              <a:defRPr/>
            </a:pPr>
            <a:r>
              <a:rPr lang="en-US" dirty="0"/>
              <a:t>CR2+ (2nd or subsequent complete remission)</a:t>
            </a:r>
          </a:p>
          <a:p>
            <a:pPr marL="465521" lvl="1" indent="0" defTabSz="931042" eaLnBrk="0" fontAlgn="base" hangingPunct="0">
              <a:spcBef>
                <a:spcPct val="30000"/>
              </a:spcBef>
              <a:spcAft>
                <a:spcPct val="0"/>
              </a:spcAft>
              <a:buFont typeface="Arial" panose="020B0604020202020204" pitchFamily="34" charset="0"/>
              <a:buNone/>
              <a:defRPr/>
            </a:pPr>
            <a:r>
              <a:rPr lang="en-US" dirty="0"/>
              <a:t>55.7% (51.2-60.7%)</a:t>
            </a:r>
          </a:p>
          <a:p>
            <a:pPr marL="182891" indent="-174570" defTabSz="931042" eaLnBrk="0" fontAlgn="base" hangingPunct="0">
              <a:spcBef>
                <a:spcPct val="30000"/>
              </a:spcBef>
              <a:spcAft>
                <a:spcPct val="0"/>
              </a:spcAft>
              <a:buFont typeface="Arial" panose="020B0604020202020204" pitchFamily="34" charset="0"/>
              <a:buChar char="•"/>
              <a:defRPr/>
            </a:pPr>
            <a:r>
              <a:rPr lang="en-US" dirty="0"/>
              <a:t>Relapse/never in CR (includes primary induction failure)</a:t>
            </a:r>
          </a:p>
          <a:p>
            <a:pPr marL="465521" lvl="1" indent="0" defTabSz="931042" eaLnBrk="0" fontAlgn="base" hangingPunct="0">
              <a:spcBef>
                <a:spcPct val="30000"/>
              </a:spcBef>
              <a:spcAft>
                <a:spcPct val="0"/>
              </a:spcAft>
              <a:buFont typeface="Arial" panose="020B0604020202020204" pitchFamily="34" charset="0"/>
              <a:buNone/>
              <a:defRPr/>
            </a:pPr>
            <a:r>
              <a:rPr lang="en-US" dirty="0"/>
              <a:t>36.6% (27.7-48.5%)</a:t>
            </a:r>
          </a:p>
          <a:p>
            <a:pPr marL="465521" lvl="1" defTabSz="931042" eaLnBrk="0" fontAlgn="base" hangingPunct="0">
              <a:spcBef>
                <a:spcPct val="30000"/>
              </a:spcBef>
              <a:spcAft>
                <a:spcPct val="0"/>
              </a:spcAf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Two-group comparison p-value:</a:t>
            </a:r>
          </a:p>
          <a:p>
            <a:r>
              <a:rPr lang="en-US" dirty="0"/>
              <a:t>*MUD CR1 vs CR2+ p-value: &lt;.0001;</a:t>
            </a:r>
          </a:p>
          <a:p>
            <a:r>
              <a:rPr lang="en-US" dirty="0"/>
              <a:t>*MUD CR2+ vs Rel p-value: 0.0006;</a:t>
            </a:r>
          </a:p>
          <a:p>
            <a:endParaRPr lang="en-US" dirty="0"/>
          </a:p>
          <a:p>
            <a:r>
              <a:rPr lang="en-US" dirty="0"/>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pPr defTabSz="931042">
              <a:defRPr/>
            </a:pPr>
            <a:fld id="{B01813AD-83F6-D843-B4B7-678E06E01419}" type="slidenum">
              <a:rPr lang="en-US">
                <a:solidFill>
                  <a:srgbClr val="000000"/>
                </a:solidFill>
                <a:latin typeface="Verdana"/>
              </a:rPr>
              <a:pPr defTabSz="931042">
                <a:defRPr/>
              </a:pPr>
              <a:t>59</a:t>
            </a:fld>
            <a:endParaRPr lang="en-US" dirty="0">
              <a:solidFill>
                <a:srgbClr val="000000"/>
              </a:solidFill>
              <a:latin typeface="Verdana"/>
            </a:endParaRPr>
          </a:p>
        </p:txBody>
      </p:sp>
    </p:spTree>
    <p:extLst>
      <p:ext uri="{BB962C8B-B14F-4D97-AF65-F5344CB8AC3E}">
        <p14:creationId xmlns:p14="http://schemas.microsoft.com/office/powerpoint/2010/main" val="39355918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dirty="0"/>
              <a:t>Among 1,395 adult patients receiving a haplo donor transplant for ALL during 2017-2022, the 3-year probabilities (95% CI) of survival following transplant according to disease status are:</a:t>
            </a:r>
          </a:p>
          <a:p>
            <a:pPr defTabSz="931042" eaLnBrk="0" fontAlgn="base" hangingPunct="0">
              <a:spcBef>
                <a:spcPct val="30000"/>
              </a:spcBef>
              <a:spcAft>
                <a:spcPct val="0"/>
              </a:spcAft>
              <a:defRPr/>
            </a:pPr>
            <a:endParaRPr lang="en-US" dirty="0"/>
          </a:p>
          <a:p>
            <a:pPr marL="182891" indent="-174570" defTabSz="931042" eaLnBrk="0" fontAlgn="base" hangingPunct="0">
              <a:spcBef>
                <a:spcPct val="30000"/>
              </a:spcBef>
              <a:spcAft>
                <a:spcPct val="0"/>
              </a:spcAft>
              <a:buFont typeface="Arial" panose="020B0604020202020204" pitchFamily="34" charset="0"/>
              <a:buChar char="•"/>
              <a:defRPr/>
            </a:pPr>
            <a:r>
              <a:rPr lang="en-US" dirty="0"/>
              <a:t>CR1</a:t>
            </a:r>
          </a:p>
          <a:p>
            <a:pPr marL="465521" lvl="1" indent="0" defTabSz="931042" eaLnBrk="0" fontAlgn="base" hangingPunct="0">
              <a:spcBef>
                <a:spcPct val="30000"/>
              </a:spcBef>
              <a:spcAft>
                <a:spcPct val="0"/>
              </a:spcAft>
              <a:buFont typeface="Arial" panose="020B0604020202020204" pitchFamily="34" charset="0"/>
              <a:buNone/>
              <a:defRPr/>
            </a:pPr>
            <a:r>
              <a:rPr lang="en-US" dirty="0"/>
              <a:t>72.5% (69.5-75.6%)</a:t>
            </a:r>
          </a:p>
          <a:p>
            <a:pPr marL="182891" indent="-174570" defTabSz="931042" eaLnBrk="0" fontAlgn="base" hangingPunct="0">
              <a:spcBef>
                <a:spcPct val="30000"/>
              </a:spcBef>
              <a:spcAft>
                <a:spcPct val="0"/>
              </a:spcAft>
              <a:buFont typeface="Arial" panose="020B0604020202020204" pitchFamily="34" charset="0"/>
              <a:buChar char="•"/>
              <a:defRPr/>
            </a:pPr>
            <a:r>
              <a:rPr lang="en-US" dirty="0"/>
              <a:t>CR2+ (2nd or subsequent complete remission)</a:t>
            </a:r>
          </a:p>
          <a:p>
            <a:pPr marL="465521" lvl="1" indent="0" defTabSz="931042" eaLnBrk="0" fontAlgn="base" hangingPunct="0">
              <a:spcBef>
                <a:spcPct val="30000"/>
              </a:spcBef>
              <a:spcAft>
                <a:spcPct val="0"/>
              </a:spcAft>
              <a:buFont typeface="Arial" panose="020B0604020202020204" pitchFamily="34" charset="0"/>
              <a:buNone/>
              <a:defRPr/>
            </a:pPr>
            <a:r>
              <a:rPr lang="en-US" dirty="0"/>
              <a:t>50.8% (45.7-56.4%)</a:t>
            </a:r>
          </a:p>
          <a:p>
            <a:pPr marL="182891" indent="-174570" defTabSz="931042" eaLnBrk="0" fontAlgn="base" hangingPunct="0">
              <a:spcBef>
                <a:spcPct val="30000"/>
              </a:spcBef>
              <a:spcAft>
                <a:spcPct val="0"/>
              </a:spcAft>
              <a:buFont typeface="Arial" panose="020B0604020202020204" pitchFamily="34" charset="0"/>
              <a:buChar char="•"/>
              <a:defRPr/>
            </a:pPr>
            <a:r>
              <a:rPr lang="en-US" dirty="0"/>
              <a:t>Relapse/never in CR (includes primary induction failure)</a:t>
            </a:r>
          </a:p>
          <a:p>
            <a:pPr marL="465521" lvl="1" indent="0" defTabSz="931042" eaLnBrk="0" fontAlgn="base" hangingPunct="0">
              <a:spcBef>
                <a:spcPct val="30000"/>
              </a:spcBef>
              <a:spcAft>
                <a:spcPct val="0"/>
              </a:spcAft>
              <a:buFont typeface="Arial" panose="020B0604020202020204" pitchFamily="34" charset="0"/>
              <a:buNone/>
              <a:defRPr/>
            </a:pPr>
            <a:r>
              <a:rPr lang="en-US" dirty="0"/>
              <a:t>38.8% (27.4-54.9%)</a:t>
            </a:r>
          </a:p>
          <a:p>
            <a:pPr defTabSz="931042" eaLnBrk="0" fontAlgn="base" hangingPunct="0">
              <a:spcBef>
                <a:spcPct val="30000"/>
              </a:spcBef>
              <a:spcAft>
                <a:spcPct val="0"/>
              </a:spcAf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Two-group comparison p-value:</a:t>
            </a:r>
          </a:p>
          <a:p>
            <a:r>
              <a:rPr lang="en-US" dirty="0"/>
              <a:t>*Haplo CR1 vs CR2+ p-value: &lt;.0001;</a:t>
            </a:r>
          </a:p>
          <a:p>
            <a:r>
              <a:rPr lang="en-US" dirty="0"/>
              <a:t>*Haplo CR2+ vs Rel p-value: 0.0211;</a:t>
            </a:r>
          </a:p>
          <a:p>
            <a:endParaRPr lang="en-US" dirty="0"/>
          </a:p>
          <a:p>
            <a:r>
              <a:rPr lang="en-US" dirty="0"/>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pPr defTabSz="931042">
              <a:defRPr/>
            </a:pPr>
            <a:fld id="{B01813AD-83F6-D843-B4B7-678E06E01419}" type="slidenum">
              <a:rPr lang="en-US">
                <a:solidFill>
                  <a:srgbClr val="000000"/>
                </a:solidFill>
                <a:latin typeface="Verdana"/>
              </a:rPr>
              <a:pPr defTabSz="931042">
                <a:defRPr/>
              </a:pPr>
              <a:t>60</a:t>
            </a:fld>
            <a:endParaRPr lang="en-US" dirty="0">
              <a:solidFill>
                <a:srgbClr val="000000"/>
              </a:solidFill>
              <a:latin typeface="Verdana"/>
            </a:endParaRPr>
          </a:p>
        </p:txBody>
      </p:sp>
    </p:spTree>
    <p:extLst>
      <p:ext uri="{BB962C8B-B14F-4D97-AF65-F5344CB8AC3E}">
        <p14:creationId xmlns:p14="http://schemas.microsoft.com/office/powerpoint/2010/main" val="3195763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b="0" dirty="0">
                <a:solidFill>
                  <a:schemeClr val="tx1"/>
                </a:solidFill>
              </a:rPr>
              <a:t>I</a:t>
            </a:r>
            <a:r>
              <a:rPr lang="en-US" b="0" baseline="0" dirty="0">
                <a:solidFill>
                  <a:schemeClr val="tx1"/>
                </a:solidFill>
              </a:rPr>
              <a:t>n pediatric </a:t>
            </a:r>
            <a:r>
              <a:rPr lang="en-US" b="0" dirty="0">
                <a:solidFill>
                  <a:schemeClr val="tx1"/>
                </a:solidFill>
              </a:rPr>
              <a:t>1</a:t>
            </a:r>
            <a:r>
              <a:rPr lang="en-US" b="0" baseline="30000" dirty="0">
                <a:solidFill>
                  <a:schemeClr val="tx1"/>
                </a:solidFill>
              </a:rPr>
              <a:t>st</a:t>
            </a:r>
            <a:r>
              <a:rPr lang="en-US" b="0" dirty="0">
                <a:solidFill>
                  <a:schemeClr val="tx1"/>
                </a:solidFill>
              </a:rPr>
              <a:t> allogeneic </a:t>
            </a:r>
            <a:r>
              <a:rPr lang="en-US" b="0" baseline="0" dirty="0">
                <a:solidFill>
                  <a:schemeClr val="tx1"/>
                </a:solidFill>
              </a:rPr>
              <a:t>transplants (recipients younger than 18), haploidentical related donor (Haplo) transplants represent the largest donor group, followed by matched related donor (MRD) and matched unrelated (MUD) donors. Haplo transplants show steady increases over the last 10 years, while t</a:t>
            </a:r>
            <a:r>
              <a:rPr lang="en-US" baseline="0" dirty="0">
                <a:solidFill>
                  <a:schemeClr val="tx1"/>
                </a:solidFill>
              </a:rPr>
              <a:t>he number of cord blood donor (UCB) transplants shows steady decreases. The use of MMUD has varied over time, with increases since 2020.</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B01813AD-83F6-D843-B4B7-678E06E01419}" type="slidenum">
              <a:rPr lang="en-US" smtClean="0"/>
              <a:pPr/>
              <a:t>7</a:t>
            </a:fld>
            <a:endParaRPr lang="en-US" dirty="0"/>
          </a:p>
        </p:txBody>
      </p:sp>
    </p:spTree>
    <p:extLst>
      <p:ext uri="{BB962C8B-B14F-4D97-AF65-F5344CB8AC3E}">
        <p14:creationId xmlns:p14="http://schemas.microsoft.com/office/powerpoint/2010/main" val="18366221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dirty="0"/>
              <a:t>Among 1,696 pediatric patients receiving 1st allogeneic transplant for ALL during 2017-2022, the 3-year probabilities (95% CI) of survival following transplant according to disease status are:</a:t>
            </a:r>
          </a:p>
          <a:p>
            <a:pPr defTabSz="931042" eaLnBrk="0" fontAlgn="base" hangingPunct="0">
              <a:spcBef>
                <a:spcPct val="30000"/>
              </a:spcBef>
              <a:spcAft>
                <a:spcPct val="0"/>
              </a:spcAft>
              <a:defRPr/>
            </a:pPr>
            <a:endParaRPr lang="en-US" dirty="0"/>
          </a:p>
          <a:p>
            <a:pPr marL="182891" indent="-174570" defTabSz="931042" eaLnBrk="0" fontAlgn="base" hangingPunct="0">
              <a:spcBef>
                <a:spcPct val="30000"/>
              </a:spcBef>
              <a:spcAft>
                <a:spcPct val="0"/>
              </a:spcAft>
              <a:buFont typeface="Arial" panose="020B0604020202020204" pitchFamily="34" charset="0"/>
              <a:buChar char="•"/>
              <a:defRPr/>
            </a:pPr>
            <a:r>
              <a:rPr lang="en-US" dirty="0"/>
              <a:t>CR1</a:t>
            </a:r>
          </a:p>
          <a:p>
            <a:pPr marL="465521" lvl="1" indent="0" defTabSz="931042" eaLnBrk="0" fontAlgn="base" hangingPunct="0">
              <a:spcBef>
                <a:spcPct val="30000"/>
              </a:spcBef>
              <a:spcAft>
                <a:spcPct val="0"/>
              </a:spcAft>
              <a:buFont typeface="Arial" panose="020B0604020202020204" pitchFamily="34" charset="0"/>
              <a:buNone/>
              <a:defRPr/>
            </a:pPr>
            <a:r>
              <a:rPr lang="en-US" dirty="0"/>
              <a:t>80.5% (77.2-84.0%)</a:t>
            </a:r>
          </a:p>
          <a:p>
            <a:pPr marL="182891" indent="-174570" defTabSz="931042" eaLnBrk="0" fontAlgn="base" hangingPunct="0">
              <a:spcBef>
                <a:spcPct val="30000"/>
              </a:spcBef>
              <a:spcAft>
                <a:spcPct val="0"/>
              </a:spcAft>
              <a:buFont typeface="Arial" panose="020B0604020202020204" pitchFamily="34" charset="0"/>
              <a:buChar char="•"/>
              <a:defRPr/>
            </a:pPr>
            <a:r>
              <a:rPr lang="en-US" dirty="0"/>
              <a:t>CR2+ (2nd or subsequent complete remission)</a:t>
            </a:r>
          </a:p>
          <a:p>
            <a:pPr marL="465521" lvl="1" indent="0" defTabSz="931042" eaLnBrk="0" fontAlgn="base" hangingPunct="0">
              <a:spcBef>
                <a:spcPct val="30000"/>
              </a:spcBef>
              <a:spcAft>
                <a:spcPct val="0"/>
              </a:spcAft>
              <a:buFont typeface="Arial" panose="020B0604020202020204" pitchFamily="34" charset="0"/>
              <a:buNone/>
              <a:defRPr/>
            </a:pPr>
            <a:r>
              <a:rPr lang="en-US" dirty="0"/>
              <a:t>71.9% (69.2-74.8%)</a:t>
            </a:r>
          </a:p>
          <a:p>
            <a:pPr marL="182891" indent="-174570" defTabSz="931042" eaLnBrk="0" fontAlgn="base" hangingPunct="0">
              <a:spcBef>
                <a:spcPct val="30000"/>
              </a:spcBef>
              <a:spcAft>
                <a:spcPct val="0"/>
              </a:spcAft>
              <a:buFont typeface="Arial" panose="020B0604020202020204" pitchFamily="34" charset="0"/>
              <a:buChar char="•"/>
              <a:defRPr/>
            </a:pPr>
            <a:r>
              <a:rPr lang="en-US" dirty="0"/>
              <a:t>Relapse/never in CR (includes primary induction failure)</a:t>
            </a:r>
          </a:p>
          <a:p>
            <a:pPr marL="465521" lvl="1" indent="0" defTabSz="931042" eaLnBrk="0" fontAlgn="base" hangingPunct="0">
              <a:spcBef>
                <a:spcPct val="30000"/>
              </a:spcBef>
              <a:spcAft>
                <a:spcPct val="0"/>
              </a:spcAft>
              <a:buFont typeface="Arial" panose="020B0604020202020204" pitchFamily="34" charset="0"/>
              <a:buNone/>
              <a:defRPr/>
            </a:pPr>
            <a:r>
              <a:rPr lang="en-US" dirty="0"/>
              <a:t>66.0% (52.0-83.7%)</a:t>
            </a:r>
          </a:p>
          <a:p>
            <a:pPr defTabSz="931042" eaLnBrk="0" fontAlgn="base" hangingPunct="0">
              <a:spcBef>
                <a:spcPct val="30000"/>
              </a:spcBef>
              <a:spcAft>
                <a:spcPct val="0"/>
              </a:spcAft>
              <a:defRPr/>
            </a:pPr>
            <a:endParaRPr lang="en-US" dirty="0"/>
          </a:p>
          <a:p>
            <a:pPr marL="0" marR="0" lvl="0" indent="0" algn="l" defTabSz="931042" rtl="0" eaLnBrk="1" fontAlgn="auto" latinLnBrk="0" hangingPunct="1">
              <a:lnSpc>
                <a:spcPct val="100000"/>
              </a:lnSpc>
              <a:spcBef>
                <a:spcPts val="0"/>
              </a:spcBef>
              <a:spcAft>
                <a:spcPts val="0"/>
              </a:spcAft>
              <a:buClrTx/>
              <a:buSzTx/>
              <a:buFontTx/>
              <a:buNone/>
              <a:tabLst/>
              <a:defRPr/>
            </a:pPr>
            <a:r>
              <a:rPr lang="en-US" dirty="0"/>
              <a:t>Two-group comparison p-value:</a:t>
            </a:r>
          </a:p>
          <a:p>
            <a:pPr defTabSz="931042">
              <a:defRPr/>
            </a:pPr>
            <a:r>
              <a:rPr lang="en-US" dirty="0"/>
              <a:t>*Pediatrics CR1 vs CR2+ p-value: 0.0003;</a:t>
            </a:r>
          </a:p>
          <a:p>
            <a:pPr defTabSz="931042">
              <a:defRPr/>
            </a:pPr>
            <a:r>
              <a:rPr lang="en-US" dirty="0"/>
              <a:t>*Pediatrics CR2+ vs Rel p-value: 0.1628;</a:t>
            </a:r>
          </a:p>
          <a:p>
            <a:endParaRPr lang="en-US" dirty="0"/>
          </a:p>
          <a:p>
            <a:r>
              <a:rPr lang="en-US" dirty="0"/>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pPr defTabSz="931042">
              <a:defRPr/>
            </a:pPr>
            <a:fld id="{B01813AD-83F6-D843-B4B7-678E06E01419}" type="slidenum">
              <a:rPr lang="en-US">
                <a:solidFill>
                  <a:srgbClr val="000000"/>
                </a:solidFill>
                <a:latin typeface="Verdana"/>
              </a:rPr>
              <a:pPr defTabSz="931042">
                <a:defRPr/>
              </a:pPr>
              <a:t>61</a:t>
            </a:fld>
            <a:endParaRPr lang="en-US" dirty="0">
              <a:solidFill>
                <a:srgbClr val="000000"/>
              </a:solidFill>
              <a:latin typeface="Verdana"/>
            </a:endParaRPr>
          </a:p>
        </p:txBody>
      </p:sp>
    </p:spTree>
    <p:extLst>
      <p:ext uri="{BB962C8B-B14F-4D97-AF65-F5344CB8AC3E}">
        <p14:creationId xmlns:p14="http://schemas.microsoft.com/office/powerpoint/2010/main" val="19335648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altLang="zh-CN" dirty="0"/>
              <a:t>A</a:t>
            </a:r>
            <a:r>
              <a:rPr lang="en-US" dirty="0"/>
              <a:t>llogeneic HCT is the treatment of choice for young patients with severe aplastic anemia (SAA) who have an HLA-matched sibling donor. </a:t>
            </a:r>
          </a:p>
          <a:p>
            <a:pPr defTabSz="931042" eaLnBrk="0" fontAlgn="base" hangingPunct="0">
              <a:spcBef>
                <a:spcPct val="30000"/>
              </a:spcBef>
              <a:spcAft>
                <a:spcPct val="0"/>
              </a:spcAft>
              <a:defRPr/>
            </a:pPr>
            <a:r>
              <a:rPr lang="en-US" dirty="0"/>
              <a:t>Among 810 pediatric patients who underwent transplantation for SAA during 2017-2022, the 3-year probabilities (95% CI) of survival following transplant according by donor type are:</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Matched related donors		98.2% (96.7-99.8%)</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Matched unrelated donors 		93.0% (90.1-96.0%)</a:t>
            </a:r>
          </a:p>
          <a:p>
            <a:pPr marL="640091" marR="0" lvl="1" indent="-174570" algn="l" defTabSz="931042"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Mismatched unrelated donors 		89.9% (83.4-96.9%)</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Haplo donors 			89.1% (84.0-94.5%)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Two-group comparison p-value:</a:t>
            </a:r>
          </a:p>
          <a:p>
            <a:r>
              <a:rPr lang="en-US" dirty="0"/>
              <a:t>*Pediatrics MRD vs MUD p-value: 0.0021;</a:t>
            </a:r>
          </a:p>
          <a:p>
            <a:r>
              <a:rPr lang="en-US" dirty="0"/>
              <a:t>*Pediatrics MRD vs MMUD p-value: 0.0008;</a:t>
            </a:r>
          </a:p>
          <a:p>
            <a:r>
              <a:rPr lang="en-US" dirty="0"/>
              <a:t>*Pediatrics MRD vs Haplo p-value: &lt;.0001;</a:t>
            </a:r>
          </a:p>
          <a:p>
            <a:pPr marL="640091" lvl="1" indent="-174570" defTabSz="931042" eaLnBrk="0" fontAlgn="base" hangingPunct="0">
              <a:spcBef>
                <a:spcPct val="30000"/>
              </a:spcBef>
              <a:spcAft>
                <a:spcPct val="0"/>
              </a:spcAft>
              <a:buFont typeface="Arial" panose="020B0604020202020204" pitchFamily="34" charset="0"/>
              <a:buChar char="•"/>
              <a:defRPr/>
            </a:pPr>
            <a:endParaRPr lang="en-US" dirty="0"/>
          </a:p>
          <a:p>
            <a:pPr defTabSz="931042" eaLnBrk="0" fontAlgn="base" hangingPunct="0">
              <a:spcBef>
                <a:spcPct val="30000"/>
              </a:spcBef>
              <a:spcAft>
                <a:spcPct val="0"/>
              </a:spcAft>
              <a:defRPr/>
            </a:pPr>
            <a:r>
              <a:rPr lang="en-US" dirty="0"/>
              <a:t>Among 1,158 adult patients who underwent transplantation for SAA during 2017-2022, the 3-year probabilities (95% CI) of survival following transplant according by donor type are:</a:t>
            </a:r>
          </a:p>
          <a:p>
            <a:pPr marL="640091" marR="0" lvl="1" indent="-174570" algn="l" defTabSz="931042"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Matched related donors 		89.4% (86.1-92.8%)</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Haplo donors 			84.4% (79.7-89.4%)</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Matched unrelated donors 		79.1% (75.4-82.9%)</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Mismatched unrelated donors 		76.4% (66.5-87.7%)</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Two-group comparison p-value:</a:t>
            </a:r>
          </a:p>
          <a:p>
            <a:r>
              <a:rPr lang="en-US" dirty="0"/>
              <a:t>*Adults MRD vs MUD p-value: 0.0001;</a:t>
            </a:r>
          </a:p>
          <a:p>
            <a:r>
              <a:rPr lang="en-US" dirty="0"/>
              <a:t>*Adults MRD vs MMUD p-value: 0.0049;</a:t>
            </a:r>
          </a:p>
          <a:p>
            <a:r>
              <a:rPr lang="en-US" dirty="0"/>
              <a:t>*Adults MRD vs Haplo p-value: 0.1315;</a:t>
            </a:r>
          </a:p>
          <a:p>
            <a:endParaRPr lang="en-US" dirty="0"/>
          </a:p>
          <a:p>
            <a:r>
              <a:rPr lang="en-US" dirty="0"/>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pPr defTabSz="931042">
              <a:defRPr/>
            </a:pPr>
            <a:fld id="{B01813AD-83F6-D843-B4B7-678E06E01419}" type="slidenum">
              <a:rPr lang="en-US">
                <a:solidFill>
                  <a:srgbClr val="000000"/>
                </a:solidFill>
                <a:latin typeface="Verdana"/>
              </a:rPr>
              <a:pPr defTabSz="931042">
                <a:defRPr/>
              </a:pPr>
              <a:t>62</a:t>
            </a:fld>
            <a:endParaRPr lang="en-US" dirty="0">
              <a:solidFill>
                <a:srgbClr val="000000"/>
              </a:solidFill>
              <a:latin typeface="Verdana"/>
            </a:endParaRPr>
          </a:p>
        </p:txBody>
      </p:sp>
    </p:spTree>
    <p:extLst>
      <p:ext uri="{BB962C8B-B14F-4D97-AF65-F5344CB8AC3E}">
        <p14:creationId xmlns:p14="http://schemas.microsoft.com/office/powerpoint/2010/main" val="24544708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a:t>Among 603 pediatric patients receiving 1st allogeneic transplant for SCD during 2017-2022, the 3-year probabilities (95% CI) of survival following transplant is:</a:t>
            </a:r>
          </a:p>
          <a:p>
            <a:pPr defTabSz="931042" eaLnBrk="0" fontAlgn="base" hangingPunct="0">
              <a:spcBef>
                <a:spcPct val="30000"/>
              </a:spcBef>
              <a:spcAft>
                <a:spcPct val="0"/>
              </a:spcAft>
              <a:defRPr/>
            </a:pPr>
            <a:endParaRPr lang="en-US" dirty="0"/>
          </a:p>
          <a:p>
            <a:pPr marL="640091" lvl="1" indent="-174570" defTabSz="931042" eaLnBrk="0" fontAlgn="base" hangingPunct="0">
              <a:spcBef>
                <a:spcPct val="30000"/>
              </a:spcBef>
              <a:spcAft>
                <a:spcPct val="0"/>
              </a:spcAft>
              <a:buFont typeface="Arial" panose="020B0604020202020204" pitchFamily="34" charset="0"/>
              <a:buChar char="•"/>
              <a:defRPr/>
            </a:pPr>
            <a:r>
              <a:rPr lang="en-US" dirty="0"/>
              <a:t>Matched related donors		98.9% (97.8-100.0%)</a:t>
            </a:r>
          </a:p>
          <a:p>
            <a:pPr marL="640091" marR="0" lvl="1" indent="-174570" algn="l" defTabSz="931042"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Haplo donors 			92.0% (87.4-96.8%)</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Matched unrelated donors 		91.3% (83.6-99.9%)</a:t>
            </a:r>
          </a:p>
          <a:p>
            <a:pPr marL="640091" marR="0" lvl="1" indent="-174570" algn="l" defTabSz="931042"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Mismatched unrelated donors 		87.0% (74.2-100.0%)</a:t>
            </a:r>
          </a:p>
          <a:p>
            <a:pPr defTabSz="931042" eaLnBrk="0" fontAlgn="base" hangingPunct="0">
              <a:spcBef>
                <a:spcPct val="30000"/>
              </a:spcBef>
              <a:spcAft>
                <a:spcPct val="0"/>
              </a:spcAf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Two-group comparison p-value:</a:t>
            </a:r>
          </a:p>
          <a:p>
            <a:r>
              <a:rPr lang="en-US" dirty="0"/>
              <a:t>*Pediatrics MRD vs MUD p-value: &lt;.0001;</a:t>
            </a:r>
          </a:p>
          <a:p>
            <a:r>
              <a:rPr lang="en-US" dirty="0"/>
              <a:t>*Pediatrics MRD vs MMUD p-value: &lt;.0001;</a:t>
            </a:r>
          </a:p>
          <a:p>
            <a:r>
              <a:rPr lang="en-US" dirty="0"/>
              <a:t>*Pediatrics MRD vs Haplo p-value: 0.0003;</a:t>
            </a:r>
          </a:p>
          <a:p>
            <a:endParaRPr lang="en-US" dirty="0"/>
          </a:p>
          <a:p>
            <a:r>
              <a:rPr lang="en-US" dirty="0"/>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a:p>
            <a:endParaRPr lang="en-US" dirty="0"/>
          </a:p>
        </p:txBody>
      </p:sp>
      <p:sp>
        <p:nvSpPr>
          <p:cNvPr id="4" name="Slide Number Placeholder 3"/>
          <p:cNvSpPr>
            <a:spLocks noGrp="1"/>
          </p:cNvSpPr>
          <p:nvPr>
            <p:ph type="sldNum" sz="quarter" idx="5"/>
          </p:nvPr>
        </p:nvSpPr>
        <p:spPr/>
        <p:txBody>
          <a:bodyPr/>
          <a:lstStyle/>
          <a:p>
            <a:fld id="{B01813AD-83F6-D843-B4B7-678E06E01419}" type="slidenum">
              <a:rPr lang="en-US" smtClean="0"/>
              <a:pPr/>
              <a:t>63</a:t>
            </a:fld>
            <a:endParaRPr lang="en-US" dirty="0"/>
          </a:p>
        </p:txBody>
      </p:sp>
    </p:spTree>
    <p:extLst>
      <p:ext uri="{BB962C8B-B14F-4D97-AF65-F5344CB8AC3E}">
        <p14:creationId xmlns:p14="http://schemas.microsoft.com/office/powerpoint/2010/main" val="1395067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a:t>Among 792 pediatric patients receiving 1st allogeneic transplant for PID during 2016-2021, the 3-year probabilities (95% CI) of survival following transplant is:</a:t>
            </a:r>
          </a:p>
          <a:p>
            <a:pPr defTabSz="931042" eaLnBrk="0" fontAlgn="base" hangingPunct="0">
              <a:spcBef>
                <a:spcPct val="30000"/>
              </a:spcBef>
              <a:spcAft>
                <a:spcPct val="0"/>
              </a:spcAft>
              <a:defRPr/>
            </a:pPr>
            <a:endParaRPr lang="en-US" dirty="0"/>
          </a:p>
          <a:p>
            <a:pPr marL="640091" lvl="1" indent="-174570" defTabSz="931042" eaLnBrk="0" fontAlgn="base" hangingPunct="0">
              <a:spcBef>
                <a:spcPct val="30000"/>
              </a:spcBef>
              <a:spcAft>
                <a:spcPct val="0"/>
              </a:spcAft>
              <a:buFont typeface="Arial" panose="020B0604020202020204" pitchFamily="34" charset="0"/>
              <a:buChar char="•"/>
              <a:defRPr/>
            </a:pPr>
            <a:r>
              <a:rPr lang="en-US" dirty="0"/>
              <a:t>Matched related donors		93.0% (89.5-96.6%)</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Matched unrelated donors 		81.4% (77.2-85.8%)</a:t>
            </a:r>
          </a:p>
          <a:p>
            <a:pPr marL="640091" marR="0" lvl="1" indent="-174570" algn="l" defTabSz="931042"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Haplo donors 			76.7% (70.4-83.6%)</a:t>
            </a:r>
          </a:p>
          <a:p>
            <a:pPr marL="640091" marR="0" lvl="1" indent="-174570" algn="l" defTabSz="931042"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Mismatched unrelated donors 		73.1% (63.5-84.0%)</a:t>
            </a:r>
          </a:p>
          <a:p>
            <a:pPr defTabSz="931042" eaLnBrk="0" fontAlgn="base" hangingPunct="0">
              <a:spcBef>
                <a:spcPct val="30000"/>
              </a:spcBef>
              <a:spcAft>
                <a:spcPct val="0"/>
              </a:spcAf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Two-group comparison p-value:</a:t>
            </a:r>
          </a:p>
          <a:p>
            <a:r>
              <a:rPr lang="en-US" dirty="0"/>
              <a:t>*Pediatrics MRD vs MUD p-value: 0.0001;</a:t>
            </a:r>
          </a:p>
          <a:p>
            <a:r>
              <a:rPr lang="en-US" dirty="0"/>
              <a:t>*Pediatrics MRD vs MMUD p-value: &lt;.0001;</a:t>
            </a:r>
          </a:p>
          <a:p>
            <a:r>
              <a:rPr lang="en-US" dirty="0"/>
              <a:t>*Pediatrics MRD vs Haplo p-value: &lt;.0001;</a:t>
            </a:r>
          </a:p>
          <a:p>
            <a:endParaRPr lang="en-US" dirty="0"/>
          </a:p>
          <a:p>
            <a:r>
              <a:rPr lang="en-US" dirty="0"/>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pPr defTabSz="931042">
              <a:defRPr/>
            </a:pPr>
            <a:fld id="{B01813AD-83F6-D843-B4B7-678E06E01419}" type="slidenum">
              <a:rPr lang="en-US">
                <a:solidFill>
                  <a:srgbClr val="000000"/>
                </a:solidFill>
                <a:latin typeface="Verdana"/>
              </a:rPr>
              <a:pPr defTabSz="931042">
                <a:defRPr/>
              </a:pPr>
              <a:t>64</a:t>
            </a:fld>
            <a:endParaRPr lang="en-US" dirty="0">
              <a:solidFill>
                <a:srgbClr val="000000"/>
              </a:solidFill>
              <a:latin typeface="Verdana"/>
            </a:endParaRPr>
          </a:p>
        </p:txBody>
      </p:sp>
    </p:spTree>
    <p:extLst>
      <p:ext uri="{BB962C8B-B14F-4D97-AF65-F5344CB8AC3E}">
        <p14:creationId xmlns:p14="http://schemas.microsoft.com/office/powerpoint/2010/main" val="80145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dirty="0">
                <a:latin typeface="+mn-lt"/>
              </a:rPr>
              <a:t>Among the 4,979 patients receiving 1</a:t>
            </a:r>
            <a:r>
              <a:rPr lang="en-US" baseline="30000" dirty="0">
                <a:latin typeface="+mn-lt"/>
              </a:rPr>
              <a:t>st</a:t>
            </a:r>
            <a:r>
              <a:rPr lang="en-US" dirty="0">
                <a:latin typeface="+mn-lt"/>
              </a:rPr>
              <a:t> </a:t>
            </a:r>
            <a:r>
              <a:rPr lang="en-US" b="1" dirty="0">
                <a:latin typeface="+mn-lt"/>
              </a:rPr>
              <a:t>autologous</a:t>
            </a:r>
            <a:r>
              <a:rPr lang="en-US" dirty="0">
                <a:latin typeface="+mn-lt"/>
              </a:rPr>
              <a:t> HCT for </a:t>
            </a:r>
            <a:r>
              <a:rPr lang="en-US" sz="1800" kern="1200" dirty="0">
                <a:solidFill>
                  <a:srgbClr val="000000"/>
                </a:solidFill>
                <a:effectLst/>
                <a:latin typeface="Verdana" panose="020B0604030504040204" pitchFamily="34" charset="0"/>
                <a:ea typeface="Calibri" panose="020F0502020204030204" pitchFamily="34" charset="0"/>
                <a:cs typeface="Verdana" panose="020B0604030504040204" pitchFamily="34" charset="0"/>
              </a:rPr>
              <a:t>Hodgkin lymphoma (HL)</a:t>
            </a:r>
            <a:r>
              <a:rPr lang="en-US" dirty="0">
                <a:latin typeface="+mn-lt"/>
              </a:rPr>
              <a:t> during 2017-2022, the 3-year probabilities (95% CI) of survival following transplant according to disease status are:</a:t>
            </a:r>
          </a:p>
          <a:p>
            <a:pPr defTabSz="931042" eaLnBrk="0" fontAlgn="base" hangingPunct="0">
              <a:spcBef>
                <a:spcPct val="30000"/>
              </a:spcBef>
              <a:spcAft>
                <a:spcPct val="0"/>
              </a:spcAft>
              <a:defRPr/>
            </a:pPr>
            <a:endParaRPr lang="en-US" dirty="0">
              <a:latin typeface="+mn-lt"/>
            </a:endParaRPr>
          </a:p>
          <a:p>
            <a:pPr marL="640091" lvl="1" indent="-174570" defTabSz="931042" eaLnBrk="0" fontAlgn="base" hangingPunct="0">
              <a:spcBef>
                <a:spcPct val="30000"/>
              </a:spcBef>
              <a:spcAft>
                <a:spcPct val="0"/>
              </a:spcAft>
              <a:buFont typeface="Arial" panose="020B0604020202020204" pitchFamily="34" charset="0"/>
              <a:buChar char="•"/>
              <a:defRPr/>
            </a:pPr>
            <a:r>
              <a:rPr lang="en-US" dirty="0">
                <a:latin typeface="+mn-lt"/>
              </a:rPr>
              <a:t>Chemosensitive disease	92.9</a:t>
            </a:r>
            <a:r>
              <a:rPr lang="en-US" sz="1200" dirty="0">
                <a:latin typeface="+mn-lt"/>
              </a:rPr>
              <a:t>%</a:t>
            </a:r>
            <a:r>
              <a:rPr lang="en-US" dirty="0">
                <a:latin typeface="+mn-lt"/>
              </a:rPr>
              <a:t> (92.0-93.8%)</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latin typeface="+mn-lt"/>
              </a:rPr>
              <a:t>Chemoresistant disease </a:t>
            </a:r>
            <a:r>
              <a:rPr lang="en-US" u="none" dirty="0">
                <a:latin typeface="+mn-lt"/>
              </a:rPr>
              <a:t> 	88.7</a:t>
            </a:r>
            <a:r>
              <a:rPr lang="en-US" sz="1200" dirty="0">
                <a:latin typeface="+mn-lt"/>
              </a:rPr>
              <a:t>%</a:t>
            </a:r>
            <a:r>
              <a:rPr lang="en-US" u="none" dirty="0">
                <a:latin typeface="+mn-lt"/>
              </a:rPr>
              <a:t> (84.3-93.3%)</a:t>
            </a:r>
            <a:endParaRPr lang="en-US" dirty="0">
              <a:latin typeface="+mn-lt"/>
            </a:endParaRPr>
          </a:p>
          <a:p>
            <a:pPr defTabSz="931042" eaLnBrk="0" fontAlgn="base" hangingPunct="0">
              <a:spcBef>
                <a:spcPct val="30000"/>
              </a:spcBef>
              <a:spcAft>
                <a:spcPct val="0"/>
              </a:spcAft>
              <a:defRPr/>
            </a:pPr>
            <a:endParaRPr lang="en-US" dirty="0">
              <a:latin typeface="+mn-lt"/>
            </a:endParaRPr>
          </a:p>
          <a:p>
            <a:pPr defTabSz="931042" eaLnBrk="0" fontAlgn="base" hangingPunct="0">
              <a:spcBef>
                <a:spcPct val="30000"/>
              </a:spcBef>
              <a:spcAft>
                <a:spcPct val="0"/>
              </a:spcAft>
              <a:defRPr/>
            </a:pPr>
            <a:r>
              <a:rPr lang="en-US" dirty="0">
                <a:latin typeface="+mn-lt"/>
              </a:rPr>
              <a:t>Among the 655 patients receiving 1</a:t>
            </a:r>
            <a:r>
              <a:rPr lang="en-US" baseline="30000" dirty="0">
                <a:latin typeface="+mn-lt"/>
              </a:rPr>
              <a:t>st</a:t>
            </a:r>
            <a:r>
              <a:rPr lang="en-US" dirty="0">
                <a:latin typeface="+mn-lt"/>
              </a:rPr>
              <a:t> </a:t>
            </a:r>
            <a:r>
              <a:rPr lang="en-US" b="1" dirty="0">
                <a:latin typeface="+mn-lt"/>
              </a:rPr>
              <a:t>allogeneic</a:t>
            </a:r>
            <a:r>
              <a:rPr lang="en-US" dirty="0">
                <a:latin typeface="+mn-lt"/>
              </a:rPr>
              <a:t> HCT for HL during 2017-2022, the 3-year probabilities (95% CI) of survival following transplant according to disease status are:</a:t>
            </a:r>
          </a:p>
          <a:p>
            <a:pPr defTabSz="931042" eaLnBrk="0" fontAlgn="base" hangingPunct="0">
              <a:spcBef>
                <a:spcPct val="30000"/>
              </a:spcBef>
              <a:spcAft>
                <a:spcPct val="0"/>
              </a:spcAft>
              <a:defRPr/>
            </a:pPr>
            <a:endParaRPr lang="en-US" dirty="0">
              <a:latin typeface="+mn-lt"/>
            </a:endParaRPr>
          </a:p>
          <a:p>
            <a:pPr marL="640091" lvl="1" indent="-174570" defTabSz="931042" eaLnBrk="0" fontAlgn="base" hangingPunct="0">
              <a:spcBef>
                <a:spcPct val="30000"/>
              </a:spcBef>
              <a:spcAft>
                <a:spcPct val="0"/>
              </a:spcAft>
              <a:buFont typeface="Arial" panose="020B0604020202020204" pitchFamily="34" charset="0"/>
              <a:buChar char="•"/>
              <a:defRPr/>
            </a:pPr>
            <a:r>
              <a:rPr lang="en-US" dirty="0">
                <a:latin typeface="+mn-lt"/>
              </a:rPr>
              <a:t>Chemosensitive disease	75.7</a:t>
            </a:r>
            <a:r>
              <a:rPr lang="en-US" sz="1200" dirty="0">
                <a:latin typeface="+mn-lt"/>
              </a:rPr>
              <a:t>%</a:t>
            </a:r>
            <a:r>
              <a:rPr lang="en-US" dirty="0">
                <a:latin typeface="+mn-lt"/>
              </a:rPr>
              <a:t> (72.0-79.5%)</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latin typeface="+mn-lt"/>
              </a:rPr>
              <a:t>Chemoresistant disease </a:t>
            </a:r>
            <a:r>
              <a:rPr lang="en-US" u="none" dirty="0">
                <a:latin typeface="+mn-lt"/>
              </a:rPr>
              <a:t> 	58.5</a:t>
            </a:r>
            <a:r>
              <a:rPr lang="en-US" sz="1200" dirty="0">
                <a:latin typeface="+mn-lt"/>
              </a:rPr>
              <a:t>%</a:t>
            </a:r>
            <a:r>
              <a:rPr lang="en-US" u="none" dirty="0">
                <a:latin typeface="+mn-lt"/>
              </a:rPr>
              <a:t> (49.1-69.8%)</a:t>
            </a:r>
          </a:p>
          <a:p>
            <a:pPr marL="465521" lvl="1" defTabSz="931042" eaLnBrk="0" fontAlgn="base" hangingPunct="0">
              <a:spcBef>
                <a:spcPct val="30000"/>
              </a:spcBef>
              <a:spcAft>
                <a:spcPct val="0"/>
              </a:spcAft>
              <a:defRPr/>
            </a:pPr>
            <a:endParaRPr lang="en-US" dirty="0">
              <a:latin typeface="+mn-lt"/>
            </a:endParaRPr>
          </a:p>
          <a:p>
            <a:r>
              <a:rPr lang="en-US" dirty="0">
                <a:latin typeface="+mn-lt"/>
                <a:ea typeface="DengXian" panose="02010600030101010101" pitchFamily="2" charset="-122"/>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b="1"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B01813AD-83F6-D843-B4B7-678E06E01419}" type="slidenum">
              <a:rPr lang="en-US" smtClean="0"/>
              <a:pPr/>
              <a:t>65</a:t>
            </a:fld>
            <a:endParaRPr lang="en-US" dirty="0"/>
          </a:p>
        </p:txBody>
      </p:sp>
    </p:spTree>
    <p:extLst>
      <p:ext uri="{BB962C8B-B14F-4D97-AF65-F5344CB8AC3E}">
        <p14:creationId xmlns:p14="http://schemas.microsoft.com/office/powerpoint/2010/main" val="19315226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dirty="0"/>
              <a:t>Among the 818 patients receiving 1</a:t>
            </a:r>
            <a:r>
              <a:rPr lang="en-US" baseline="30000" dirty="0"/>
              <a:t>st</a:t>
            </a:r>
            <a:r>
              <a:rPr lang="en-US" dirty="0"/>
              <a:t> autologous HCT for FL during 2017-2022, the 3-year probabilities (95% CI) of survival following transplant according to disease status are:</a:t>
            </a:r>
          </a:p>
          <a:p>
            <a:pPr defTabSz="931042" eaLnBrk="0" fontAlgn="base" hangingPunct="0">
              <a:spcBef>
                <a:spcPct val="30000"/>
              </a:spcBef>
              <a:spcAft>
                <a:spcPct val="0"/>
              </a:spcAft>
              <a:defRPr/>
            </a:pPr>
            <a:endParaRPr lang="en-US" dirty="0"/>
          </a:p>
          <a:p>
            <a:pPr marL="640091" lvl="1" indent="-174570" defTabSz="931042" eaLnBrk="0" fontAlgn="base" hangingPunct="0">
              <a:spcBef>
                <a:spcPct val="30000"/>
              </a:spcBef>
              <a:spcAft>
                <a:spcPct val="0"/>
              </a:spcAft>
              <a:buFont typeface="Arial" panose="020B0604020202020204" pitchFamily="34" charset="0"/>
              <a:buChar char="•"/>
              <a:defRPr/>
            </a:pPr>
            <a:r>
              <a:rPr lang="en-US" dirty="0"/>
              <a:t>Chemosensitive disease	85.8</a:t>
            </a:r>
            <a:r>
              <a:rPr lang="en-US" sz="1200" dirty="0">
                <a:latin typeface="+mn-lt"/>
              </a:rPr>
              <a:t>%</a:t>
            </a:r>
            <a:r>
              <a:rPr lang="en-US" dirty="0"/>
              <a:t> (83.1-88.6%)</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Chemoresistant disease  	60.2</a:t>
            </a:r>
            <a:r>
              <a:rPr lang="en-US" sz="1200" dirty="0">
                <a:latin typeface="+mn-lt"/>
              </a:rPr>
              <a:t>%</a:t>
            </a:r>
            <a:r>
              <a:rPr lang="en-US" dirty="0"/>
              <a:t> (41.1-88.2%)</a:t>
            </a:r>
          </a:p>
          <a:p>
            <a:pPr defTabSz="931042" eaLnBrk="0" fontAlgn="base" hangingPunct="0">
              <a:spcBef>
                <a:spcPct val="30000"/>
              </a:spcBef>
              <a:spcAft>
                <a:spcPct val="0"/>
              </a:spcAft>
              <a:defRPr/>
            </a:pPr>
            <a:endParaRPr lang="en-US" dirty="0"/>
          </a:p>
          <a:p>
            <a:pPr defTabSz="931042" eaLnBrk="0" fontAlgn="base" hangingPunct="0">
              <a:spcBef>
                <a:spcPct val="30000"/>
              </a:spcBef>
              <a:spcAft>
                <a:spcPct val="0"/>
              </a:spcAft>
              <a:defRPr/>
            </a:pPr>
            <a:r>
              <a:rPr lang="en-US" dirty="0"/>
              <a:t>Among the 245 patients receiving 1</a:t>
            </a:r>
            <a:r>
              <a:rPr lang="en-US" baseline="30000" dirty="0"/>
              <a:t>st</a:t>
            </a:r>
            <a:r>
              <a:rPr lang="en-US" dirty="0"/>
              <a:t> allogeneic HCT for FL during 2017-2022, the 3-year probabilities (95% CI) of survival following transplant according to disease status are:</a:t>
            </a:r>
          </a:p>
          <a:p>
            <a:pPr defTabSz="931042" eaLnBrk="0" fontAlgn="base" hangingPunct="0">
              <a:spcBef>
                <a:spcPct val="30000"/>
              </a:spcBef>
              <a:spcAft>
                <a:spcPct val="0"/>
              </a:spcAft>
              <a:defRPr/>
            </a:pPr>
            <a:endParaRPr lang="en-US" dirty="0"/>
          </a:p>
          <a:p>
            <a:pPr marL="640091" lvl="1" indent="-174570" defTabSz="931042" eaLnBrk="0" fontAlgn="base" hangingPunct="0">
              <a:spcBef>
                <a:spcPct val="30000"/>
              </a:spcBef>
              <a:spcAft>
                <a:spcPct val="0"/>
              </a:spcAft>
              <a:buFont typeface="Arial" panose="020B0604020202020204" pitchFamily="34" charset="0"/>
              <a:buChar char="•"/>
              <a:defRPr/>
            </a:pPr>
            <a:r>
              <a:rPr lang="en-US" dirty="0"/>
              <a:t>Chemosensitive disease	78.2</a:t>
            </a:r>
            <a:r>
              <a:rPr lang="en-US" sz="1200" dirty="0">
                <a:latin typeface="+mn-lt"/>
              </a:rPr>
              <a:t>%</a:t>
            </a:r>
            <a:r>
              <a:rPr lang="en-US" dirty="0"/>
              <a:t> (72.8-84.1%)</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Chemoresistant disease  	79.1</a:t>
            </a:r>
            <a:r>
              <a:rPr lang="en-US" sz="1200" dirty="0">
                <a:latin typeface="+mn-lt"/>
              </a:rPr>
              <a:t>%</a:t>
            </a:r>
            <a:r>
              <a:rPr lang="en-US" dirty="0"/>
              <a:t> (66.4-94.2%)</a:t>
            </a:r>
          </a:p>
          <a:p>
            <a:pPr defTabSz="931042" eaLnBrk="0" fontAlgn="base" hangingPunct="0">
              <a:spcBef>
                <a:spcPct val="30000"/>
              </a:spcBef>
              <a:spcAft>
                <a:spcPct val="0"/>
              </a:spcAft>
              <a:defRPr/>
            </a:pPr>
            <a:endParaRPr lang="en-US" dirty="0"/>
          </a:p>
          <a:p>
            <a:r>
              <a:rPr lang="en-US" dirty="0"/>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p:txBody>
      </p:sp>
      <p:sp>
        <p:nvSpPr>
          <p:cNvPr id="4" name="Slide Number Placeholder 3"/>
          <p:cNvSpPr>
            <a:spLocks noGrp="1"/>
          </p:cNvSpPr>
          <p:nvPr>
            <p:ph type="sldNum" sz="quarter" idx="5"/>
          </p:nvPr>
        </p:nvSpPr>
        <p:spPr/>
        <p:txBody>
          <a:bodyPr/>
          <a:lstStyle/>
          <a:p>
            <a:fld id="{B01813AD-83F6-D843-B4B7-678E06E01419}" type="slidenum">
              <a:rPr lang="en-US" smtClean="0"/>
              <a:pPr/>
              <a:t>66</a:t>
            </a:fld>
            <a:endParaRPr lang="en-US" dirty="0"/>
          </a:p>
        </p:txBody>
      </p:sp>
    </p:spTree>
    <p:extLst>
      <p:ext uri="{BB962C8B-B14F-4D97-AF65-F5344CB8AC3E}">
        <p14:creationId xmlns:p14="http://schemas.microsoft.com/office/powerpoint/2010/main" val="9281587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dirty="0"/>
              <a:t>Among the 44,576 patients receiving 1</a:t>
            </a:r>
            <a:r>
              <a:rPr lang="en-US" baseline="30000" dirty="0"/>
              <a:t>st</a:t>
            </a:r>
            <a:r>
              <a:rPr lang="en-US" dirty="0"/>
              <a:t> autologous HCT for multiple myeloma and amyloidosis during 2017-2022, the 3-year probabilities (95% CI) of survival after their autologous HCT are:</a:t>
            </a:r>
          </a:p>
          <a:p>
            <a:pPr defTabSz="931042" eaLnBrk="0" fontAlgn="base" hangingPunct="0">
              <a:spcBef>
                <a:spcPct val="30000"/>
              </a:spcBef>
              <a:spcAft>
                <a:spcPct val="0"/>
              </a:spcAft>
              <a:defRPr/>
            </a:pPr>
            <a:endParaRPr lang="en-US" dirty="0"/>
          </a:p>
          <a:p>
            <a:pPr marL="640091" lvl="1" indent="-174570" defTabSz="931042" eaLnBrk="0" fontAlgn="base" hangingPunct="0">
              <a:spcBef>
                <a:spcPct val="30000"/>
              </a:spcBef>
              <a:spcAft>
                <a:spcPct val="0"/>
              </a:spcAft>
              <a:buFont typeface="Arial" panose="020B0604020202020204" pitchFamily="34" charset="0"/>
              <a:buChar char="•"/>
              <a:defRPr/>
            </a:pPr>
            <a:r>
              <a:rPr lang="en-US" dirty="0"/>
              <a:t>Amyloidosis  		90.0</a:t>
            </a:r>
            <a:r>
              <a:rPr lang="en-US" sz="1200" dirty="0">
                <a:latin typeface="+mn-lt"/>
              </a:rPr>
              <a:t>%</a:t>
            </a:r>
            <a:r>
              <a:rPr lang="en-US" dirty="0"/>
              <a:t> (88.4-91.7%)</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Multiple Myeloma 		85.3</a:t>
            </a:r>
            <a:r>
              <a:rPr lang="en-US" sz="1200" dirty="0">
                <a:latin typeface="+mn-lt"/>
              </a:rPr>
              <a:t>%</a:t>
            </a:r>
            <a:r>
              <a:rPr lang="en-US" dirty="0"/>
              <a:t> (84.9-85.7%)</a:t>
            </a:r>
          </a:p>
          <a:p>
            <a:pPr defTabSz="931042" eaLnBrk="0" fontAlgn="base" hangingPunct="0">
              <a:spcBef>
                <a:spcPct val="30000"/>
              </a:spcBef>
              <a:spcAft>
                <a:spcPct val="0"/>
              </a:spcAft>
              <a:defRPr/>
            </a:pPr>
            <a:endParaRPr lang="en-US" dirty="0"/>
          </a:p>
          <a:p>
            <a:r>
              <a:rPr lang="en-US" dirty="0"/>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pPr defTabSz="931042" eaLnBrk="0" fontAlgn="base" hangingPunct="0">
              <a:spcBef>
                <a:spcPct val="30000"/>
              </a:spcBef>
              <a:spcAft>
                <a:spcPct val="0"/>
              </a:spcAft>
              <a:defRPr/>
            </a:pPr>
            <a:endParaRPr lang="en-US" dirty="0"/>
          </a:p>
          <a:p>
            <a:pPr defTabSz="931042" eaLnBrk="0" fontAlgn="base" hangingPunct="0">
              <a:spcBef>
                <a:spcPct val="30000"/>
              </a:spcBef>
              <a:spcAft>
                <a:spcPct val="0"/>
              </a:spcAft>
              <a:defRPr/>
            </a:pPr>
            <a:endParaRPr lang="en-US" dirty="0"/>
          </a:p>
          <a:p>
            <a:endParaRPr lang="en-US" dirty="0"/>
          </a:p>
        </p:txBody>
      </p:sp>
      <p:sp>
        <p:nvSpPr>
          <p:cNvPr id="4" name="Slide Number Placeholder 3"/>
          <p:cNvSpPr>
            <a:spLocks noGrp="1"/>
          </p:cNvSpPr>
          <p:nvPr>
            <p:ph type="sldNum" sz="quarter" idx="5"/>
          </p:nvPr>
        </p:nvSpPr>
        <p:spPr/>
        <p:txBody>
          <a:bodyPr/>
          <a:lstStyle/>
          <a:p>
            <a:fld id="{B01813AD-83F6-D843-B4B7-678E06E01419}" type="slidenum">
              <a:rPr lang="en-US" smtClean="0"/>
              <a:pPr/>
              <a:t>67</a:t>
            </a:fld>
            <a:endParaRPr lang="en-US" dirty="0"/>
          </a:p>
        </p:txBody>
      </p:sp>
    </p:spTree>
    <p:extLst>
      <p:ext uri="{BB962C8B-B14F-4D97-AF65-F5344CB8AC3E}">
        <p14:creationId xmlns:p14="http://schemas.microsoft.com/office/powerpoint/2010/main" val="27036195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dirty="0"/>
              <a:t>Among 6119 patients receiving CAR-T infusion for DLBCL during 2017-2022 in US, the 3-year probabilities (95% CI) of survival are:</a:t>
            </a:r>
          </a:p>
          <a:p>
            <a:pPr defTabSz="931042" eaLnBrk="0" fontAlgn="base" hangingPunct="0">
              <a:spcBef>
                <a:spcPct val="30000"/>
              </a:spcBef>
              <a:spcAft>
                <a:spcPct val="0"/>
              </a:spcAft>
              <a:defRPr/>
            </a:pPr>
            <a:endParaRPr lang="en-US" dirty="0"/>
          </a:p>
          <a:p>
            <a:pPr marL="640091" lvl="1" indent="-174570" defTabSz="931042" eaLnBrk="0" fontAlgn="base" hangingPunct="0">
              <a:spcBef>
                <a:spcPct val="30000"/>
              </a:spcBef>
              <a:spcAft>
                <a:spcPct val="0"/>
              </a:spcAft>
              <a:buFont typeface="Arial" panose="020B0604020202020204" pitchFamily="34" charset="0"/>
              <a:buChar char="•"/>
              <a:defRPr/>
            </a:pPr>
            <a:r>
              <a:rPr lang="en-US" dirty="0"/>
              <a:t>Overall 	43.5</a:t>
            </a:r>
            <a:r>
              <a:rPr lang="en-US" sz="1200" dirty="0">
                <a:latin typeface="+mn-lt"/>
              </a:rPr>
              <a:t>%</a:t>
            </a:r>
            <a:r>
              <a:rPr lang="en-US" dirty="0"/>
              <a:t> (42.1-45.0%)</a:t>
            </a:r>
          </a:p>
          <a:p>
            <a:pPr defTabSz="931042" eaLnBrk="0" fontAlgn="base" hangingPunct="0">
              <a:spcBef>
                <a:spcPct val="30000"/>
              </a:spcBef>
              <a:spcAft>
                <a:spcPct val="0"/>
              </a:spcAft>
              <a:defRPr/>
            </a:pPr>
            <a:endParaRPr lang="en-US" dirty="0"/>
          </a:p>
          <a:p>
            <a:r>
              <a:rPr lang="en-US" dirty="0"/>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fld id="{B01813AD-83F6-D843-B4B7-678E06E01419}" type="slidenum">
              <a:rPr lang="en-US" smtClean="0"/>
              <a:pPr/>
              <a:t>68</a:t>
            </a:fld>
            <a:endParaRPr lang="en-US" dirty="0"/>
          </a:p>
        </p:txBody>
      </p:sp>
    </p:spTree>
    <p:extLst>
      <p:ext uri="{BB962C8B-B14F-4D97-AF65-F5344CB8AC3E}">
        <p14:creationId xmlns:p14="http://schemas.microsoft.com/office/powerpoint/2010/main" val="13586220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dirty="0"/>
              <a:t>The 3-year probabilities (95% CI) of survival for 1,418 patients who received first CAR-T infusion during 2017-2022 in US for ALL, by age groups are:</a:t>
            </a:r>
          </a:p>
          <a:p>
            <a:pPr defTabSz="931042" eaLnBrk="0" fontAlgn="base" hangingPunct="0">
              <a:spcBef>
                <a:spcPct val="30000"/>
              </a:spcBef>
              <a:spcAft>
                <a:spcPct val="0"/>
              </a:spcAft>
              <a:defRPr/>
            </a:pPr>
            <a:endParaRPr lang="en-US" dirty="0"/>
          </a:p>
          <a:p>
            <a:pPr marL="640091" lvl="1" indent="-174570" defTabSz="931042" eaLnBrk="0" fontAlgn="base" hangingPunct="0">
              <a:spcBef>
                <a:spcPct val="30000"/>
              </a:spcBef>
              <a:spcAft>
                <a:spcPct val="0"/>
              </a:spcAft>
              <a:buFont typeface="Arial" panose="020B0604020202020204" pitchFamily="34" charset="0"/>
              <a:buChar char="•"/>
              <a:defRPr/>
            </a:pPr>
            <a:r>
              <a:rPr lang="en-US" dirty="0"/>
              <a:t>Pediatrics	65.5</a:t>
            </a:r>
            <a:r>
              <a:rPr lang="en-US" sz="1200" dirty="0">
                <a:latin typeface="+mn-lt"/>
              </a:rPr>
              <a:t>%</a:t>
            </a:r>
            <a:r>
              <a:rPr lang="en-US" dirty="0"/>
              <a:t> (62.1-69.0%)</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Adults	48.6</a:t>
            </a:r>
            <a:r>
              <a:rPr lang="en-US" sz="1200" dirty="0">
                <a:latin typeface="+mn-lt"/>
              </a:rPr>
              <a:t>%</a:t>
            </a:r>
            <a:r>
              <a:rPr lang="en-US" dirty="0"/>
              <a:t> (44.0-53.8%)</a:t>
            </a:r>
          </a:p>
          <a:p>
            <a:pPr marL="640091" lvl="1" indent="-174570" defTabSz="931042" eaLnBrk="0" fontAlgn="base" hangingPunct="0">
              <a:spcBef>
                <a:spcPct val="30000"/>
              </a:spcBef>
              <a:spcAft>
                <a:spcPct val="0"/>
              </a:spcAft>
              <a:buFont typeface="Arial" panose="020B0604020202020204" pitchFamily="34" charset="0"/>
              <a:buChar char="•"/>
              <a:defRPr/>
            </a:pPr>
            <a:endParaRPr lang="en-US" dirty="0"/>
          </a:p>
          <a:p>
            <a:r>
              <a:rPr lang="en-US" dirty="0"/>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fld id="{B01813AD-83F6-D843-B4B7-678E06E01419}" type="slidenum">
              <a:rPr lang="en-US" smtClean="0"/>
              <a:pPr/>
              <a:t>69</a:t>
            </a:fld>
            <a:endParaRPr lang="en-US" dirty="0"/>
          </a:p>
        </p:txBody>
      </p:sp>
    </p:spTree>
    <p:extLst>
      <p:ext uri="{BB962C8B-B14F-4D97-AF65-F5344CB8AC3E}">
        <p14:creationId xmlns:p14="http://schemas.microsoft.com/office/powerpoint/2010/main" val="1895767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a:t>Haplo donor use is increasing in pediatric recipients across all indications, most notably in ALL.</a:t>
            </a:r>
            <a:endParaRPr lang="en-US" b="0" dirty="0"/>
          </a:p>
        </p:txBody>
      </p:sp>
      <p:sp>
        <p:nvSpPr>
          <p:cNvPr id="4" name="Slide Number Placeholder 3"/>
          <p:cNvSpPr>
            <a:spLocks noGrp="1"/>
          </p:cNvSpPr>
          <p:nvPr>
            <p:ph type="sldNum" sz="quarter" idx="5"/>
          </p:nvPr>
        </p:nvSpPr>
        <p:spPr/>
        <p:txBody>
          <a:bodyPr/>
          <a:lstStyle/>
          <a:p>
            <a:fld id="{B01813AD-83F6-D843-B4B7-678E06E01419}" type="slidenum">
              <a:rPr lang="en-US" smtClean="0"/>
              <a:pPr/>
              <a:t>8</a:t>
            </a:fld>
            <a:endParaRPr lang="en-US" dirty="0"/>
          </a:p>
        </p:txBody>
      </p:sp>
    </p:spTree>
    <p:extLst>
      <p:ext uri="{BB962C8B-B14F-4D97-AF65-F5344CB8AC3E}">
        <p14:creationId xmlns:p14="http://schemas.microsoft.com/office/powerpoint/2010/main" val="2027401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b="0" dirty="0"/>
              <a:t>This slide shows the relative proportion of 1</a:t>
            </a:r>
            <a:r>
              <a:rPr lang="en-US" b="0" baseline="30000" dirty="0"/>
              <a:t>st</a:t>
            </a:r>
            <a:r>
              <a:rPr lang="en-US" b="0" dirty="0"/>
              <a:t> allogeneic transplants by donor type performed for different recipient age groupings, 2019-2023. The percentage of each is represented on the bar graph.</a:t>
            </a:r>
            <a:endParaRPr lang="en-US" dirty="0"/>
          </a:p>
        </p:txBody>
      </p:sp>
      <p:sp>
        <p:nvSpPr>
          <p:cNvPr id="4" name="Slide Number Placeholder 3"/>
          <p:cNvSpPr>
            <a:spLocks noGrp="1"/>
          </p:cNvSpPr>
          <p:nvPr>
            <p:ph type="sldNum" sz="quarter" idx="5"/>
          </p:nvPr>
        </p:nvSpPr>
        <p:spPr/>
        <p:txBody>
          <a:bodyPr/>
          <a:lstStyle/>
          <a:p>
            <a:fld id="{B01813AD-83F6-D843-B4B7-678E06E01419}" type="slidenum">
              <a:rPr lang="en-US" smtClean="0"/>
              <a:pPr/>
              <a:t>9</a:t>
            </a:fld>
            <a:endParaRPr lang="en-US" dirty="0"/>
          </a:p>
        </p:txBody>
      </p:sp>
    </p:spTree>
    <p:extLst>
      <p:ext uri="{BB962C8B-B14F-4D97-AF65-F5344CB8AC3E}">
        <p14:creationId xmlns:p14="http://schemas.microsoft.com/office/powerpoint/2010/main" val="615769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b="0" dirty="0"/>
              <a:t>This slide shows the relative proportion of recipient age groups for 1</a:t>
            </a:r>
            <a:r>
              <a:rPr lang="en-US" b="0" baseline="30000" dirty="0"/>
              <a:t>st</a:t>
            </a:r>
            <a:r>
              <a:rPr lang="en-US" b="0" dirty="0"/>
              <a:t> allogeneic HCT recipients, 2013-2023. The percentage of each is represented on the bar graph. </a:t>
            </a:r>
            <a:r>
              <a:rPr lang="en-US" b="0" i="0" dirty="0">
                <a:solidFill>
                  <a:srgbClr val="000000"/>
                </a:solidFill>
                <a:effectLst/>
              </a:rPr>
              <a:t>The percentage of recipients younger than 40 remains relatively constant. The percentage of patients aged 65 and older is increasing substantially over time.</a:t>
            </a:r>
            <a:endParaRPr lang="en-US" dirty="0"/>
          </a:p>
        </p:txBody>
      </p:sp>
      <p:sp>
        <p:nvSpPr>
          <p:cNvPr id="4" name="Slide Number Placeholder 3"/>
          <p:cNvSpPr>
            <a:spLocks noGrp="1"/>
          </p:cNvSpPr>
          <p:nvPr>
            <p:ph type="sldNum" sz="quarter" idx="5"/>
          </p:nvPr>
        </p:nvSpPr>
        <p:spPr/>
        <p:txBody>
          <a:bodyPr/>
          <a:lstStyle/>
          <a:p>
            <a:fld id="{B01813AD-83F6-D843-B4B7-678E06E01419}" type="slidenum">
              <a:rPr lang="en-US" smtClean="0"/>
              <a:pPr/>
              <a:t>10</a:t>
            </a:fld>
            <a:endParaRPr lang="en-US" dirty="0"/>
          </a:p>
        </p:txBody>
      </p:sp>
    </p:spTree>
    <p:extLst>
      <p:ext uri="{BB962C8B-B14F-4D97-AF65-F5344CB8AC3E}">
        <p14:creationId xmlns:p14="http://schemas.microsoft.com/office/powerpoint/2010/main" val="2116103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A">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60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ullet List Text Layout PLUM SHAD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29BDEB-6343-98E0-4D14-3A322271D6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57998"/>
          </a:xfrm>
          <a:prstGeom prst="rect">
            <a:avLst/>
          </a:prstGeom>
        </p:spPr>
      </p:pic>
      <p:sp>
        <p:nvSpPr>
          <p:cNvPr id="2" name="Title 1">
            <a:extLst>
              <a:ext uri="{FF2B5EF4-FFF2-40B4-BE49-F238E27FC236}">
                <a16:creationId xmlns:a16="http://schemas.microsoft.com/office/drawing/2014/main" id="{2DF6BD46-0EB0-456D-E798-4FD8F35DD229}"/>
              </a:ext>
            </a:extLst>
          </p:cNvPr>
          <p:cNvSpPr>
            <a:spLocks noGrp="1"/>
          </p:cNvSpPr>
          <p:nvPr>
            <p:ph type="title" hasCustomPrompt="1"/>
          </p:nvPr>
        </p:nvSpPr>
        <p:spPr/>
        <p:txBody>
          <a:bodyPr/>
          <a:lstStyle>
            <a:lvl1pPr>
              <a:defRPr/>
            </a:lvl1pPr>
          </a:lstStyle>
          <a:p>
            <a:r>
              <a:rPr lang="en-US"/>
              <a:t>Slide title (44 point)</a:t>
            </a:r>
          </a:p>
        </p:txBody>
      </p:sp>
      <p:sp>
        <p:nvSpPr>
          <p:cNvPr id="3" name="Footer Placeholder 2">
            <a:extLst>
              <a:ext uri="{FF2B5EF4-FFF2-40B4-BE49-F238E27FC236}">
                <a16:creationId xmlns:a16="http://schemas.microsoft.com/office/drawing/2014/main" id="{E5F16DC6-2BEE-C49C-DE69-9C364FA6547F}"/>
              </a:ext>
            </a:extLst>
          </p:cNvPr>
          <p:cNvSpPr>
            <a:spLocks noGrp="1"/>
          </p:cNvSpPr>
          <p:nvPr>
            <p:ph type="ftr" sz="quarter" idx="10"/>
          </p:nvPr>
        </p:nvSpPr>
        <p:spPr/>
        <p:txBody>
          <a:bodyPr/>
          <a:lstStyle>
            <a:lvl1pPr>
              <a:defRPr>
                <a:solidFill>
                  <a:schemeClr val="bg1"/>
                </a:solidFill>
              </a:defRPr>
            </a:lvl1pPr>
          </a:lstStyle>
          <a:p>
            <a:r>
              <a:rPr lang="en-US" dirty="0"/>
              <a:t>CIBMTR.org</a:t>
            </a:r>
          </a:p>
        </p:txBody>
      </p:sp>
      <p:sp>
        <p:nvSpPr>
          <p:cNvPr id="4" name="Slide Number Placeholder 3">
            <a:extLst>
              <a:ext uri="{FF2B5EF4-FFF2-40B4-BE49-F238E27FC236}">
                <a16:creationId xmlns:a16="http://schemas.microsoft.com/office/drawing/2014/main" id="{810C3898-FDBA-846F-919F-B2C790625737}"/>
              </a:ext>
            </a:extLst>
          </p:cNvPr>
          <p:cNvSpPr>
            <a:spLocks noGrp="1"/>
          </p:cNvSpPr>
          <p:nvPr>
            <p:ph type="sldNum" sz="quarter" idx="11"/>
          </p:nvPr>
        </p:nvSpPr>
        <p:spPr/>
        <p:txBody>
          <a:bodyPr/>
          <a:lstStyle>
            <a:lvl1pPr>
              <a:defRPr>
                <a:solidFill>
                  <a:schemeClr val="bg1"/>
                </a:solidFill>
              </a:defRPr>
            </a:lvl1pPr>
          </a:lstStyle>
          <a:p>
            <a:fld id="{0C691DA3-4ABE-49F3-91E6-D9975CC9DD5F}" type="slidenum">
              <a:rPr lang="en-US" smtClean="0"/>
              <a:pPr/>
              <a:t>‹#›</a:t>
            </a:fld>
            <a:endParaRPr lang="en-US" dirty="0"/>
          </a:p>
        </p:txBody>
      </p:sp>
      <p:sp>
        <p:nvSpPr>
          <p:cNvPr id="7" name="Text Placeholder 5">
            <a:extLst>
              <a:ext uri="{FF2B5EF4-FFF2-40B4-BE49-F238E27FC236}">
                <a16:creationId xmlns:a16="http://schemas.microsoft.com/office/drawing/2014/main" id="{A70C3287-6F83-4AB5-ADA9-128F819435B3}"/>
              </a:ext>
            </a:extLst>
          </p:cNvPr>
          <p:cNvSpPr>
            <a:spLocks noGrp="1"/>
          </p:cNvSpPr>
          <p:nvPr>
            <p:ph type="body" sz="quarter" idx="12"/>
          </p:nvPr>
        </p:nvSpPr>
        <p:spPr>
          <a:xfrm>
            <a:off x="479425" y="1311275"/>
            <a:ext cx="11233150" cy="477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207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Bullet List Text Layout GREEN SHAD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29BDEB-6343-98E0-4D14-3A322271D6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429"/>
            <a:ext cx="12191998" cy="6857141"/>
          </a:xfrm>
          <a:prstGeom prst="rect">
            <a:avLst/>
          </a:prstGeom>
        </p:spPr>
      </p:pic>
      <p:sp>
        <p:nvSpPr>
          <p:cNvPr id="2" name="Title 1">
            <a:extLst>
              <a:ext uri="{FF2B5EF4-FFF2-40B4-BE49-F238E27FC236}">
                <a16:creationId xmlns:a16="http://schemas.microsoft.com/office/drawing/2014/main" id="{2DF6BD46-0EB0-456D-E798-4FD8F35DD229}"/>
              </a:ext>
            </a:extLst>
          </p:cNvPr>
          <p:cNvSpPr>
            <a:spLocks noGrp="1"/>
          </p:cNvSpPr>
          <p:nvPr>
            <p:ph type="title" hasCustomPrompt="1"/>
          </p:nvPr>
        </p:nvSpPr>
        <p:spPr/>
        <p:txBody>
          <a:bodyPr/>
          <a:lstStyle>
            <a:lvl1pPr>
              <a:defRPr/>
            </a:lvl1pPr>
          </a:lstStyle>
          <a:p>
            <a:r>
              <a:rPr lang="en-US"/>
              <a:t>Slide title (44 point)</a:t>
            </a:r>
          </a:p>
        </p:txBody>
      </p:sp>
      <p:sp>
        <p:nvSpPr>
          <p:cNvPr id="3" name="Footer Placeholder 2">
            <a:extLst>
              <a:ext uri="{FF2B5EF4-FFF2-40B4-BE49-F238E27FC236}">
                <a16:creationId xmlns:a16="http://schemas.microsoft.com/office/drawing/2014/main" id="{E5F16DC6-2BEE-C49C-DE69-9C364FA6547F}"/>
              </a:ext>
            </a:extLst>
          </p:cNvPr>
          <p:cNvSpPr>
            <a:spLocks noGrp="1"/>
          </p:cNvSpPr>
          <p:nvPr>
            <p:ph type="ftr" sz="quarter" idx="10"/>
          </p:nvPr>
        </p:nvSpPr>
        <p:spPr/>
        <p:txBody>
          <a:bodyPr/>
          <a:lstStyle>
            <a:lvl1pPr>
              <a:defRPr>
                <a:solidFill>
                  <a:schemeClr val="bg1"/>
                </a:solidFill>
              </a:defRPr>
            </a:lvl1pPr>
          </a:lstStyle>
          <a:p>
            <a:r>
              <a:rPr lang="en-US" dirty="0"/>
              <a:t>CIBMTR.org</a:t>
            </a:r>
          </a:p>
        </p:txBody>
      </p:sp>
      <p:sp>
        <p:nvSpPr>
          <p:cNvPr id="4" name="Slide Number Placeholder 3">
            <a:extLst>
              <a:ext uri="{FF2B5EF4-FFF2-40B4-BE49-F238E27FC236}">
                <a16:creationId xmlns:a16="http://schemas.microsoft.com/office/drawing/2014/main" id="{810C3898-FDBA-846F-919F-B2C790625737}"/>
              </a:ext>
            </a:extLst>
          </p:cNvPr>
          <p:cNvSpPr>
            <a:spLocks noGrp="1"/>
          </p:cNvSpPr>
          <p:nvPr>
            <p:ph type="sldNum" sz="quarter" idx="11"/>
          </p:nvPr>
        </p:nvSpPr>
        <p:spPr/>
        <p:txBody>
          <a:bodyPr/>
          <a:lstStyle>
            <a:lvl1pPr>
              <a:defRPr>
                <a:solidFill>
                  <a:schemeClr val="bg1"/>
                </a:solidFill>
              </a:defRPr>
            </a:lvl1pPr>
          </a:lstStyle>
          <a:p>
            <a:fld id="{0C691DA3-4ABE-49F3-91E6-D9975CC9DD5F}" type="slidenum">
              <a:rPr lang="en-US" smtClean="0"/>
              <a:pPr/>
              <a:t>‹#›</a:t>
            </a:fld>
            <a:endParaRPr lang="en-US" dirty="0"/>
          </a:p>
        </p:txBody>
      </p:sp>
      <p:sp>
        <p:nvSpPr>
          <p:cNvPr id="10" name="Text Placeholder 5">
            <a:extLst>
              <a:ext uri="{FF2B5EF4-FFF2-40B4-BE49-F238E27FC236}">
                <a16:creationId xmlns:a16="http://schemas.microsoft.com/office/drawing/2014/main" id="{ECC1113F-DF63-4D15-9D7A-2F78E7FB5420}"/>
              </a:ext>
            </a:extLst>
          </p:cNvPr>
          <p:cNvSpPr>
            <a:spLocks noGrp="1"/>
          </p:cNvSpPr>
          <p:nvPr>
            <p:ph type="body" sz="quarter" idx="12"/>
          </p:nvPr>
        </p:nvSpPr>
        <p:spPr>
          <a:xfrm>
            <a:off x="479425" y="1311275"/>
            <a:ext cx="11233150" cy="477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483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Bullet List Text Layout DARK BLUE SHAD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29BDEB-6343-98E0-4D14-3A322271D6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429"/>
            <a:ext cx="12191998" cy="6857141"/>
          </a:xfrm>
          <a:prstGeom prst="rect">
            <a:avLst/>
          </a:prstGeom>
        </p:spPr>
      </p:pic>
      <p:sp>
        <p:nvSpPr>
          <p:cNvPr id="2" name="Title 1">
            <a:extLst>
              <a:ext uri="{FF2B5EF4-FFF2-40B4-BE49-F238E27FC236}">
                <a16:creationId xmlns:a16="http://schemas.microsoft.com/office/drawing/2014/main" id="{2DF6BD46-0EB0-456D-E798-4FD8F35DD229}"/>
              </a:ext>
            </a:extLst>
          </p:cNvPr>
          <p:cNvSpPr>
            <a:spLocks noGrp="1"/>
          </p:cNvSpPr>
          <p:nvPr>
            <p:ph type="title" hasCustomPrompt="1"/>
          </p:nvPr>
        </p:nvSpPr>
        <p:spPr/>
        <p:txBody>
          <a:bodyPr/>
          <a:lstStyle>
            <a:lvl1pPr>
              <a:defRPr/>
            </a:lvl1pPr>
          </a:lstStyle>
          <a:p>
            <a:r>
              <a:rPr lang="en-US"/>
              <a:t>Slide title (44 point)</a:t>
            </a:r>
          </a:p>
        </p:txBody>
      </p:sp>
      <p:sp>
        <p:nvSpPr>
          <p:cNvPr id="3" name="Footer Placeholder 2">
            <a:extLst>
              <a:ext uri="{FF2B5EF4-FFF2-40B4-BE49-F238E27FC236}">
                <a16:creationId xmlns:a16="http://schemas.microsoft.com/office/drawing/2014/main" id="{E5F16DC6-2BEE-C49C-DE69-9C364FA6547F}"/>
              </a:ext>
            </a:extLst>
          </p:cNvPr>
          <p:cNvSpPr>
            <a:spLocks noGrp="1"/>
          </p:cNvSpPr>
          <p:nvPr>
            <p:ph type="ftr" sz="quarter" idx="10"/>
          </p:nvPr>
        </p:nvSpPr>
        <p:spPr/>
        <p:txBody>
          <a:bodyPr/>
          <a:lstStyle>
            <a:lvl1pPr>
              <a:defRPr>
                <a:solidFill>
                  <a:schemeClr val="bg1"/>
                </a:solidFill>
              </a:defRPr>
            </a:lvl1pPr>
          </a:lstStyle>
          <a:p>
            <a:r>
              <a:rPr lang="en-US" dirty="0"/>
              <a:t>CIBMTR.org</a:t>
            </a:r>
          </a:p>
        </p:txBody>
      </p:sp>
      <p:sp>
        <p:nvSpPr>
          <p:cNvPr id="4" name="Slide Number Placeholder 3">
            <a:extLst>
              <a:ext uri="{FF2B5EF4-FFF2-40B4-BE49-F238E27FC236}">
                <a16:creationId xmlns:a16="http://schemas.microsoft.com/office/drawing/2014/main" id="{810C3898-FDBA-846F-919F-B2C790625737}"/>
              </a:ext>
            </a:extLst>
          </p:cNvPr>
          <p:cNvSpPr>
            <a:spLocks noGrp="1"/>
          </p:cNvSpPr>
          <p:nvPr>
            <p:ph type="sldNum" sz="quarter" idx="11"/>
          </p:nvPr>
        </p:nvSpPr>
        <p:spPr/>
        <p:txBody>
          <a:bodyPr/>
          <a:lstStyle>
            <a:lvl1pPr>
              <a:defRPr>
                <a:solidFill>
                  <a:schemeClr val="bg1"/>
                </a:solidFill>
              </a:defRPr>
            </a:lvl1pPr>
          </a:lstStyle>
          <a:p>
            <a:fld id="{0C691DA3-4ABE-49F3-91E6-D9975CC9DD5F}" type="slidenum">
              <a:rPr lang="en-US" smtClean="0"/>
              <a:pPr/>
              <a:t>‹#›</a:t>
            </a:fld>
            <a:endParaRPr lang="en-US" dirty="0"/>
          </a:p>
        </p:txBody>
      </p:sp>
      <p:sp>
        <p:nvSpPr>
          <p:cNvPr id="7" name="Text Placeholder 5">
            <a:extLst>
              <a:ext uri="{FF2B5EF4-FFF2-40B4-BE49-F238E27FC236}">
                <a16:creationId xmlns:a16="http://schemas.microsoft.com/office/drawing/2014/main" id="{1CAD68C9-B006-4004-99DD-62B041BEBF76}"/>
              </a:ext>
            </a:extLst>
          </p:cNvPr>
          <p:cNvSpPr>
            <a:spLocks noGrp="1"/>
          </p:cNvSpPr>
          <p:nvPr>
            <p:ph type="body" sz="quarter" idx="12"/>
          </p:nvPr>
        </p:nvSpPr>
        <p:spPr>
          <a:xfrm>
            <a:off x="479425" y="1311275"/>
            <a:ext cx="11233150" cy="477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872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ullet List Text Layout LIGHT BLUE SHAD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29BDEB-6343-98E0-4D14-3A322271D6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429"/>
            <a:ext cx="12191998" cy="6857141"/>
          </a:xfrm>
          <a:prstGeom prst="rect">
            <a:avLst/>
          </a:prstGeom>
        </p:spPr>
      </p:pic>
      <p:sp>
        <p:nvSpPr>
          <p:cNvPr id="2" name="Title 1">
            <a:extLst>
              <a:ext uri="{FF2B5EF4-FFF2-40B4-BE49-F238E27FC236}">
                <a16:creationId xmlns:a16="http://schemas.microsoft.com/office/drawing/2014/main" id="{2DF6BD46-0EB0-456D-E798-4FD8F35DD229}"/>
              </a:ext>
            </a:extLst>
          </p:cNvPr>
          <p:cNvSpPr>
            <a:spLocks noGrp="1"/>
          </p:cNvSpPr>
          <p:nvPr>
            <p:ph type="title" hasCustomPrompt="1"/>
          </p:nvPr>
        </p:nvSpPr>
        <p:spPr/>
        <p:txBody>
          <a:bodyPr/>
          <a:lstStyle>
            <a:lvl1pPr>
              <a:defRPr/>
            </a:lvl1pPr>
          </a:lstStyle>
          <a:p>
            <a:r>
              <a:rPr lang="en-US"/>
              <a:t>Slide title (44 point)</a:t>
            </a:r>
          </a:p>
        </p:txBody>
      </p:sp>
      <p:sp>
        <p:nvSpPr>
          <p:cNvPr id="3" name="Footer Placeholder 2">
            <a:extLst>
              <a:ext uri="{FF2B5EF4-FFF2-40B4-BE49-F238E27FC236}">
                <a16:creationId xmlns:a16="http://schemas.microsoft.com/office/drawing/2014/main" id="{E5F16DC6-2BEE-C49C-DE69-9C364FA6547F}"/>
              </a:ext>
            </a:extLst>
          </p:cNvPr>
          <p:cNvSpPr>
            <a:spLocks noGrp="1"/>
          </p:cNvSpPr>
          <p:nvPr>
            <p:ph type="ftr" sz="quarter" idx="10"/>
          </p:nvPr>
        </p:nvSpPr>
        <p:spPr/>
        <p:txBody>
          <a:bodyPr/>
          <a:lstStyle>
            <a:lvl1pPr>
              <a:defRPr>
                <a:solidFill>
                  <a:schemeClr val="bg1"/>
                </a:solidFill>
              </a:defRPr>
            </a:lvl1pPr>
          </a:lstStyle>
          <a:p>
            <a:r>
              <a:rPr lang="en-US" dirty="0"/>
              <a:t>CIBMTR.org</a:t>
            </a:r>
          </a:p>
        </p:txBody>
      </p:sp>
      <p:sp>
        <p:nvSpPr>
          <p:cNvPr id="4" name="Slide Number Placeholder 3">
            <a:extLst>
              <a:ext uri="{FF2B5EF4-FFF2-40B4-BE49-F238E27FC236}">
                <a16:creationId xmlns:a16="http://schemas.microsoft.com/office/drawing/2014/main" id="{810C3898-FDBA-846F-919F-B2C790625737}"/>
              </a:ext>
            </a:extLst>
          </p:cNvPr>
          <p:cNvSpPr>
            <a:spLocks noGrp="1"/>
          </p:cNvSpPr>
          <p:nvPr>
            <p:ph type="sldNum" sz="quarter" idx="11"/>
          </p:nvPr>
        </p:nvSpPr>
        <p:spPr/>
        <p:txBody>
          <a:bodyPr/>
          <a:lstStyle>
            <a:lvl1pPr>
              <a:defRPr>
                <a:solidFill>
                  <a:schemeClr val="bg1"/>
                </a:solidFill>
              </a:defRPr>
            </a:lvl1pPr>
          </a:lstStyle>
          <a:p>
            <a:fld id="{0C691DA3-4ABE-49F3-91E6-D9975CC9DD5F}" type="slidenum">
              <a:rPr lang="en-US" smtClean="0"/>
              <a:pPr/>
              <a:t>‹#›</a:t>
            </a:fld>
            <a:endParaRPr lang="en-US" dirty="0"/>
          </a:p>
        </p:txBody>
      </p:sp>
      <p:sp>
        <p:nvSpPr>
          <p:cNvPr id="7" name="Text Placeholder 5">
            <a:extLst>
              <a:ext uri="{FF2B5EF4-FFF2-40B4-BE49-F238E27FC236}">
                <a16:creationId xmlns:a16="http://schemas.microsoft.com/office/drawing/2014/main" id="{6DE32485-048C-497A-97FA-CFF5AF53BA92}"/>
              </a:ext>
            </a:extLst>
          </p:cNvPr>
          <p:cNvSpPr>
            <a:spLocks noGrp="1"/>
          </p:cNvSpPr>
          <p:nvPr>
            <p:ph type="body" sz="quarter" idx="12"/>
          </p:nvPr>
        </p:nvSpPr>
        <p:spPr>
          <a:xfrm>
            <a:off x="479425" y="1311275"/>
            <a:ext cx="11233150" cy="477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428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Bullet List Text Layout YELLOW SHAD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29BDEB-6343-98E0-4D14-3A322271D6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57998"/>
          </a:xfrm>
          <a:prstGeom prst="rect">
            <a:avLst/>
          </a:prstGeom>
        </p:spPr>
      </p:pic>
      <p:sp>
        <p:nvSpPr>
          <p:cNvPr id="2" name="Title 1">
            <a:extLst>
              <a:ext uri="{FF2B5EF4-FFF2-40B4-BE49-F238E27FC236}">
                <a16:creationId xmlns:a16="http://schemas.microsoft.com/office/drawing/2014/main" id="{2DF6BD46-0EB0-456D-E798-4FD8F35DD229}"/>
              </a:ext>
            </a:extLst>
          </p:cNvPr>
          <p:cNvSpPr>
            <a:spLocks noGrp="1"/>
          </p:cNvSpPr>
          <p:nvPr>
            <p:ph type="title" hasCustomPrompt="1"/>
          </p:nvPr>
        </p:nvSpPr>
        <p:spPr/>
        <p:txBody>
          <a:bodyPr/>
          <a:lstStyle>
            <a:lvl1pPr>
              <a:defRPr/>
            </a:lvl1pPr>
          </a:lstStyle>
          <a:p>
            <a:r>
              <a:rPr lang="en-US"/>
              <a:t>Slide title (44 point)</a:t>
            </a:r>
          </a:p>
        </p:txBody>
      </p:sp>
      <p:sp>
        <p:nvSpPr>
          <p:cNvPr id="3" name="Footer Placeholder 2">
            <a:extLst>
              <a:ext uri="{FF2B5EF4-FFF2-40B4-BE49-F238E27FC236}">
                <a16:creationId xmlns:a16="http://schemas.microsoft.com/office/drawing/2014/main" id="{E5F16DC6-2BEE-C49C-DE69-9C364FA6547F}"/>
              </a:ext>
            </a:extLst>
          </p:cNvPr>
          <p:cNvSpPr>
            <a:spLocks noGrp="1"/>
          </p:cNvSpPr>
          <p:nvPr>
            <p:ph type="ftr" sz="quarter" idx="10"/>
          </p:nvPr>
        </p:nvSpPr>
        <p:spPr/>
        <p:txBody>
          <a:bodyPr/>
          <a:lstStyle/>
          <a:p>
            <a:r>
              <a:rPr lang="en-US" dirty="0"/>
              <a:t>CIBMTR.org</a:t>
            </a:r>
          </a:p>
        </p:txBody>
      </p:sp>
      <p:sp>
        <p:nvSpPr>
          <p:cNvPr id="4" name="Slide Number Placeholder 3">
            <a:extLst>
              <a:ext uri="{FF2B5EF4-FFF2-40B4-BE49-F238E27FC236}">
                <a16:creationId xmlns:a16="http://schemas.microsoft.com/office/drawing/2014/main" id="{810C3898-FDBA-846F-919F-B2C790625737}"/>
              </a:ext>
            </a:extLst>
          </p:cNvPr>
          <p:cNvSpPr>
            <a:spLocks noGrp="1"/>
          </p:cNvSpPr>
          <p:nvPr>
            <p:ph type="sldNum" sz="quarter" idx="11"/>
          </p:nvPr>
        </p:nvSpPr>
        <p:spPr/>
        <p:txBody>
          <a:bodyPr/>
          <a:lstStyle/>
          <a:p>
            <a:fld id="{0C691DA3-4ABE-49F3-91E6-D9975CC9DD5F}" type="slidenum">
              <a:rPr lang="en-US" smtClean="0"/>
              <a:pPr/>
              <a:t>‹#›</a:t>
            </a:fld>
            <a:endParaRPr lang="en-US" dirty="0"/>
          </a:p>
        </p:txBody>
      </p:sp>
      <p:sp>
        <p:nvSpPr>
          <p:cNvPr id="7" name="Text Placeholder 5">
            <a:extLst>
              <a:ext uri="{FF2B5EF4-FFF2-40B4-BE49-F238E27FC236}">
                <a16:creationId xmlns:a16="http://schemas.microsoft.com/office/drawing/2014/main" id="{EC44E353-A07F-4BB9-A9DE-20690CBD12A3}"/>
              </a:ext>
            </a:extLst>
          </p:cNvPr>
          <p:cNvSpPr>
            <a:spLocks noGrp="1"/>
          </p:cNvSpPr>
          <p:nvPr>
            <p:ph type="body" sz="quarter" idx="12"/>
          </p:nvPr>
        </p:nvSpPr>
        <p:spPr>
          <a:xfrm>
            <a:off x="479425" y="1311275"/>
            <a:ext cx="11233150" cy="477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229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F098F-E8FC-2E36-62E1-3209FF7A3F8B}"/>
              </a:ext>
            </a:extLst>
          </p:cNvPr>
          <p:cNvSpPr>
            <a:spLocks noGrp="1"/>
          </p:cNvSpPr>
          <p:nvPr>
            <p:ph type="title" hasCustomPrompt="1"/>
          </p:nvPr>
        </p:nvSpPr>
        <p:spPr/>
        <p:txBody>
          <a:bodyPr/>
          <a:lstStyle>
            <a:lvl1pPr>
              <a:defRPr/>
            </a:lvl1pPr>
          </a:lstStyle>
          <a:p>
            <a:r>
              <a:rPr lang="en-US"/>
              <a:t>Content Slide for Figure only</a:t>
            </a:r>
          </a:p>
        </p:txBody>
      </p:sp>
      <p:sp>
        <p:nvSpPr>
          <p:cNvPr id="3" name="Footer Placeholder 2">
            <a:extLst>
              <a:ext uri="{FF2B5EF4-FFF2-40B4-BE49-F238E27FC236}">
                <a16:creationId xmlns:a16="http://schemas.microsoft.com/office/drawing/2014/main" id="{D6D2C5D0-A15D-617D-D322-6E93A8CD9DD0}"/>
              </a:ext>
            </a:extLst>
          </p:cNvPr>
          <p:cNvSpPr>
            <a:spLocks noGrp="1"/>
          </p:cNvSpPr>
          <p:nvPr>
            <p:ph type="ftr" sz="quarter" idx="10"/>
          </p:nvPr>
        </p:nvSpPr>
        <p:spPr/>
        <p:txBody>
          <a:bodyPr/>
          <a:lstStyle/>
          <a:p>
            <a:r>
              <a:rPr lang="en-US" dirty="0"/>
              <a:t>CIBMTR.org</a:t>
            </a:r>
          </a:p>
        </p:txBody>
      </p:sp>
      <p:sp>
        <p:nvSpPr>
          <p:cNvPr id="4" name="Slide Number Placeholder 3">
            <a:extLst>
              <a:ext uri="{FF2B5EF4-FFF2-40B4-BE49-F238E27FC236}">
                <a16:creationId xmlns:a16="http://schemas.microsoft.com/office/drawing/2014/main" id="{FF31FB74-475E-7870-043A-9768497B0975}"/>
              </a:ext>
            </a:extLst>
          </p:cNvPr>
          <p:cNvSpPr>
            <a:spLocks noGrp="1"/>
          </p:cNvSpPr>
          <p:nvPr>
            <p:ph type="sldNum" sz="quarter" idx="11"/>
          </p:nvPr>
        </p:nvSpPr>
        <p:spPr/>
        <p:txBody>
          <a:bodyPr/>
          <a:lstStyle/>
          <a:p>
            <a:fld id="{0C691DA3-4ABE-49F3-91E6-D9975CC9DD5F}" type="slidenum">
              <a:rPr lang="en-US" smtClean="0"/>
              <a:pPr/>
              <a:t>‹#›</a:t>
            </a:fld>
            <a:endParaRPr lang="en-US" dirty="0"/>
          </a:p>
        </p:txBody>
      </p:sp>
    </p:spTree>
    <p:extLst>
      <p:ext uri="{BB962C8B-B14F-4D97-AF65-F5344CB8AC3E}">
        <p14:creationId xmlns:p14="http://schemas.microsoft.com/office/powerpoint/2010/main" val="212658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B">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8A5D96-7015-A5FE-6A1A-B90FF145E2DC}"/>
              </a:ext>
            </a:extLst>
          </p:cNvPr>
          <p:cNvSpPr>
            <a:spLocks noGrp="1"/>
          </p:cNvSpPr>
          <p:nvPr userDrawn="1">
            <p:ph type="sldNum" sz="quarter" idx="11"/>
          </p:nvPr>
        </p:nvSpPr>
        <p:spPr>
          <a:xfrm>
            <a:off x="11863273" y="6488530"/>
            <a:ext cx="65" cy="161583"/>
          </a:xfrm>
        </p:spPr>
        <p:txBody>
          <a:bodyPr/>
          <a:lstStyle>
            <a:lvl1pPr>
              <a:defRPr>
                <a:solidFill>
                  <a:schemeClr val="accent1"/>
                </a:solidFill>
              </a:defRPr>
            </a:lvl1pPr>
          </a:lstStyle>
          <a:p>
            <a:endParaRPr lang="en-US" dirty="0"/>
          </a:p>
        </p:txBody>
      </p:sp>
    </p:spTree>
    <p:extLst>
      <p:ext uri="{BB962C8B-B14F-4D97-AF65-F5344CB8AC3E}">
        <p14:creationId xmlns:p14="http://schemas.microsoft.com/office/powerpoint/2010/main" val="219727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8CC8E-BF92-71BB-AC6E-D9A016EE3FDB}"/>
              </a:ext>
            </a:extLst>
          </p:cNvPr>
          <p:cNvSpPr>
            <a:spLocks noGrp="1"/>
          </p:cNvSpPr>
          <p:nvPr>
            <p:ph type="title" hasCustomPrompt="1"/>
          </p:nvPr>
        </p:nvSpPr>
        <p:spPr/>
        <p:txBody>
          <a:bodyPr/>
          <a:lstStyle/>
          <a:p>
            <a:r>
              <a:rPr lang="en-US"/>
              <a:t>Title and text</a:t>
            </a:r>
          </a:p>
        </p:txBody>
      </p:sp>
      <p:sp>
        <p:nvSpPr>
          <p:cNvPr id="4" name="Slide Number Placeholder 3">
            <a:extLst>
              <a:ext uri="{FF2B5EF4-FFF2-40B4-BE49-F238E27FC236}">
                <a16:creationId xmlns:a16="http://schemas.microsoft.com/office/drawing/2014/main" id="{AEA322EB-E956-DCB5-01D2-6DE58C154670}"/>
              </a:ext>
            </a:extLst>
          </p:cNvPr>
          <p:cNvSpPr>
            <a:spLocks noGrp="1"/>
          </p:cNvSpPr>
          <p:nvPr>
            <p:ph type="sldNum" sz="quarter" idx="11"/>
          </p:nvPr>
        </p:nvSpPr>
        <p:spPr/>
        <p:txBody>
          <a:bodyPr/>
          <a:lstStyle/>
          <a:p>
            <a:fld id="{0C691DA3-4ABE-49F3-91E6-D9975CC9DD5F}" type="slidenum">
              <a:rPr lang="en-US" smtClean="0"/>
              <a:pPr/>
              <a:t>‹#›</a:t>
            </a:fld>
            <a:endParaRPr lang="en-US" dirty="0"/>
          </a:p>
        </p:txBody>
      </p:sp>
      <p:sp>
        <p:nvSpPr>
          <p:cNvPr id="3" name="Footer Placeholder 2">
            <a:extLst>
              <a:ext uri="{FF2B5EF4-FFF2-40B4-BE49-F238E27FC236}">
                <a16:creationId xmlns:a16="http://schemas.microsoft.com/office/drawing/2014/main" id="{B873D2DA-8D6F-5535-C80A-FD1B7509C611}"/>
              </a:ext>
            </a:extLst>
          </p:cNvPr>
          <p:cNvSpPr>
            <a:spLocks noGrp="1"/>
          </p:cNvSpPr>
          <p:nvPr>
            <p:ph type="ftr" sz="quarter" idx="10"/>
          </p:nvPr>
        </p:nvSpPr>
        <p:spPr>
          <a:xfrm>
            <a:off x="9280525" y="6430821"/>
            <a:ext cx="1786197" cy="215444"/>
          </a:xfrm>
          <a:prstGeom prst="rect">
            <a:avLst/>
          </a:prstGeom>
        </p:spPr>
        <p:txBody>
          <a:bodyPr/>
          <a:lstStyle>
            <a:lvl1pPr>
              <a:defRPr sz="1400">
                <a:solidFill>
                  <a:schemeClr val="accent1"/>
                </a:solidFill>
              </a:defRPr>
            </a:lvl1pPr>
          </a:lstStyle>
          <a:p>
            <a:r>
              <a:rPr lang="en-US" dirty="0"/>
              <a:t>CIBMTR.org</a:t>
            </a:r>
          </a:p>
        </p:txBody>
      </p:sp>
    </p:spTree>
    <p:extLst>
      <p:ext uri="{BB962C8B-B14F-4D97-AF65-F5344CB8AC3E}">
        <p14:creationId xmlns:p14="http://schemas.microsoft.com/office/powerpoint/2010/main" val="299154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Cover B">
    <p:spTree>
      <p:nvGrpSpPr>
        <p:cNvPr id="1" name=""/>
        <p:cNvGrpSpPr/>
        <p:nvPr/>
      </p:nvGrpSpPr>
      <p:grpSpPr>
        <a:xfrm>
          <a:off x="0" y="0"/>
          <a:ext cx="0" cy="0"/>
          <a:chOff x="0" y="0"/>
          <a:chExt cx="0" cy="0"/>
        </a:xfrm>
      </p:grpSpPr>
      <p:pic>
        <p:nvPicPr>
          <p:cNvPr id="6" name="Picture 5" descr="A blue and green waves&#10;&#10;Description automatically generated">
            <a:extLst>
              <a:ext uri="{FF2B5EF4-FFF2-40B4-BE49-F238E27FC236}">
                <a16:creationId xmlns:a16="http://schemas.microsoft.com/office/drawing/2014/main" id="{BAAE8A3A-A9F5-37FB-66C6-9A58FB053D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2" name="Text Placeholder 51">
            <a:extLst>
              <a:ext uri="{FF2B5EF4-FFF2-40B4-BE49-F238E27FC236}">
                <a16:creationId xmlns:a16="http://schemas.microsoft.com/office/drawing/2014/main" id="{ECC19E4D-97D6-E5C4-7C57-96BF0D02707B}"/>
              </a:ext>
            </a:extLst>
          </p:cNvPr>
          <p:cNvSpPr>
            <a:spLocks noGrp="1"/>
          </p:cNvSpPr>
          <p:nvPr>
            <p:ph type="body" sz="quarter" idx="10"/>
          </p:nvPr>
        </p:nvSpPr>
        <p:spPr>
          <a:xfrm>
            <a:off x="479425" y="3630765"/>
            <a:ext cx="5616575" cy="1075166"/>
          </a:xfrm>
        </p:spPr>
        <p:txBody>
          <a:bodyPr/>
          <a:lstStyle>
            <a:lvl1pPr marL="0" indent="0">
              <a:lnSpc>
                <a:spcPct val="90000"/>
              </a:lnSpc>
              <a:spcAft>
                <a:spcPts val="3200"/>
              </a:spcAft>
              <a:buNone/>
              <a:defRPr>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indent="0">
              <a:spcAft>
                <a:spcPts val="3200"/>
              </a:spcAft>
              <a:buNone/>
              <a:defRPr sz="1800">
                <a:solidFill>
                  <a:schemeClr val="accent1"/>
                </a:solidFill>
                <a:latin typeface="Verdana" panose="020B0604030504040204" pitchFamily="34" charset="0"/>
                <a:ea typeface="Verdana" panose="020B0604030504040204" pitchFamily="34" charset="0"/>
                <a:cs typeface="Verdana" panose="020B0604030504040204" pitchFamily="34" charset="0"/>
              </a:defRPr>
            </a:lvl2pPr>
          </a:lstStyle>
          <a:p>
            <a:pPr lvl="0"/>
            <a:r>
              <a:rPr lang="en-US"/>
              <a:t>Click to edit Master text styles</a:t>
            </a:r>
          </a:p>
          <a:p>
            <a:pPr lvl="1"/>
            <a:r>
              <a:rPr lang="en-US"/>
              <a:t>Second level</a:t>
            </a:r>
          </a:p>
        </p:txBody>
      </p:sp>
      <p:grpSp>
        <p:nvGrpSpPr>
          <p:cNvPr id="13" name="Group 12">
            <a:extLst>
              <a:ext uri="{FF2B5EF4-FFF2-40B4-BE49-F238E27FC236}">
                <a16:creationId xmlns:a16="http://schemas.microsoft.com/office/drawing/2014/main" id="{3A2056F8-4A5E-EB33-845A-724DC1428854}"/>
              </a:ext>
            </a:extLst>
          </p:cNvPr>
          <p:cNvGrpSpPr/>
          <p:nvPr userDrawn="1"/>
        </p:nvGrpSpPr>
        <p:grpSpPr>
          <a:xfrm>
            <a:off x="508692" y="583254"/>
            <a:ext cx="1813167" cy="581445"/>
            <a:chOff x="508692" y="753905"/>
            <a:chExt cx="2720536" cy="872420"/>
          </a:xfrm>
        </p:grpSpPr>
        <p:sp>
          <p:nvSpPr>
            <p:cNvPr id="14" name="Freeform: Shape 14">
              <a:extLst>
                <a:ext uri="{FF2B5EF4-FFF2-40B4-BE49-F238E27FC236}">
                  <a16:creationId xmlns:a16="http://schemas.microsoft.com/office/drawing/2014/main" id="{469592FB-870B-5B11-5168-F80D94FA9995}"/>
                </a:ext>
              </a:extLst>
            </p:cNvPr>
            <p:cNvSpPr/>
            <p:nvPr/>
          </p:nvSpPr>
          <p:spPr>
            <a:xfrm>
              <a:off x="1327594" y="1472575"/>
              <a:ext cx="48827" cy="75719"/>
            </a:xfrm>
            <a:custGeom>
              <a:avLst/>
              <a:gdLst>
                <a:gd name="connsiteX0" fmla="*/ 0 w 48827"/>
                <a:gd name="connsiteY0" fmla="*/ 75719 h 75719"/>
                <a:gd name="connsiteX1" fmla="*/ 0 w 48827"/>
                <a:gd name="connsiteY1" fmla="*/ 0 h 75719"/>
                <a:gd name="connsiteX2" fmla="*/ 48828 w 48827"/>
                <a:gd name="connsiteY2" fmla="*/ 0 h 75719"/>
                <a:gd name="connsiteX3" fmla="*/ 48828 w 48827"/>
                <a:gd name="connsiteY3" fmla="*/ 11166 h 75719"/>
                <a:gd name="connsiteX4" fmla="*/ 13809 w 48827"/>
                <a:gd name="connsiteY4" fmla="*/ 11166 h 75719"/>
                <a:gd name="connsiteX5" fmla="*/ 13809 w 48827"/>
                <a:gd name="connsiteY5" fmla="*/ 32376 h 75719"/>
                <a:gd name="connsiteX6" fmla="*/ 42154 w 48827"/>
                <a:gd name="connsiteY6" fmla="*/ 32376 h 75719"/>
                <a:gd name="connsiteX7" fmla="*/ 42154 w 48827"/>
                <a:gd name="connsiteY7" fmla="*/ 43278 h 75719"/>
                <a:gd name="connsiteX8" fmla="*/ 13809 w 48827"/>
                <a:gd name="connsiteY8" fmla="*/ 43278 h 75719"/>
                <a:gd name="connsiteX9" fmla="*/ 13809 w 48827"/>
                <a:gd name="connsiteY9" fmla="*/ 75719 h 75719"/>
                <a:gd name="connsiteX10" fmla="*/ 0 w 48827"/>
                <a:gd name="connsiteY10"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827" h="75719">
                  <a:moveTo>
                    <a:pt x="0" y="75719"/>
                  </a:moveTo>
                  <a:lnTo>
                    <a:pt x="0" y="0"/>
                  </a:lnTo>
                  <a:lnTo>
                    <a:pt x="48828" y="0"/>
                  </a:lnTo>
                  <a:lnTo>
                    <a:pt x="48828" y="11166"/>
                  </a:lnTo>
                  <a:lnTo>
                    <a:pt x="13809" y="11166"/>
                  </a:lnTo>
                  <a:lnTo>
                    <a:pt x="13809" y="32376"/>
                  </a:lnTo>
                  <a:lnTo>
                    <a:pt x="42154" y="32376"/>
                  </a:lnTo>
                  <a:lnTo>
                    <a:pt x="42154" y="43278"/>
                  </a:lnTo>
                  <a:lnTo>
                    <a:pt x="13809" y="43278"/>
                  </a:lnTo>
                  <a:lnTo>
                    <a:pt x="13809" y="75719"/>
                  </a:lnTo>
                  <a:lnTo>
                    <a:pt x="0" y="75719"/>
                  </a:lnTo>
                  <a:close/>
                </a:path>
              </a:pathLst>
            </a:custGeom>
            <a:solidFill>
              <a:schemeClr val="bg1"/>
            </a:solidFill>
            <a:ln w="6589" cap="flat">
              <a:noFill/>
              <a:prstDash val="solid"/>
              <a:miter/>
            </a:ln>
          </p:spPr>
          <p:txBody>
            <a:bodyPr rtlCol="0" anchor="ctr"/>
            <a:lstStyle/>
            <a:p>
              <a:endParaRPr lang="en-US" dirty="0"/>
            </a:p>
          </p:txBody>
        </p:sp>
        <p:sp>
          <p:nvSpPr>
            <p:cNvPr id="15" name="Freeform: Shape 15">
              <a:extLst>
                <a:ext uri="{FF2B5EF4-FFF2-40B4-BE49-F238E27FC236}">
                  <a16:creationId xmlns:a16="http://schemas.microsoft.com/office/drawing/2014/main" id="{BE88EE50-E9BF-9A17-ADA0-0FFA1ACFCB68}"/>
                </a:ext>
              </a:extLst>
            </p:cNvPr>
            <p:cNvSpPr/>
            <p:nvPr/>
          </p:nvSpPr>
          <p:spPr>
            <a:xfrm>
              <a:off x="1392544" y="1472575"/>
              <a:ext cx="13875" cy="75719"/>
            </a:xfrm>
            <a:custGeom>
              <a:avLst/>
              <a:gdLst>
                <a:gd name="connsiteX0" fmla="*/ 0 w 13875"/>
                <a:gd name="connsiteY0" fmla="*/ 0 h 75719"/>
                <a:gd name="connsiteX1" fmla="*/ 13875 w 13875"/>
                <a:gd name="connsiteY1" fmla="*/ 0 h 75719"/>
                <a:gd name="connsiteX2" fmla="*/ 13875 w 13875"/>
                <a:gd name="connsiteY2" fmla="*/ 75719 h 75719"/>
                <a:gd name="connsiteX3" fmla="*/ 0 w 13875"/>
                <a:gd name="connsiteY3" fmla="*/ 75719 h 75719"/>
              </a:gdLst>
              <a:ahLst/>
              <a:cxnLst>
                <a:cxn ang="0">
                  <a:pos x="connsiteX0" y="connsiteY0"/>
                </a:cxn>
                <a:cxn ang="0">
                  <a:pos x="connsiteX1" y="connsiteY1"/>
                </a:cxn>
                <a:cxn ang="0">
                  <a:pos x="connsiteX2" y="connsiteY2"/>
                </a:cxn>
                <a:cxn ang="0">
                  <a:pos x="connsiteX3" y="connsiteY3"/>
                </a:cxn>
              </a:cxnLst>
              <a:rect l="l" t="t" r="r" b="b"/>
              <a:pathLst>
                <a:path w="13875" h="75719">
                  <a:moveTo>
                    <a:pt x="0" y="0"/>
                  </a:moveTo>
                  <a:lnTo>
                    <a:pt x="13875" y="0"/>
                  </a:lnTo>
                  <a:lnTo>
                    <a:pt x="13875" y="75719"/>
                  </a:lnTo>
                  <a:lnTo>
                    <a:pt x="0" y="75719"/>
                  </a:lnTo>
                  <a:close/>
                </a:path>
              </a:pathLst>
            </a:custGeom>
            <a:solidFill>
              <a:schemeClr val="bg1"/>
            </a:solidFill>
            <a:ln w="6589" cap="flat">
              <a:noFill/>
              <a:prstDash val="solid"/>
              <a:miter/>
            </a:ln>
          </p:spPr>
          <p:txBody>
            <a:bodyPr rtlCol="0" anchor="ctr"/>
            <a:lstStyle/>
            <a:p>
              <a:endParaRPr lang="en-US" dirty="0"/>
            </a:p>
          </p:txBody>
        </p:sp>
        <p:sp>
          <p:nvSpPr>
            <p:cNvPr id="16" name="Freeform: Shape 16">
              <a:extLst>
                <a:ext uri="{FF2B5EF4-FFF2-40B4-BE49-F238E27FC236}">
                  <a16:creationId xmlns:a16="http://schemas.microsoft.com/office/drawing/2014/main" id="{A36DE73E-B086-1C93-A571-1F4C746AF00E}"/>
                </a:ext>
              </a:extLst>
            </p:cNvPr>
            <p:cNvSpPr/>
            <p:nvPr/>
          </p:nvSpPr>
          <p:spPr>
            <a:xfrm>
              <a:off x="1426505" y="1472575"/>
              <a:ext cx="63297" cy="75719"/>
            </a:xfrm>
            <a:custGeom>
              <a:avLst/>
              <a:gdLst>
                <a:gd name="connsiteX0" fmla="*/ 0 w 63297"/>
                <a:gd name="connsiteY0" fmla="*/ 75719 h 75719"/>
                <a:gd name="connsiteX1" fmla="*/ 0 w 63297"/>
                <a:gd name="connsiteY1" fmla="*/ 0 h 75719"/>
                <a:gd name="connsiteX2" fmla="*/ 13875 w 63297"/>
                <a:gd name="connsiteY2" fmla="*/ 0 h 75719"/>
                <a:gd name="connsiteX3" fmla="*/ 49422 w 63297"/>
                <a:gd name="connsiteY3" fmla="*/ 53321 h 75719"/>
                <a:gd name="connsiteX4" fmla="*/ 49422 w 63297"/>
                <a:gd name="connsiteY4" fmla="*/ 0 h 75719"/>
                <a:gd name="connsiteX5" fmla="*/ 63297 w 63297"/>
                <a:gd name="connsiteY5" fmla="*/ 0 h 75719"/>
                <a:gd name="connsiteX6" fmla="*/ 63297 w 63297"/>
                <a:gd name="connsiteY6" fmla="*/ 75719 h 75719"/>
                <a:gd name="connsiteX7" fmla="*/ 49422 w 63297"/>
                <a:gd name="connsiteY7" fmla="*/ 75719 h 75719"/>
                <a:gd name="connsiteX8" fmla="*/ 13875 w 63297"/>
                <a:gd name="connsiteY8" fmla="*/ 22531 h 75719"/>
                <a:gd name="connsiteX9" fmla="*/ 13875 w 63297"/>
                <a:gd name="connsiteY9" fmla="*/ 75719 h 75719"/>
                <a:gd name="connsiteX10" fmla="*/ 0 w 63297"/>
                <a:gd name="connsiteY10"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97" h="75719">
                  <a:moveTo>
                    <a:pt x="0" y="75719"/>
                  </a:moveTo>
                  <a:lnTo>
                    <a:pt x="0" y="0"/>
                  </a:lnTo>
                  <a:lnTo>
                    <a:pt x="13875" y="0"/>
                  </a:lnTo>
                  <a:lnTo>
                    <a:pt x="49422" y="53321"/>
                  </a:lnTo>
                  <a:lnTo>
                    <a:pt x="49422" y="0"/>
                  </a:lnTo>
                  <a:lnTo>
                    <a:pt x="63297" y="0"/>
                  </a:lnTo>
                  <a:lnTo>
                    <a:pt x="63297" y="75719"/>
                  </a:lnTo>
                  <a:lnTo>
                    <a:pt x="49422" y="75719"/>
                  </a:lnTo>
                  <a:lnTo>
                    <a:pt x="13875" y="22531"/>
                  </a:lnTo>
                  <a:lnTo>
                    <a:pt x="13875" y="75719"/>
                  </a:lnTo>
                  <a:lnTo>
                    <a:pt x="0" y="75719"/>
                  </a:lnTo>
                  <a:close/>
                </a:path>
              </a:pathLst>
            </a:custGeom>
            <a:solidFill>
              <a:schemeClr val="bg1"/>
            </a:solidFill>
            <a:ln w="6589" cap="flat">
              <a:noFill/>
              <a:prstDash val="solid"/>
              <a:miter/>
            </a:ln>
          </p:spPr>
          <p:txBody>
            <a:bodyPr rtlCol="0" anchor="ctr"/>
            <a:lstStyle/>
            <a:p>
              <a:endParaRPr lang="en-US" dirty="0"/>
            </a:p>
          </p:txBody>
        </p:sp>
        <p:sp>
          <p:nvSpPr>
            <p:cNvPr id="17" name="Freeform: Shape 17">
              <a:extLst>
                <a:ext uri="{FF2B5EF4-FFF2-40B4-BE49-F238E27FC236}">
                  <a16:creationId xmlns:a16="http://schemas.microsoft.com/office/drawing/2014/main" id="{8CB8C09E-B6EB-D9DD-6575-B9278359D5F1}"/>
                </a:ext>
              </a:extLst>
            </p:cNvPr>
            <p:cNvSpPr/>
            <p:nvPr/>
          </p:nvSpPr>
          <p:spPr>
            <a:xfrm>
              <a:off x="1509888" y="1472575"/>
              <a:ext cx="64685" cy="75719"/>
            </a:xfrm>
            <a:custGeom>
              <a:avLst/>
              <a:gdLst>
                <a:gd name="connsiteX0" fmla="*/ 0 w 64685"/>
                <a:gd name="connsiteY0" fmla="*/ 75719 h 75719"/>
                <a:gd name="connsiteX1" fmla="*/ 0 w 64685"/>
                <a:gd name="connsiteY1" fmla="*/ 0 h 75719"/>
                <a:gd name="connsiteX2" fmla="*/ 25834 w 64685"/>
                <a:gd name="connsiteY2" fmla="*/ 0 h 75719"/>
                <a:gd name="connsiteX3" fmla="*/ 47770 w 64685"/>
                <a:gd name="connsiteY3" fmla="*/ 4691 h 75719"/>
                <a:gd name="connsiteX4" fmla="*/ 60522 w 64685"/>
                <a:gd name="connsiteY4" fmla="*/ 17906 h 75719"/>
                <a:gd name="connsiteX5" fmla="*/ 64685 w 64685"/>
                <a:gd name="connsiteY5" fmla="*/ 37860 h 75719"/>
                <a:gd name="connsiteX6" fmla="*/ 60522 w 64685"/>
                <a:gd name="connsiteY6" fmla="*/ 57813 h 75719"/>
                <a:gd name="connsiteX7" fmla="*/ 47770 w 64685"/>
                <a:gd name="connsiteY7" fmla="*/ 71028 h 75719"/>
                <a:gd name="connsiteX8" fmla="*/ 25834 w 64685"/>
                <a:gd name="connsiteY8" fmla="*/ 75719 h 75719"/>
                <a:gd name="connsiteX9" fmla="*/ 0 w 64685"/>
                <a:gd name="connsiteY9" fmla="*/ 75719 h 75719"/>
                <a:gd name="connsiteX10" fmla="*/ 13875 w 64685"/>
                <a:gd name="connsiteY10" fmla="*/ 63826 h 75719"/>
                <a:gd name="connsiteX11" fmla="*/ 25240 w 64685"/>
                <a:gd name="connsiteY11" fmla="*/ 63826 h 75719"/>
                <a:gd name="connsiteX12" fmla="*/ 40304 w 64685"/>
                <a:gd name="connsiteY12" fmla="*/ 60721 h 75719"/>
                <a:gd name="connsiteX13" fmla="*/ 48167 w 64685"/>
                <a:gd name="connsiteY13" fmla="*/ 51867 h 75719"/>
                <a:gd name="connsiteX14" fmla="*/ 50545 w 64685"/>
                <a:gd name="connsiteY14" fmla="*/ 37860 h 75719"/>
                <a:gd name="connsiteX15" fmla="*/ 48167 w 64685"/>
                <a:gd name="connsiteY15" fmla="*/ 23918 h 75719"/>
                <a:gd name="connsiteX16" fmla="*/ 40304 w 64685"/>
                <a:gd name="connsiteY16" fmla="*/ 14932 h 75719"/>
                <a:gd name="connsiteX17" fmla="*/ 25240 w 64685"/>
                <a:gd name="connsiteY17" fmla="*/ 11827 h 75719"/>
                <a:gd name="connsiteX18" fmla="*/ 13875 w 64685"/>
                <a:gd name="connsiteY18" fmla="*/ 11827 h 75719"/>
                <a:gd name="connsiteX19" fmla="*/ 13875 w 64685"/>
                <a:gd name="connsiteY19" fmla="*/ 63826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685" h="75719">
                  <a:moveTo>
                    <a:pt x="0" y="75719"/>
                  </a:moveTo>
                  <a:lnTo>
                    <a:pt x="0" y="0"/>
                  </a:lnTo>
                  <a:lnTo>
                    <a:pt x="25834" y="0"/>
                  </a:lnTo>
                  <a:cubicBezTo>
                    <a:pt x="34688" y="0"/>
                    <a:pt x="42022" y="1586"/>
                    <a:pt x="47770" y="4691"/>
                  </a:cubicBezTo>
                  <a:cubicBezTo>
                    <a:pt x="53519" y="7863"/>
                    <a:pt x="57747" y="12223"/>
                    <a:pt x="60522" y="17906"/>
                  </a:cubicBezTo>
                  <a:cubicBezTo>
                    <a:pt x="63297" y="23588"/>
                    <a:pt x="64685" y="30195"/>
                    <a:pt x="64685" y="37860"/>
                  </a:cubicBezTo>
                  <a:cubicBezTo>
                    <a:pt x="64685" y="45524"/>
                    <a:pt x="63297" y="52131"/>
                    <a:pt x="60522" y="57813"/>
                  </a:cubicBezTo>
                  <a:cubicBezTo>
                    <a:pt x="57747" y="63496"/>
                    <a:pt x="53519" y="67856"/>
                    <a:pt x="47770" y="71028"/>
                  </a:cubicBezTo>
                  <a:cubicBezTo>
                    <a:pt x="42022" y="74133"/>
                    <a:pt x="34754" y="75719"/>
                    <a:pt x="25834" y="75719"/>
                  </a:cubicBezTo>
                  <a:lnTo>
                    <a:pt x="0" y="75719"/>
                  </a:lnTo>
                  <a:close/>
                  <a:moveTo>
                    <a:pt x="13875" y="63826"/>
                  </a:moveTo>
                  <a:lnTo>
                    <a:pt x="25240" y="63826"/>
                  </a:lnTo>
                  <a:cubicBezTo>
                    <a:pt x="31583" y="63826"/>
                    <a:pt x="36604" y="62769"/>
                    <a:pt x="40304" y="60721"/>
                  </a:cubicBezTo>
                  <a:cubicBezTo>
                    <a:pt x="44004" y="58672"/>
                    <a:pt x="46647" y="55699"/>
                    <a:pt x="48167" y="51867"/>
                  </a:cubicBezTo>
                  <a:cubicBezTo>
                    <a:pt x="49753" y="48035"/>
                    <a:pt x="50545" y="43344"/>
                    <a:pt x="50545" y="37860"/>
                  </a:cubicBezTo>
                  <a:cubicBezTo>
                    <a:pt x="50545" y="32376"/>
                    <a:pt x="49753" y="27817"/>
                    <a:pt x="48167" y="23918"/>
                  </a:cubicBezTo>
                  <a:cubicBezTo>
                    <a:pt x="46581" y="20020"/>
                    <a:pt x="43938" y="17047"/>
                    <a:pt x="40304" y="14932"/>
                  </a:cubicBezTo>
                  <a:cubicBezTo>
                    <a:pt x="36604" y="12818"/>
                    <a:pt x="31583" y="11827"/>
                    <a:pt x="25240" y="11827"/>
                  </a:cubicBezTo>
                  <a:lnTo>
                    <a:pt x="13875" y="11827"/>
                  </a:lnTo>
                  <a:lnTo>
                    <a:pt x="13875" y="63826"/>
                  </a:lnTo>
                  <a:close/>
                </a:path>
              </a:pathLst>
            </a:custGeom>
            <a:solidFill>
              <a:schemeClr val="bg1"/>
            </a:solidFill>
            <a:ln w="6589" cap="flat">
              <a:noFill/>
              <a:prstDash val="solid"/>
              <a:miter/>
            </a:ln>
          </p:spPr>
          <p:txBody>
            <a:bodyPr rtlCol="0" anchor="ctr"/>
            <a:lstStyle/>
            <a:p>
              <a:endParaRPr lang="en-US" dirty="0"/>
            </a:p>
          </p:txBody>
        </p:sp>
        <p:sp>
          <p:nvSpPr>
            <p:cNvPr id="18" name="Freeform: Shape 18">
              <a:extLst>
                <a:ext uri="{FF2B5EF4-FFF2-40B4-BE49-F238E27FC236}">
                  <a16:creationId xmlns:a16="http://schemas.microsoft.com/office/drawing/2014/main" id="{5CBDDC88-FE7D-BC4B-E7B2-FDA97555CBF1}"/>
                </a:ext>
              </a:extLst>
            </p:cNvPr>
            <p:cNvSpPr/>
            <p:nvPr/>
          </p:nvSpPr>
          <p:spPr>
            <a:xfrm>
              <a:off x="1620890" y="1471386"/>
              <a:ext cx="69970" cy="78229"/>
            </a:xfrm>
            <a:custGeom>
              <a:avLst/>
              <a:gdLst>
                <a:gd name="connsiteX0" fmla="*/ 36736 w 69970"/>
                <a:gd name="connsiteY0" fmla="*/ 78230 h 78229"/>
                <a:gd name="connsiteX1" fmla="*/ 17047 w 69970"/>
                <a:gd name="connsiteY1" fmla="*/ 73341 h 78229"/>
                <a:gd name="connsiteX2" fmla="*/ 4427 w 69970"/>
                <a:gd name="connsiteY2" fmla="*/ 59597 h 78229"/>
                <a:gd name="connsiteX3" fmla="*/ 0 w 69970"/>
                <a:gd name="connsiteY3" fmla="*/ 39181 h 78229"/>
                <a:gd name="connsiteX4" fmla="*/ 4427 w 69970"/>
                <a:gd name="connsiteY4" fmla="*/ 18765 h 78229"/>
                <a:gd name="connsiteX5" fmla="*/ 17047 w 69970"/>
                <a:gd name="connsiteY5" fmla="*/ 4955 h 78229"/>
                <a:gd name="connsiteX6" fmla="*/ 36736 w 69970"/>
                <a:gd name="connsiteY6" fmla="*/ 0 h 78229"/>
                <a:gd name="connsiteX7" fmla="*/ 59069 w 69970"/>
                <a:gd name="connsiteY7" fmla="*/ 6739 h 78229"/>
                <a:gd name="connsiteX8" fmla="*/ 69971 w 69970"/>
                <a:gd name="connsiteY8" fmla="*/ 25702 h 78229"/>
                <a:gd name="connsiteX9" fmla="*/ 54708 w 69970"/>
                <a:gd name="connsiteY9" fmla="*/ 25702 h 78229"/>
                <a:gd name="connsiteX10" fmla="*/ 48695 w 69970"/>
                <a:gd name="connsiteY10" fmla="*/ 15990 h 78229"/>
                <a:gd name="connsiteX11" fmla="*/ 36538 w 69970"/>
                <a:gd name="connsiteY11" fmla="*/ 12488 h 78229"/>
                <a:gd name="connsiteX12" fmla="*/ 20086 w 69970"/>
                <a:gd name="connsiteY12" fmla="*/ 19624 h 78229"/>
                <a:gd name="connsiteX13" fmla="*/ 14140 w 69970"/>
                <a:gd name="connsiteY13" fmla="*/ 39181 h 78229"/>
                <a:gd name="connsiteX14" fmla="*/ 20086 w 69970"/>
                <a:gd name="connsiteY14" fmla="*/ 58672 h 78229"/>
                <a:gd name="connsiteX15" fmla="*/ 36538 w 69970"/>
                <a:gd name="connsiteY15" fmla="*/ 65742 h 78229"/>
                <a:gd name="connsiteX16" fmla="*/ 48695 w 69970"/>
                <a:gd name="connsiteY16" fmla="*/ 62439 h 78229"/>
                <a:gd name="connsiteX17" fmla="*/ 54708 w 69970"/>
                <a:gd name="connsiteY17" fmla="*/ 53321 h 78229"/>
                <a:gd name="connsiteX18" fmla="*/ 69971 w 69970"/>
                <a:gd name="connsiteY18" fmla="*/ 53321 h 78229"/>
                <a:gd name="connsiteX19" fmla="*/ 59069 w 69970"/>
                <a:gd name="connsiteY19" fmla="*/ 71623 h 78229"/>
                <a:gd name="connsiteX20" fmla="*/ 36736 w 69970"/>
                <a:gd name="connsiteY20" fmla="*/ 78230 h 7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970" h="78229">
                  <a:moveTo>
                    <a:pt x="36736" y="78230"/>
                  </a:moveTo>
                  <a:cubicBezTo>
                    <a:pt x="29072" y="78230"/>
                    <a:pt x="22531" y="76578"/>
                    <a:pt x="17047" y="73341"/>
                  </a:cubicBezTo>
                  <a:cubicBezTo>
                    <a:pt x="11563" y="70037"/>
                    <a:pt x="7334" y="65478"/>
                    <a:pt x="4427" y="59597"/>
                  </a:cubicBezTo>
                  <a:cubicBezTo>
                    <a:pt x="1454" y="53717"/>
                    <a:pt x="0" y="46912"/>
                    <a:pt x="0" y="39181"/>
                  </a:cubicBezTo>
                  <a:cubicBezTo>
                    <a:pt x="0" y="31451"/>
                    <a:pt x="1454" y="24645"/>
                    <a:pt x="4427" y="18765"/>
                  </a:cubicBezTo>
                  <a:cubicBezTo>
                    <a:pt x="7400" y="12884"/>
                    <a:pt x="11629" y="8259"/>
                    <a:pt x="17047" y="4955"/>
                  </a:cubicBezTo>
                  <a:cubicBezTo>
                    <a:pt x="22531" y="1652"/>
                    <a:pt x="29072" y="0"/>
                    <a:pt x="36736" y="0"/>
                  </a:cubicBezTo>
                  <a:cubicBezTo>
                    <a:pt x="45788" y="0"/>
                    <a:pt x="53254" y="2246"/>
                    <a:pt x="59069" y="6739"/>
                  </a:cubicBezTo>
                  <a:cubicBezTo>
                    <a:pt x="64883" y="11232"/>
                    <a:pt x="68517" y="17575"/>
                    <a:pt x="69971" y="25702"/>
                  </a:cubicBezTo>
                  <a:lnTo>
                    <a:pt x="54708" y="25702"/>
                  </a:lnTo>
                  <a:cubicBezTo>
                    <a:pt x="53783" y="21606"/>
                    <a:pt x="51735" y="18368"/>
                    <a:pt x="48695" y="15990"/>
                  </a:cubicBezTo>
                  <a:cubicBezTo>
                    <a:pt x="45656" y="13677"/>
                    <a:pt x="41560" y="12488"/>
                    <a:pt x="36538" y="12488"/>
                  </a:cubicBezTo>
                  <a:cubicBezTo>
                    <a:pt x="29534" y="12488"/>
                    <a:pt x="24050" y="14866"/>
                    <a:pt x="20086" y="19624"/>
                  </a:cubicBezTo>
                  <a:cubicBezTo>
                    <a:pt x="16122" y="24381"/>
                    <a:pt x="14140" y="30922"/>
                    <a:pt x="14140" y="39181"/>
                  </a:cubicBezTo>
                  <a:cubicBezTo>
                    <a:pt x="14140" y="47440"/>
                    <a:pt x="16122" y="53981"/>
                    <a:pt x="20086" y="58672"/>
                  </a:cubicBezTo>
                  <a:cubicBezTo>
                    <a:pt x="24050" y="63364"/>
                    <a:pt x="29534" y="65742"/>
                    <a:pt x="36538" y="65742"/>
                  </a:cubicBezTo>
                  <a:cubicBezTo>
                    <a:pt x="41560" y="65742"/>
                    <a:pt x="45656" y="64619"/>
                    <a:pt x="48695" y="62439"/>
                  </a:cubicBezTo>
                  <a:cubicBezTo>
                    <a:pt x="51735" y="60258"/>
                    <a:pt x="53783" y="57219"/>
                    <a:pt x="54708" y="53321"/>
                  </a:cubicBezTo>
                  <a:lnTo>
                    <a:pt x="69971" y="53321"/>
                  </a:lnTo>
                  <a:cubicBezTo>
                    <a:pt x="68517" y="61117"/>
                    <a:pt x="64883" y="67196"/>
                    <a:pt x="59069" y="71623"/>
                  </a:cubicBezTo>
                  <a:cubicBezTo>
                    <a:pt x="53254" y="76049"/>
                    <a:pt x="45788" y="78230"/>
                    <a:pt x="36736" y="78230"/>
                  </a:cubicBezTo>
                </a:path>
              </a:pathLst>
            </a:custGeom>
            <a:solidFill>
              <a:schemeClr val="bg1"/>
            </a:solidFill>
            <a:ln w="6589" cap="flat">
              <a:noFill/>
              <a:prstDash val="solid"/>
              <a:miter/>
            </a:ln>
          </p:spPr>
          <p:txBody>
            <a:bodyPr rtlCol="0" anchor="ctr"/>
            <a:lstStyle/>
            <a:p>
              <a:endParaRPr lang="en-US" dirty="0"/>
            </a:p>
          </p:txBody>
        </p:sp>
        <p:sp>
          <p:nvSpPr>
            <p:cNvPr id="19" name="Freeform: Shape 19">
              <a:extLst>
                <a:ext uri="{FF2B5EF4-FFF2-40B4-BE49-F238E27FC236}">
                  <a16:creationId xmlns:a16="http://schemas.microsoft.com/office/drawing/2014/main" id="{6E24DB8E-CE4B-D9ED-A996-2E5C5141AF0A}"/>
                </a:ext>
              </a:extLst>
            </p:cNvPr>
            <p:cNvSpPr/>
            <p:nvPr/>
          </p:nvSpPr>
          <p:spPr>
            <a:xfrm>
              <a:off x="1708040" y="1472641"/>
              <a:ext cx="59861" cy="76974"/>
            </a:xfrm>
            <a:custGeom>
              <a:avLst/>
              <a:gdLst>
                <a:gd name="connsiteX0" fmla="*/ 29666 w 59861"/>
                <a:gd name="connsiteY0" fmla="*/ 76974 h 76974"/>
                <a:gd name="connsiteX1" fmla="*/ 14602 w 59861"/>
                <a:gd name="connsiteY1" fmla="*/ 73671 h 76974"/>
                <a:gd name="connsiteX2" fmla="*/ 3964 w 59861"/>
                <a:gd name="connsiteY2" fmla="*/ 63694 h 76974"/>
                <a:gd name="connsiteX3" fmla="*/ 0 w 59861"/>
                <a:gd name="connsiteY3" fmla="*/ 46713 h 76974"/>
                <a:gd name="connsiteX4" fmla="*/ 0 w 59861"/>
                <a:gd name="connsiteY4" fmla="*/ 0 h 76974"/>
                <a:gd name="connsiteX5" fmla="*/ 13809 w 59861"/>
                <a:gd name="connsiteY5" fmla="*/ 0 h 76974"/>
                <a:gd name="connsiteX6" fmla="*/ 13809 w 59861"/>
                <a:gd name="connsiteY6" fmla="*/ 46845 h 76974"/>
                <a:gd name="connsiteX7" fmla="*/ 18104 w 59861"/>
                <a:gd name="connsiteY7" fmla="*/ 60060 h 76974"/>
                <a:gd name="connsiteX8" fmla="*/ 29931 w 59861"/>
                <a:gd name="connsiteY8" fmla="*/ 64355 h 76974"/>
                <a:gd name="connsiteX9" fmla="*/ 41692 w 59861"/>
                <a:gd name="connsiteY9" fmla="*/ 60060 h 76974"/>
                <a:gd name="connsiteX10" fmla="*/ 46053 w 59861"/>
                <a:gd name="connsiteY10" fmla="*/ 46845 h 76974"/>
                <a:gd name="connsiteX11" fmla="*/ 46053 w 59861"/>
                <a:gd name="connsiteY11" fmla="*/ 0 h 76974"/>
                <a:gd name="connsiteX12" fmla="*/ 59862 w 59861"/>
                <a:gd name="connsiteY12" fmla="*/ 0 h 76974"/>
                <a:gd name="connsiteX13" fmla="*/ 59862 w 59861"/>
                <a:gd name="connsiteY13" fmla="*/ 46713 h 76974"/>
                <a:gd name="connsiteX14" fmla="*/ 55765 w 59861"/>
                <a:gd name="connsiteY14" fmla="*/ 63694 h 76974"/>
                <a:gd name="connsiteX15" fmla="*/ 44797 w 59861"/>
                <a:gd name="connsiteY15" fmla="*/ 73671 h 76974"/>
                <a:gd name="connsiteX16" fmla="*/ 29600 w 59861"/>
                <a:gd name="connsiteY16" fmla="*/ 76974 h 7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861" h="76974">
                  <a:moveTo>
                    <a:pt x="29666" y="76974"/>
                  </a:moveTo>
                  <a:cubicBezTo>
                    <a:pt x="24116" y="76974"/>
                    <a:pt x="19095" y="75851"/>
                    <a:pt x="14602" y="73671"/>
                  </a:cubicBezTo>
                  <a:cubicBezTo>
                    <a:pt x="10109" y="71490"/>
                    <a:pt x="6607" y="68121"/>
                    <a:pt x="3964" y="63694"/>
                  </a:cubicBezTo>
                  <a:cubicBezTo>
                    <a:pt x="1321" y="59201"/>
                    <a:pt x="0" y="53585"/>
                    <a:pt x="0" y="46713"/>
                  </a:cubicBezTo>
                  <a:lnTo>
                    <a:pt x="0" y="0"/>
                  </a:lnTo>
                  <a:lnTo>
                    <a:pt x="13809" y="0"/>
                  </a:lnTo>
                  <a:lnTo>
                    <a:pt x="13809" y="46845"/>
                  </a:lnTo>
                  <a:cubicBezTo>
                    <a:pt x="13809" y="52726"/>
                    <a:pt x="15263" y="57153"/>
                    <a:pt x="18104" y="60060"/>
                  </a:cubicBezTo>
                  <a:cubicBezTo>
                    <a:pt x="20945" y="62967"/>
                    <a:pt x="24909" y="64355"/>
                    <a:pt x="29931" y="64355"/>
                  </a:cubicBezTo>
                  <a:cubicBezTo>
                    <a:pt x="34952" y="64355"/>
                    <a:pt x="38851" y="62901"/>
                    <a:pt x="41692" y="60060"/>
                  </a:cubicBezTo>
                  <a:cubicBezTo>
                    <a:pt x="44599" y="57153"/>
                    <a:pt x="46053" y="52792"/>
                    <a:pt x="46053" y="46845"/>
                  </a:cubicBezTo>
                  <a:lnTo>
                    <a:pt x="46053" y="0"/>
                  </a:lnTo>
                  <a:lnTo>
                    <a:pt x="59862" y="0"/>
                  </a:lnTo>
                  <a:lnTo>
                    <a:pt x="59862" y="46713"/>
                  </a:lnTo>
                  <a:cubicBezTo>
                    <a:pt x="59862" y="53585"/>
                    <a:pt x="58474" y="59201"/>
                    <a:pt x="55765" y="63694"/>
                  </a:cubicBezTo>
                  <a:cubicBezTo>
                    <a:pt x="52990" y="68187"/>
                    <a:pt x="49356" y="71490"/>
                    <a:pt x="44797" y="73671"/>
                  </a:cubicBezTo>
                  <a:cubicBezTo>
                    <a:pt x="40238" y="75851"/>
                    <a:pt x="35151" y="76974"/>
                    <a:pt x="29600" y="76974"/>
                  </a:cubicBezTo>
                </a:path>
              </a:pathLst>
            </a:custGeom>
            <a:solidFill>
              <a:schemeClr val="bg1"/>
            </a:solidFill>
            <a:ln w="6589" cap="flat">
              <a:noFill/>
              <a:prstDash val="solid"/>
              <a:miter/>
            </a:ln>
          </p:spPr>
          <p:txBody>
            <a:bodyPr rtlCol="0" anchor="ctr"/>
            <a:lstStyle/>
            <a:p>
              <a:endParaRPr lang="en-US" dirty="0"/>
            </a:p>
          </p:txBody>
        </p:sp>
        <p:sp>
          <p:nvSpPr>
            <p:cNvPr id="20" name="Freeform: Shape 20">
              <a:extLst>
                <a:ext uri="{FF2B5EF4-FFF2-40B4-BE49-F238E27FC236}">
                  <a16:creationId xmlns:a16="http://schemas.microsoft.com/office/drawing/2014/main" id="{7924F6F0-9252-5268-0CB8-95D6DEA517B2}"/>
                </a:ext>
              </a:extLst>
            </p:cNvPr>
            <p:cNvSpPr/>
            <p:nvPr/>
          </p:nvSpPr>
          <p:spPr>
            <a:xfrm>
              <a:off x="1787459" y="1472575"/>
              <a:ext cx="55302" cy="75719"/>
            </a:xfrm>
            <a:custGeom>
              <a:avLst/>
              <a:gdLst>
                <a:gd name="connsiteX0" fmla="*/ 66 w 55302"/>
                <a:gd name="connsiteY0" fmla="*/ 75719 h 75719"/>
                <a:gd name="connsiteX1" fmla="*/ 66 w 55302"/>
                <a:gd name="connsiteY1" fmla="*/ 0 h 75719"/>
                <a:gd name="connsiteX2" fmla="*/ 27883 w 55302"/>
                <a:gd name="connsiteY2" fmla="*/ 0 h 75719"/>
                <a:gd name="connsiteX3" fmla="*/ 42881 w 55302"/>
                <a:gd name="connsiteY3" fmla="*/ 3105 h 75719"/>
                <a:gd name="connsiteX4" fmla="*/ 51669 w 55302"/>
                <a:gd name="connsiteY4" fmla="*/ 11431 h 75719"/>
                <a:gd name="connsiteX5" fmla="*/ 54576 w 55302"/>
                <a:gd name="connsiteY5" fmla="*/ 23059 h 75719"/>
                <a:gd name="connsiteX6" fmla="*/ 50942 w 55302"/>
                <a:gd name="connsiteY6" fmla="*/ 35679 h 75719"/>
                <a:gd name="connsiteX7" fmla="*/ 39644 w 55302"/>
                <a:gd name="connsiteY7" fmla="*/ 44004 h 75719"/>
                <a:gd name="connsiteX8" fmla="*/ 55303 w 55302"/>
                <a:gd name="connsiteY8" fmla="*/ 75719 h 75719"/>
                <a:gd name="connsiteX9" fmla="*/ 39379 w 55302"/>
                <a:gd name="connsiteY9" fmla="*/ 75719 h 75719"/>
                <a:gd name="connsiteX10" fmla="*/ 25306 w 55302"/>
                <a:gd name="connsiteY10" fmla="*/ 45854 h 75719"/>
                <a:gd name="connsiteX11" fmla="*/ 13875 w 55302"/>
                <a:gd name="connsiteY11" fmla="*/ 45854 h 75719"/>
                <a:gd name="connsiteX12" fmla="*/ 13875 w 55302"/>
                <a:gd name="connsiteY12" fmla="*/ 75719 h 75719"/>
                <a:gd name="connsiteX13" fmla="*/ 0 w 55302"/>
                <a:gd name="connsiteY13" fmla="*/ 75719 h 75719"/>
                <a:gd name="connsiteX14" fmla="*/ 13941 w 55302"/>
                <a:gd name="connsiteY14" fmla="*/ 35679 h 75719"/>
                <a:gd name="connsiteX15" fmla="*/ 27024 w 55302"/>
                <a:gd name="connsiteY15" fmla="*/ 35679 h 75719"/>
                <a:gd name="connsiteX16" fmla="*/ 37199 w 55302"/>
                <a:gd name="connsiteY16" fmla="*/ 32309 h 75719"/>
                <a:gd name="connsiteX17" fmla="*/ 40436 w 55302"/>
                <a:gd name="connsiteY17" fmla="*/ 23456 h 75719"/>
                <a:gd name="connsiteX18" fmla="*/ 37265 w 55302"/>
                <a:gd name="connsiteY18" fmla="*/ 14800 h 75719"/>
                <a:gd name="connsiteX19" fmla="*/ 26958 w 55302"/>
                <a:gd name="connsiteY19" fmla="*/ 11563 h 75719"/>
                <a:gd name="connsiteX20" fmla="*/ 14007 w 55302"/>
                <a:gd name="connsiteY20" fmla="*/ 11563 h 75719"/>
                <a:gd name="connsiteX21" fmla="*/ 14007 w 55302"/>
                <a:gd name="connsiteY21" fmla="*/ 3567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302" h="75719">
                  <a:moveTo>
                    <a:pt x="66" y="75719"/>
                  </a:moveTo>
                  <a:lnTo>
                    <a:pt x="66" y="0"/>
                  </a:lnTo>
                  <a:lnTo>
                    <a:pt x="27883" y="0"/>
                  </a:lnTo>
                  <a:cubicBezTo>
                    <a:pt x="33961" y="0"/>
                    <a:pt x="38917" y="991"/>
                    <a:pt x="42881" y="3105"/>
                  </a:cubicBezTo>
                  <a:cubicBezTo>
                    <a:pt x="46779" y="5154"/>
                    <a:pt x="49753" y="7929"/>
                    <a:pt x="51669" y="11431"/>
                  </a:cubicBezTo>
                  <a:cubicBezTo>
                    <a:pt x="53585" y="14932"/>
                    <a:pt x="54576" y="18831"/>
                    <a:pt x="54576" y="23059"/>
                  </a:cubicBezTo>
                  <a:cubicBezTo>
                    <a:pt x="54576" y="27684"/>
                    <a:pt x="53387" y="31913"/>
                    <a:pt x="50942" y="35679"/>
                  </a:cubicBezTo>
                  <a:cubicBezTo>
                    <a:pt x="48497" y="39511"/>
                    <a:pt x="44731" y="42286"/>
                    <a:pt x="39644" y="44004"/>
                  </a:cubicBezTo>
                  <a:lnTo>
                    <a:pt x="55303" y="75719"/>
                  </a:lnTo>
                  <a:lnTo>
                    <a:pt x="39379" y="75719"/>
                  </a:lnTo>
                  <a:lnTo>
                    <a:pt x="25306" y="45854"/>
                  </a:lnTo>
                  <a:lnTo>
                    <a:pt x="13875" y="45854"/>
                  </a:lnTo>
                  <a:lnTo>
                    <a:pt x="13875" y="75719"/>
                  </a:lnTo>
                  <a:lnTo>
                    <a:pt x="0" y="75719"/>
                  </a:lnTo>
                  <a:close/>
                  <a:moveTo>
                    <a:pt x="13941" y="35679"/>
                  </a:moveTo>
                  <a:lnTo>
                    <a:pt x="27024" y="35679"/>
                  </a:lnTo>
                  <a:cubicBezTo>
                    <a:pt x="31649" y="35679"/>
                    <a:pt x="35018" y="34556"/>
                    <a:pt x="37199" y="32309"/>
                  </a:cubicBezTo>
                  <a:cubicBezTo>
                    <a:pt x="39379" y="30063"/>
                    <a:pt x="40436" y="27156"/>
                    <a:pt x="40436" y="23456"/>
                  </a:cubicBezTo>
                  <a:cubicBezTo>
                    <a:pt x="40436" y="19756"/>
                    <a:pt x="39379" y="16981"/>
                    <a:pt x="37265" y="14800"/>
                  </a:cubicBezTo>
                  <a:cubicBezTo>
                    <a:pt x="35151" y="12620"/>
                    <a:pt x="31715" y="11563"/>
                    <a:pt x="26958" y="11563"/>
                  </a:cubicBezTo>
                  <a:lnTo>
                    <a:pt x="14007" y="11563"/>
                  </a:lnTo>
                  <a:lnTo>
                    <a:pt x="14007" y="35679"/>
                  </a:lnTo>
                  <a:close/>
                </a:path>
              </a:pathLst>
            </a:custGeom>
            <a:solidFill>
              <a:schemeClr val="bg1"/>
            </a:solidFill>
            <a:ln w="6589" cap="flat">
              <a:noFill/>
              <a:prstDash val="solid"/>
              <a:miter/>
            </a:ln>
          </p:spPr>
          <p:txBody>
            <a:bodyPr rtlCol="0" anchor="ctr"/>
            <a:lstStyle/>
            <a:p>
              <a:endParaRPr lang="en-US" dirty="0"/>
            </a:p>
          </p:txBody>
        </p:sp>
        <p:sp>
          <p:nvSpPr>
            <p:cNvPr id="21" name="Freeform: Shape 21">
              <a:extLst>
                <a:ext uri="{FF2B5EF4-FFF2-40B4-BE49-F238E27FC236}">
                  <a16:creationId xmlns:a16="http://schemas.microsoft.com/office/drawing/2014/main" id="{C0D47EA8-A860-558D-CC87-0A3186BE0058}"/>
                </a:ext>
              </a:extLst>
            </p:cNvPr>
            <p:cNvSpPr/>
            <p:nvPr/>
          </p:nvSpPr>
          <p:spPr>
            <a:xfrm>
              <a:off x="1860337" y="1472575"/>
              <a:ext cx="49422" cy="75719"/>
            </a:xfrm>
            <a:custGeom>
              <a:avLst/>
              <a:gdLst>
                <a:gd name="connsiteX0" fmla="*/ 0 w 49422"/>
                <a:gd name="connsiteY0" fmla="*/ 75719 h 75719"/>
                <a:gd name="connsiteX1" fmla="*/ 0 w 49422"/>
                <a:gd name="connsiteY1" fmla="*/ 0 h 75719"/>
                <a:gd name="connsiteX2" fmla="*/ 49422 w 49422"/>
                <a:gd name="connsiteY2" fmla="*/ 0 h 75719"/>
                <a:gd name="connsiteX3" fmla="*/ 49422 w 49422"/>
                <a:gd name="connsiteY3" fmla="*/ 11166 h 75719"/>
                <a:gd name="connsiteX4" fmla="*/ 13809 w 49422"/>
                <a:gd name="connsiteY4" fmla="*/ 11166 h 75719"/>
                <a:gd name="connsiteX5" fmla="*/ 13809 w 49422"/>
                <a:gd name="connsiteY5" fmla="*/ 31913 h 75719"/>
                <a:gd name="connsiteX6" fmla="*/ 46185 w 49422"/>
                <a:gd name="connsiteY6" fmla="*/ 31913 h 75719"/>
                <a:gd name="connsiteX7" fmla="*/ 46185 w 49422"/>
                <a:gd name="connsiteY7" fmla="*/ 42749 h 75719"/>
                <a:gd name="connsiteX8" fmla="*/ 13809 w 49422"/>
                <a:gd name="connsiteY8" fmla="*/ 42749 h 75719"/>
                <a:gd name="connsiteX9" fmla="*/ 13809 w 49422"/>
                <a:gd name="connsiteY9" fmla="*/ 64553 h 75719"/>
                <a:gd name="connsiteX10" fmla="*/ 49422 w 49422"/>
                <a:gd name="connsiteY10" fmla="*/ 64553 h 75719"/>
                <a:gd name="connsiteX11" fmla="*/ 49422 w 49422"/>
                <a:gd name="connsiteY11" fmla="*/ 75719 h 75719"/>
                <a:gd name="connsiteX12" fmla="*/ 0 w 49422"/>
                <a:gd name="connsiteY12"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22" h="75719">
                  <a:moveTo>
                    <a:pt x="0" y="75719"/>
                  </a:moveTo>
                  <a:lnTo>
                    <a:pt x="0" y="0"/>
                  </a:lnTo>
                  <a:lnTo>
                    <a:pt x="49422" y="0"/>
                  </a:lnTo>
                  <a:lnTo>
                    <a:pt x="49422" y="11166"/>
                  </a:lnTo>
                  <a:lnTo>
                    <a:pt x="13809" y="11166"/>
                  </a:lnTo>
                  <a:lnTo>
                    <a:pt x="13809" y="31913"/>
                  </a:lnTo>
                  <a:lnTo>
                    <a:pt x="46185" y="31913"/>
                  </a:lnTo>
                  <a:lnTo>
                    <a:pt x="46185" y="42749"/>
                  </a:lnTo>
                  <a:lnTo>
                    <a:pt x="13809" y="42749"/>
                  </a:lnTo>
                  <a:lnTo>
                    <a:pt x="13809" y="64553"/>
                  </a:lnTo>
                  <a:lnTo>
                    <a:pt x="49422" y="64553"/>
                  </a:lnTo>
                  <a:lnTo>
                    <a:pt x="49422" y="75719"/>
                  </a:lnTo>
                  <a:lnTo>
                    <a:pt x="0" y="75719"/>
                  </a:lnTo>
                  <a:close/>
                </a:path>
              </a:pathLst>
            </a:custGeom>
            <a:solidFill>
              <a:schemeClr val="bg1"/>
            </a:solidFill>
            <a:ln w="6589" cap="flat">
              <a:noFill/>
              <a:prstDash val="solid"/>
              <a:miter/>
            </a:ln>
          </p:spPr>
          <p:txBody>
            <a:bodyPr rtlCol="0" anchor="ctr"/>
            <a:lstStyle/>
            <a:p>
              <a:endParaRPr lang="en-US" dirty="0"/>
            </a:p>
          </p:txBody>
        </p:sp>
        <p:sp>
          <p:nvSpPr>
            <p:cNvPr id="22" name="Freeform: Shape 22">
              <a:extLst>
                <a:ext uri="{FF2B5EF4-FFF2-40B4-BE49-F238E27FC236}">
                  <a16:creationId xmlns:a16="http://schemas.microsoft.com/office/drawing/2014/main" id="{A7623966-A0BE-2D25-5BCD-163B07685133}"/>
                </a:ext>
              </a:extLst>
            </p:cNvPr>
            <p:cNvSpPr/>
            <p:nvPr/>
          </p:nvSpPr>
          <p:spPr>
            <a:xfrm>
              <a:off x="1925551" y="1471452"/>
              <a:ext cx="55236" cy="78361"/>
            </a:xfrm>
            <a:custGeom>
              <a:avLst/>
              <a:gdLst>
                <a:gd name="connsiteX0" fmla="*/ 28543 w 55236"/>
                <a:gd name="connsiteY0" fmla="*/ 78164 h 78361"/>
                <a:gd name="connsiteX1" fmla="*/ 13809 w 55236"/>
                <a:gd name="connsiteY1" fmla="*/ 75323 h 78361"/>
                <a:gd name="connsiteX2" fmla="*/ 3766 w 55236"/>
                <a:gd name="connsiteY2" fmla="*/ 67130 h 78361"/>
                <a:gd name="connsiteX3" fmla="*/ 0 w 55236"/>
                <a:gd name="connsiteY3" fmla="*/ 54113 h 78361"/>
                <a:gd name="connsiteX4" fmla="*/ 14602 w 55236"/>
                <a:gd name="connsiteY4" fmla="*/ 54113 h 78361"/>
                <a:gd name="connsiteX5" fmla="*/ 18434 w 55236"/>
                <a:gd name="connsiteY5" fmla="*/ 63033 h 78361"/>
                <a:gd name="connsiteX6" fmla="*/ 28411 w 55236"/>
                <a:gd name="connsiteY6" fmla="*/ 66667 h 78361"/>
                <a:gd name="connsiteX7" fmla="*/ 37199 w 55236"/>
                <a:gd name="connsiteY7" fmla="*/ 64024 h 78361"/>
                <a:gd name="connsiteX8" fmla="*/ 40436 w 55236"/>
                <a:gd name="connsiteY8" fmla="*/ 56955 h 78361"/>
                <a:gd name="connsiteX9" fmla="*/ 37595 w 55236"/>
                <a:gd name="connsiteY9" fmla="*/ 49687 h 78361"/>
                <a:gd name="connsiteX10" fmla="*/ 29997 w 55236"/>
                <a:gd name="connsiteY10" fmla="*/ 45458 h 78361"/>
                <a:gd name="connsiteX11" fmla="*/ 19822 w 55236"/>
                <a:gd name="connsiteY11" fmla="*/ 42022 h 78361"/>
                <a:gd name="connsiteX12" fmla="*/ 6475 w 55236"/>
                <a:gd name="connsiteY12" fmla="*/ 34226 h 78361"/>
                <a:gd name="connsiteX13" fmla="*/ 1850 w 55236"/>
                <a:gd name="connsiteY13" fmla="*/ 21606 h 78361"/>
                <a:gd name="connsiteX14" fmla="*/ 5021 w 55236"/>
                <a:gd name="connsiteY14" fmla="*/ 10109 h 78361"/>
                <a:gd name="connsiteX15" fmla="*/ 14073 w 55236"/>
                <a:gd name="connsiteY15" fmla="*/ 2643 h 78361"/>
                <a:gd name="connsiteX16" fmla="*/ 27288 w 55236"/>
                <a:gd name="connsiteY16" fmla="*/ 0 h 78361"/>
                <a:gd name="connsiteX17" fmla="*/ 40635 w 55236"/>
                <a:gd name="connsiteY17" fmla="*/ 2709 h 78361"/>
                <a:gd name="connsiteX18" fmla="*/ 49753 w 55236"/>
                <a:gd name="connsiteY18" fmla="*/ 10307 h 78361"/>
                <a:gd name="connsiteX19" fmla="*/ 53254 w 55236"/>
                <a:gd name="connsiteY19" fmla="*/ 21870 h 78361"/>
                <a:gd name="connsiteX20" fmla="*/ 38454 w 55236"/>
                <a:gd name="connsiteY20" fmla="*/ 21870 h 78361"/>
                <a:gd name="connsiteX21" fmla="*/ 35349 w 55236"/>
                <a:gd name="connsiteY21" fmla="*/ 14800 h 78361"/>
                <a:gd name="connsiteX22" fmla="*/ 27090 w 55236"/>
                <a:gd name="connsiteY22" fmla="*/ 11695 h 78361"/>
                <a:gd name="connsiteX23" fmla="*/ 19491 w 55236"/>
                <a:gd name="connsiteY23" fmla="*/ 13941 h 78361"/>
                <a:gd name="connsiteX24" fmla="*/ 16386 w 55236"/>
                <a:gd name="connsiteY24" fmla="*/ 20681 h 78361"/>
                <a:gd name="connsiteX25" fmla="*/ 18765 w 55236"/>
                <a:gd name="connsiteY25" fmla="*/ 26693 h 78361"/>
                <a:gd name="connsiteX26" fmla="*/ 25240 w 55236"/>
                <a:gd name="connsiteY26" fmla="*/ 30459 h 78361"/>
                <a:gd name="connsiteX27" fmla="*/ 34688 w 55236"/>
                <a:gd name="connsiteY27" fmla="*/ 33697 h 78361"/>
                <a:gd name="connsiteX28" fmla="*/ 44929 w 55236"/>
                <a:gd name="connsiteY28" fmla="*/ 38256 h 78361"/>
                <a:gd name="connsiteX29" fmla="*/ 52395 w 55236"/>
                <a:gd name="connsiteY29" fmla="*/ 45128 h 78361"/>
                <a:gd name="connsiteX30" fmla="*/ 55237 w 55236"/>
                <a:gd name="connsiteY30" fmla="*/ 56096 h 78361"/>
                <a:gd name="connsiteX31" fmla="*/ 52197 w 55236"/>
                <a:gd name="connsiteY31" fmla="*/ 67130 h 78361"/>
                <a:gd name="connsiteX32" fmla="*/ 43211 w 55236"/>
                <a:gd name="connsiteY32" fmla="*/ 75257 h 78361"/>
                <a:gd name="connsiteX33" fmla="*/ 28609 w 55236"/>
                <a:gd name="connsiteY33" fmla="*/ 78362 h 7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236" h="78361">
                  <a:moveTo>
                    <a:pt x="28543" y="78164"/>
                  </a:moveTo>
                  <a:cubicBezTo>
                    <a:pt x="22993" y="78164"/>
                    <a:pt x="18104" y="77239"/>
                    <a:pt x="13809" y="75323"/>
                  </a:cubicBezTo>
                  <a:cubicBezTo>
                    <a:pt x="9580" y="73407"/>
                    <a:pt x="6211" y="70698"/>
                    <a:pt x="3766" y="67130"/>
                  </a:cubicBezTo>
                  <a:cubicBezTo>
                    <a:pt x="1321" y="63562"/>
                    <a:pt x="66" y="59201"/>
                    <a:pt x="0" y="54113"/>
                  </a:cubicBezTo>
                  <a:lnTo>
                    <a:pt x="14602" y="54113"/>
                  </a:lnTo>
                  <a:cubicBezTo>
                    <a:pt x="14734" y="57615"/>
                    <a:pt x="15990" y="60588"/>
                    <a:pt x="18434" y="63033"/>
                  </a:cubicBezTo>
                  <a:cubicBezTo>
                    <a:pt x="20879" y="65478"/>
                    <a:pt x="24183" y="66667"/>
                    <a:pt x="28411" y="66667"/>
                  </a:cubicBezTo>
                  <a:cubicBezTo>
                    <a:pt x="32111" y="66667"/>
                    <a:pt x="35018" y="65808"/>
                    <a:pt x="37199" y="64024"/>
                  </a:cubicBezTo>
                  <a:cubicBezTo>
                    <a:pt x="39379" y="62240"/>
                    <a:pt x="40436" y="59928"/>
                    <a:pt x="40436" y="56955"/>
                  </a:cubicBezTo>
                  <a:cubicBezTo>
                    <a:pt x="40436" y="53981"/>
                    <a:pt x="39445" y="51404"/>
                    <a:pt x="37595" y="49687"/>
                  </a:cubicBezTo>
                  <a:cubicBezTo>
                    <a:pt x="35679" y="47969"/>
                    <a:pt x="33168" y="46581"/>
                    <a:pt x="29997" y="45458"/>
                  </a:cubicBezTo>
                  <a:cubicBezTo>
                    <a:pt x="26825" y="44401"/>
                    <a:pt x="23456" y="43211"/>
                    <a:pt x="19822" y="42022"/>
                  </a:cubicBezTo>
                  <a:cubicBezTo>
                    <a:pt x="14007" y="40040"/>
                    <a:pt x="9514" y="37397"/>
                    <a:pt x="6475" y="34226"/>
                  </a:cubicBezTo>
                  <a:cubicBezTo>
                    <a:pt x="3436" y="31054"/>
                    <a:pt x="1850" y="26825"/>
                    <a:pt x="1850" y="21606"/>
                  </a:cubicBezTo>
                  <a:cubicBezTo>
                    <a:pt x="1784" y="17113"/>
                    <a:pt x="2841" y="13281"/>
                    <a:pt x="5021" y="10109"/>
                  </a:cubicBezTo>
                  <a:cubicBezTo>
                    <a:pt x="7202" y="6938"/>
                    <a:pt x="10241" y="4427"/>
                    <a:pt x="14073" y="2643"/>
                  </a:cubicBezTo>
                  <a:cubicBezTo>
                    <a:pt x="17906" y="859"/>
                    <a:pt x="22266" y="0"/>
                    <a:pt x="27288" y="0"/>
                  </a:cubicBezTo>
                  <a:cubicBezTo>
                    <a:pt x="32309" y="0"/>
                    <a:pt x="36802" y="925"/>
                    <a:pt x="40635" y="2709"/>
                  </a:cubicBezTo>
                  <a:cubicBezTo>
                    <a:pt x="44467" y="4493"/>
                    <a:pt x="47506" y="7004"/>
                    <a:pt x="49753" y="10307"/>
                  </a:cubicBezTo>
                  <a:cubicBezTo>
                    <a:pt x="51933" y="13545"/>
                    <a:pt x="53122" y="17443"/>
                    <a:pt x="53254" y="21870"/>
                  </a:cubicBezTo>
                  <a:lnTo>
                    <a:pt x="38454" y="21870"/>
                  </a:lnTo>
                  <a:cubicBezTo>
                    <a:pt x="38388" y="19227"/>
                    <a:pt x="37331" y="16849"/>
                    <a:pt x="35349" y="14800"/>
                  </a:cubicBezTo>
                  <a:cubicBezTo>
                    <a:pt x="33367" y="12752"/>
                    <a:pt x="30592" y="11695"/>
                    <a:pt x="27090" y="11695"/>
                  </a:cubicBezTo>
                  <a:cubicBezTo>
                    <a:pt x="24050" y="11629"/>
                    <a:pt x="21540" y="12356"/>
                    <a:pt x="19491" y="13941"/>
                  </a:cubicBezTo>
                  <a:cubicBezTo>
                    <a:pt x="17443" y="15461"/>
                    <a:pt x="16386" y="17707"/>
                    <a:pt x="16386" y="20681"/>
                  </a:cubicBezTo>
                  <a:cubicBezTo>
                    <a:pt x="16386" y="23191"/>
                    <a:pt x="17179" y="25174"/>
                    <a:pt x="18765" y="26693"/>
                  </a:cubicBezTo>
                  <a:cubicBezTo>
                    <a:pt x="20350" y="28147"/>
                    <a:pt x="22531" y="29402"/>
                    <a:pt x="25240" y="30459"/>
                  </a:cubicBezTo>
                  <a:cubicBezTo>
                    <a:pt x="28015" y="31451"/>
                    <a:pt x="31120" y="32574"/>
                    <a:pt x="34688" y="33697"/>
                  </a:cubicBezTo>
                  <a:cubicBezTo>
                    <a:pt x="38454" y="35018"/>
                    <a:pt x="41890" y="36538"/>
                    <a:pt x="44929" y="38256"/>
                  </a:cubicBezTo>
                  <a:cubicBezTo>
                    <a:pt x="48035" y="39974"/>
                    <a:pt x="50479" y="42286"/>
                    <a:pt x="52395" y="45128"/>
                  </a:cubicBezTo>
                  <a:cubicBezTo>
                    <a:pt x="54245" y="47969"/>
                    <a:pt x="55237" y="51669"/>
                    <a:pt x="55237" y="56096"/>
                  </a:cubicBezTo>
                  <a:cubicBezTo>
                    <a:pt x="55237" y="60060"/>
                    <a:pt x="54245" y="63760"/>
                    <a:pt x="52197" y="67130"/>
                  </a:cubicBezTo>
                  <a:cubicBezTo>
                    <a:pt x="50149" y="70499"/>
                    <a:pt x="47176" y="73208"/>
                    <a:pt x="43211" y="75257"/>
                  </a:cubicBezTo>
                  <a:cubicBezTo>
                    <a:pt x="39247" y="77305"/>
                    <a:pt x="34358" y="78362"/>
                    <a:pt x="28609" y="78362"/>
                  </a:cubicBezTo>
                </a:path>
              </a:pathLst>
            </a:custGeom>
            <a:solidFill>
              <a:schemeClr val="bg1"/>
            </a:solidFill>
            <a:ln w="6589" cap="flat">
              <a:noFill/>
              <a:prstDash val="solid"/>
              <a:miter/>
            </a:ln>
          </p:spPr>
          <p:txBody>
            <a:bodyPr rtlCol="0" anchor="ctr"/>
            <a:lstStyle/>
            <a:p>
              <a:endParaRPr lang="en-US" dirty="0"/>
            </a:p>
          </p:txBody>
        </p:sp>
        <p:sp>
          <p:nvSpPr>
            <p:cNvPr id="23" name="Freeform: Shape 24">
              <a:extLst>
                <a:ext uri="{FF2B5EF4-FFF2-40B4-BE49-F238E27FC236}">
                  <a16:creationId xmlns:a16="http://schemas.microsoft.com/office/drawing/2014/main" id="{F59B6EBF-A6C8-5941-3507-B05FF5B5D03F}"/>
                </a:ext>
              </a:extLst>
            </p:cNvPr>
            <p:cNvSpPr/>
            <p:nvPr/>
          </p:nvSpPr>
          <p:spPr>
            <a:xfrm>
              <a:off x="1995191" y="1532701"/>
              <a:ext cx="17311" cy="16319"/>
            </a:xfrm>
            <a:custGeom>
              <a:avLst/>
              <a:gdLst>
                <a:gd name="connsiteX0" fmla="*/ 8655 w 17311"/>
                <a:gd name="connsiteY0" fmla="*/ 16320 h 16319"/>
                <a:gd name="connsiteX1" fmla="*/ 2445 w 17311"/>
                <a:gd name="connsiteY1" fmla="*/ 13941 h 16319"/>
                <a:gd name="connsiteX2" fmla="*/ 0 w 17311"/>
                <a:gd name="connsiteY2" fmla="*/ 8193 h 16319"/>
                <a:gd name="connsiteX3" fmla="*/ 2445 w 17311"/>
                <a:gd name="connsiteY3" fmla="*/ 2379 h 16319"/>
                <a:gd name="connsiteX4" fmla="*/ 8655 w 17311"/>
                <a:gd name="connsiteY4" fmla="*/ 0 h 16319"/>
                <a:gd name="connsiteX5" fmla="*/ 14866 w 17311"/>
                <a:gd name="connsiteY5" fmla="*/ 2379 h 16319"/>
                <a:gd name="connsiteX6" fmla="*/ 17311 w 17311"/>
                <a:gd name="connsiteY6" fmla="*/ 8193 h 16319"/>
                <a:gd name="connsiteX7" fmla="*/ 14866 w 17311"/>
                <a:gd name="connsiteY7" fmla="*/ 13941 h 16319"/>
                <a:gd name="connsiteX8" fmla="*/ 8655 w 17311"/>
                <a:gd name="connsiteY8" fmla="*/ 16320 h 1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1" h="16319">
                  <a:moveTo>
                    <a:pt x="8655" y="16320"/>
                  </a:moveTo>
                  <a:cubicBezTo>
                    <a:pt x="6145" y="16320"/>
                    <a:pt x="4030" y="15527"/>
                    <a:pt x="2445" y="13941"/>
                  </a:cubicBezTo>
                  <a:cubicBezTo>
                    <a:pt x="859" y="12356"/>
                    <a:pt x="0" y="10439"/>
                    <a:pt x="0" y="8193"/>
                  </a:cubicBezTo>
                  <a:cubicBezTo>
                    <a:pt x="0" y="5946"/>
                    <a:pt x="793" y="3964"/>
                    <a:pt x="2445" y="2379"/>
                  </a:cubicBezTo>
                  <a:cubicBezTo>
                    <a:pt x="4097" y="793"/>
                    <a:pt x="6145" y="0"/>
                    <a:pt x="8655" y="0"/>
                  </a:cubicBezTo>
                  <a:cubicBezTo>
                    <a:pt x="11166" y="0"/>
                    <a:pt x="13215" y="793"/>
                    <a:pt x="14866" y="2379"/>
                  </a:cubicBezTo>
                  <a:cubicBezTo>
                    <a:pt x="16452" y="3964"/>
                    <a:pt x="17311" y="5880"/>
                    <a:pt x="17311" y="8193"/>
                  </a:cubicBezTo>
                  <a:cubicBezTo>
                    <a:pt x="17311" y="10506"/>
                    <a:pt x="16518" y="12356"/>
                    <a:pt x="14866" y="13941"/>
                  </a:cubicBezTo>
                  <a:cubicBezTo>
                    <a:pt x="13215" y="15527"/>
                    <a:pt x="11166" y="16320"/>
                    <a:pt x="8655" y="16320"/>
                  </a:cubicBezTo>
                </a:path>
              </a:pathLst>
            </a:custGeom>
            <a:solidFill>
              <a:schemeClr val="bg1"/>
            </a:solidFill>
            <a:ln w="6589" cap="flat">
              <a:noFill/>
              <a:prstDash val="solid"/>
              <a:miter/>
            </a:ln>
          </p:spPr>
          <p:txBody>
            <a:bodyPr rtlCol="0" anchor="ctr"/>
            <a:lstStyle/>
            <a:p>
              <a:endParaRPr lang="en-US" dirty="0"/>
            </a:p>
          </p:txBody>
        </p:sp>
        <p:sp>
          <p:nvSpPr>
            <p:cNvPr id="24" name="Freeform: Shape 26">
              <a:extLst>
                <a:ext uri="{FF2B5EF4-FFF2-40B4-BE49-F238E27FC236}">
                  <a16:creationId xmlns:a16="http://schemas.microsoft.com/office/drawing/2014/main" id="{8031A4CA-D523-97AF-0557-154A5083888B}"/>
                </a:ext>
              </a:extLst>
            </p:cNvPr>
            <p:cNvSpPr/>
            <p:nvPr/>
          </p:nvSpPr>
          <p:spPr>
            <a:xfrm>
              <a:off x="2058026" y="1471452"/>
              <a:ext cx="55236" cy="78361"/>
            </a:xfrm>
            <a:custGeom>
              <a:avLst/>
              <a:gdLst>
                <a:gd name="connsiteX0" fmla="*/ 28543 w 55236"/>
                <a:gd name="connsiteY0" fmla="*/ 78164 h 78361"/>
                <a:gd name="connsiteX1" fmla="*/ 13809 w 55236"/>
                <a:gd name="connsiteY1" fmla="*/ 75323 h 78361"/>
                <a:gd name="connsiteX2" fmla="*/ 3766 w 55236"/>
                <a:gd name="connsiteY2" fmla="*/ 67130 h 78361"/>
                <a:gd name="connsiteX3" fmla="*/ 0 w 55236"/>
                <a:gd name="connsiteY3" fmla="*/ 54113 h 78361"/>
                <a:gd name="connsiteX4" fmla="*/ 14602 w 55236"/>
                <a:gd name="connsiteY4" fmla="*/ 54113 h 78361"/>
                <a:gd name="connsiteX5" fmla="*/ 18434 w 55236"/>
                <a:gd name="connsiteY5" fmla="*/ 63033 h 78361"/>
                <a:gd name="connsiteX6" fmla="*/ 28411 w 55236"/>
                <a:gd name="connsiteY6" fmla="*/ 66667 h 78361"/>
                <a:gd name="connsiteX7" fmla="*/ 37199 w 55236"/>
                <a:gd name="connsiteY7" fmla="*/ 64024 h 78361"/>
                <a:gd name="connsiteX8" fmla="*/ 40436 w 55236"/>
                <a:gd name="connsiteY8" fmla="*/ 56955 h 78361"/>
                <a:gd name="connsiteX9" fmla="*/ 37595 w 55236"/>
                <a:gd name="connsiteY9" fmla="*/ 49687 h 78361"/>
                <a:gd name="connsiteX10" fmla="*/ 29997 w 55236"/>
                <a:gd name="connsiteY10" fmla="*/ 45458 h 78361"/>
                <a:gd name="connsiteX11" fmla="*/ 19822 w 55236"/>
                <a:gd name="connsiteY11" fmla="*/ 42022 h 78361"/>
                <a:gd name="connsiteX12" fmla="*/ 6475 w 55236"/>
                <a:gd name="connsiteY12" fmla="*/ 34226 h 78361"/>
                <a:gd name="connsiteX13" fmla="*/ 1850 w 55236"/>
                <a:gd name="connsiteY13" fmla="*/ 21606 h 78361"/>
                <a:gd name="connsiteX14" fmla="*/ 5021 w 55236"/>
                <a:gd name="connsiteY14" fmla="*/ 10109 h 78361"/>
                <a:gd name="connsiteX15" fmla="*/ 14073 w 55236"/>
                <a:gd name="connsiteY15" fmla="*/ 2643 h 78361"/>
                <a:gd name="connsiteX16" fmla="*/ 27288 w 55236"/>
                <a:gd name="connsiteY16" fmla="*/ 0 h 78361"/>
                <a:gd name="connsiteX17" fmla="*/ 40635 w 55236"/>
                <a:gd name="connsiteY17" fmla="*/ 2709 h 78361"/>
                <a:gd name="connsiteX18" fmla="*/ 49753 w 55236"/>
                <a:gd name="connsiteY18" fmla="*/ 10307 h 78361"/>
                <a:gd name="connsiteX19" fmla="*/ 53254 w 55236"/>
                <a:gd name="connsiteY19" fmla="*/ 21870 h 78361"/>
                <a:gd name="connsiteX20" fmla="*/ 38454 w 55236"/>
                <a:gd name="connsiteY20" fmla="*/ 21870 h 78361"/>
                <a:gd name="connsiteX21" fmla="*/ 35349 w 55236"/>
                <a:gd name="connsiteY21" fmla="*/ 14800 h 78361"/>
                <a:gd name="connsiteX22" fmla="*/ 27090 w 55236"/>
                <a:gd name="connsiteY22" fmla="*/ 11695 h 78361"/>
                <a:gd name="connsiteX23" fmla="*/ 19491 w 55236"/>
                <a:gd name="connsiteY23" fmla="*/ 13941 h 78361"/>
                <a:gd name="connsiteX24" fmla="*/ 16386 w 55236"/>
                <a:gd name="connsiteY24" fmla="*/ 20681 h 78361"/>
                <a:gd name="connsiteX25" fmla="*/ 18765 w 55236"/>
                <a:gd name="connsiteY25" fmla="*/ 26693 h 78361"/>
                <a:gd name="connsiteX26" fmla="*/ 25240 w 55236"/>
                <a:gd name="connsiteY26" fmla="*/ 30459 h 78361"/>
                <a:gd name="connsiteX27" fmla="*/ 34688 w 55236"/>
                <a:gd name="connsiteY27" fmla="*/ 33697 h 78361"/>
                <a:gd name="connsiteX28" fmla="*/ 44929 w 55236"/>
                <a:gd name="connsiteY28" fmla="*/ 38256 h 78361"/>
                <a:gd name="connsiteX29" fmla="*/ 52395 w 55236"/>
                <a:gd name="connsiteY29" fmla="*/ 45128 h 78361"/>
                <a:gd name="connsiteX30" fmla="*/ 55237 w 55236"/>
                <a:gd name="connsiteY30" fmla="*/ 56096 h 78361"/>
                <a:gd name="connsiteX31" fmla="*/ 52197 w 55236"/>
                <a:gd name="connsiteY31" fmla="*/ 67130 h 78361"/>
                <a:gd name="connsiteX32" fmla="*/ 43211 w 55236"/>
                <a:gd name="connsiteY32" fmla="*/ 75257 h 78361"/>
                <a:gd name="connsiteX33" fmla="*/ 28609 w 55236"/>
                <a:gd name="connsiteY33" fmla="*/ 78362 h 7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236" h="78361">
                  <a:moveTo>
                    <a:pt x="28543" y="78164"/>
                  </a:moveTo>
                  <a:cubicBezTo>
                    <a:pt x="22993" y="78164"/>
                    <a:pt x="18104" y="77239"/>
                    <a:pt x="13809" y="75323"/>
                  </a:cubicBezTo>
                  <a:cubicBezTo>
                    <a:pt x="9580" y="73407"/>
                    <a:pt x="6211" y="70698"/>
                    <a:pt x="3766" y="67130"/>
                  </a:cubicBezTo>
                  <a:cubicBezTo>
                    <a:pt x="1321" y="63562"/>
                    <a:pt x="66" y="59201"/>
                    <a:pt x="0" y="54113"/>
                  </a:cubicBezTo>
                  <a:lnTo>
                    <a:pt x="14602" y="54113"/>
                  </a:lnTo>
                  <a:cubicBezTo>
                    <a:pt x="14734" y="57615"/>
                    <a:pt x="15990" y="60588"/>
                    <a:pt x="18434" y="63033"/>
                  </a:cubicBezTo>
                  <a:cubicBezTo>
                    <a:pt x="20879" y="65478"/>
                    <a:pt x="24182" y="66667"/>
                    <a:pt x="28411" y="66667"/>
                  </a:cubicBezTo>
                  <a:cubicBezTo>
                    <a:pt x="32111" y="66667"/>
                    <a:pt x="35018" y="65808"/>
                    <a:pt x="37199" y="64024"/>
                  </a:cubicBezTo>
                  <a:cubicBezTo>
                    <a:pt x="39379" y="62240"/>
                    <a:pt x="40436" y="59928"/>
                    <a:pt x="40436" y="56955"/>
                  </a:cubicBezTo>
                  <a:cubicBezTo>
                    <a:pt x="40436" y="53981"/>
                    <a:pt x="39445" y="51404"/>
                    <a:pt x="37595" y="49687"/>
                  </a:cubicBezTo>
                  <a:cubicBezTo>
                    <a:pt x="35679" y="47969"/>
                    <a:pt x="33168" y="46581"/>
                    <a:pt x="29997" y="45458"/>
                  </a:cubicBezTo>
                  <a:cubicBezTo>
                    <a:pt x="26825" y="44401"/>
                    <a:pt x="23456" y="43211"/>
                    <a:pt x="19822" y="42022"/>
                  </a:cubicBezTo>
                  <a:cubicBezTo>
                    <a:pt x="14007" y="40040"/>
                    <a:pt x="9514" y="37397"/>
                    <a:pt x="6475" y="34226"/>
                  </a:cubicBezTo>
                  <a:cubicBezTo>
                    <a:pt x="3436" y="31054"/>
                    <a:pt x="1850" y="26825"/>
                    <a:pt x="1850" y="21606"/>
                  </a:cubicBezTo>
                  <a:cubicBezTo>
                    <a:pt x="1784" y="17113"/>
                    <a:pt x="2841" y="13281"/>
                    <a:pt x="5021" y="10109"/>
                  </a:cubicBezTo>
                  <a:cubicBezTo>
                    <a:pt x="7202" y="6938"/>
                    <a:pt x="10241" y="4427"/>
                    <a:pt x="14073" y="2643"/>
                  </a:cubicBezTo>
                  <a:cubicBezTo>
                    <a:pt x="17906" y="859"/>
                    <a:pt x="22266" y="0"/>
                    <a:pt x="27288" y="0"/>
                  </a:cubicBezTo>
                  <a:cubicBezTo>
                    <a:pt x="32309" y="0"/>
                    <a:pt x="36802" y="925"/>
                    <a:pt x="40635" y="2709"/>
                  </a:cubicBezTo>
                  <a:cubicBezTo>
                    <a:pt x="44467" y="4493"/>
                    <a:pt x="47506" y="7004"/>
                    <a:pt x="49753" y="10307"/>
                  </a:cubicBezTo>
                  <a:cubicBezTo>
                    <a:pt x="51933" y="13545"/>
                    <a:pt x="53122" y="17443"/>
                    <a:pt x="53254" y="21870"/>
                  </a:cubicBezTo>
                  <a:lnTo>
                    <a:pt x="38454" y="21870"/>
                  </a:lnTo>
                  <a:cubicBezTo>
                    <a:pt x="38388" y="19227"/>
                    <a:pt x="37331" y="16849"/>
                    <a:pt x="35349" y="14800"/>
                  </a:cubicBezTo>
                  <a:cubicBezTo>
                    <a:pt x="33367" y="12752"/>
                    <a:pt x="30592" y="11695"/>
                    <a:pt x="27090" y="11695"/>
                  </a:cubicBezTo>
                  <a:cubicBezTo>
                    <a:pt x="24050" y="11629"/>
                    <a:pt x="21540" y="12356"/>
                    <a:pt x="19491" y="13941"/>
                  </a:cubicBezTo>
                  <a:cubicBezTo>
                    <a:pt x="17443" y="15461"/>
                    <a:pt x="16386" y="17707"/>
                    <a:pt x="16386" y="20681"/>
                  </a:cubicBezTo>
                  <a:cubicBezTo>
                    <a:pt x="16386" y="23191"/>
                    <a:pt x="17179" y="25174"/>
                    <a:pt x="18765" y="26693"/>
                  </a:cubicBezTo>
                  <a:cubicBezTo>
                    <a:pt x="20350" y="28147"/>
                    <a:pt x="22531" y="29402"/>
                    <a:pt x="25240" y="30459"/>
                  </a:cubicBezTo>
                  <a:cubicBezTo>
                    <a:pt x="28015" y="31451"/>
                    <a:pt x="31120" y="32574"/>
                    <a:pt x="34688" y="33697"/>
                  </a:cubicBezTo>
                  <a:cubicBezTo>
                    <a:pt x="38454" y="35018"/>
                    <a:pt x="41890" y="36538"/>
                    <a:pt x="44929" y="38256"/>
                  </a:cubicBezTo>
                  <a:cubicBezTo>
                    <a:pt x="48035" y="39974"/>
                    <a:pt x="50479" y="42286"/>
                    <a:pt x="52395" y="45128"/>
                  </a:cubicBezTo>
                  <a:cubicBezTo>
                    <a:pt x="54245" y="47969"/>
                    <a:pt x="55237" y="51669"/>
                    <a:pt x="55237" y="56096"/>
                  </a:cubicBezTo>
                  <a:cubicBezTo>
                    <a:pt x="55237" y="60060"/>
                    <a:pt x="54245" y="63760"/>
                    <a:pt x="52197" y="67130"/>
                  </a:cubicBezTo>
                  <a:cubicBezTo>
                    <a:pt x="50149" y="70499"/>
                    <a:pt x="47176" y="73208"/>
                    <a:pt x="43211" y="75257"/>
                  </a:cubicBezTo>
                  <a:cubicBezTo>
                    <a:pt x="39247" y="77305"/>
                    <a:pt x="34358" y="78362"/>
                    <a:pt x="28609" y="78362"/>
                  </a:cubicBezTo>
                </a:path>
              </a:pathLst>
            </a:custGeom>
            <a:solidFill>
              <a:schemeClr val="bg1"/>
            </a:solidFill>
            <a:ln w="6589" cap="flat">
              <a:noFill/>
              <a:prstDash val="solid"/>
              <a:miter/>
            </a:ln>
          </p:spPr>
          <p:txBody>
            <a:bodyPr rtlCol="0" anchor="ctr"/>
            <a:lstStyle/>
            <a:p>
              <a:endParaRPr lang="en-US" dirty="0"/>
            </a:p>
          </p:txBody>
        </p:sp>
        <p:sp>
          <p:nvSpPr>
            <p:cNvPr id="25" name="Freeform: Shape 27">
              <a:extLst>
                <a:ext uri="{FF2B5EF4-FFF2-40B4-BE49-F238E27FC236}">
                  <a16:creationId xmlns:a16="http://schemas.microsoft.com/office/drawing/2014/main" id="{A0E90431-33F0-B0FA-F8EF-6E29BE581F01}"/>
                </a:ext>
              </a:extLst>
            </p:cNvPr>
            <p:cNvSpPr/>
            <p:nvPr/>
          </p:nvSpPr>
          <p:spPr>
            <a:xfrm>
              <a:off x="2125817" y="1472575"/>
              <a:ext cx="70961" cy="75719"/>
            </a:xfrm>
            <a:custGeom>
              <a:avLst/>
              <a:gdLst>
                <a:gd name="connsiteX0" fmla="*/ 0 w 70961"/>
                <a:gd name="connsiteY0" fmla="*/ 75719 h 75719"/>
                <a:gd name="connsiteX1" fmla="*/ 27684 w 70961"/>
                <a:gd name="connsiteY1" fmla="*/ 0 h 75719"/>
                <a:gd name="connsiteX2" fmla="*/ 43278 w 70961"/>
                <a:gd name="connsiteY2" fmla="*/ 0 h 75719"/>
                <a:gd name="connsiteX3" fmla="*/ 70962 w 70961"/>
                <a:gd name="connsiteY3" fmla="*/ 75719 h 75719"/>
                <a:gd name="connsiteX4" fmla="*/ 56228 w 70961"/>
                <a:gd name="connsiteY4" fmla="*/ 75719 h 75719"/>
                <a:gd name="connsiteX5" fmla="*/ 50149 w 70961"/>
                <a:gd name="connsiteY5" fmla="*/ 58210 h 75719"/>
                <a:gd name="connsiteX6" fmla="*/ 20615 w 70961"/>
                <a:gd name="connsiteY6" fmla="*/ 58210 h 75719"/>
                <a:gd name="connsiteX7" fmla="*/ 14470 w 70961"/>
                <a:gd name="connsiteY7" fmla="*/ 75719 h 75719"/>
                <a:gd name="connsiteX8" fmla="*/ 0 w 70961"/>
                <a:gd name="connsiteY8" fmla="*/ 75719 h 75719"/>
                <a:gd name="connsiteX9" fmla="*/ 24447 w 70961"/>
                <a:gd name="connsiteY9" fmla="*/ 47374 h 75719"/>
                <a:gd name="connsiteX10" fmla="*/ 46383 w 70961"/>
                <a:gd name="connsiteY10" fmla="*/ 47374 h 75719"/>
                <a:gd name="connsiteX11" fmla="*/ 35349 w 70961"/>
                <a:gd name="connsiteY11" fmla="*/ 15923 h 75719"/>
                <a:gd name="connsiteX12" fmla="*/ 24447 w 70961"/>
                <a:gd name="connsiteY12" fmla="*/ 47374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961" h="75719">
                  <a:moveTo>
                    <a:pt x="0" y="75719"/>
                  </a:moveTo>
                  <a:lnTo>
                    <a:pt x="27684" y="0"/>
                  </a:lnTo>
                  <a:lnTo>
                    <a:pt x="43278" y="0"/>
                  </a:lnTo>
                  <a:lnTo>
                    <a:pt x="70962" y="75719"/>
                  </a:lnTo>
                  <a:lnTo>
                    <a:pt x="56228" y="75719"/>
                  </a:lnTo>
                  <a:lnTo>
                    <a:pt x="50149" y="58210"/>
                  </a:lnTo>
                  <a:lnTo>
                    <a:pt x="20615" y="58210"/>
                  </a:lnTo>
                  <a:lnTo>
                    <a:pt x="14470" y="75719"/>
                  </a:lnTo>
                  <a:lnTo>
                    <a:pt x="0" y="75719"/>
                  </a:lnTo>
                  <a:close/>
                  <a:moveTo>
                    <a:pt x="24447" y="47374"/>
                  </a:moveTo>
                  <a:lnTo>
                    <a:pt x="46383" y="47374"/>
                  </a:lnTo>
                  <a:lnTo>
                    <a:pt x="35349" y="15923"/>
                  </a:lnTo>
                  <a:lnTo>
                    <a:pt x="24447" y="47374"/>
                  </a:lnTo>
                  <a:close/>
                </a:path>
              </a:pathLst>
            </a:custGeom>
            <a:solidFill>
              <a:schemeClr val="bg1"/>
            </a:solidFill>
            <a:ln w="6589" cap="flat">
              <a:noFill/>
              <a:prstDash val="solid"/>
              <a:miter/>
            </a:ln>
          </p:spPr>
          <p:txBody>
            <a:bodyPr rtlCol="0" anchor="ctr"/>
            <a:lstStyle/>
            <a:p>
              <a:endParaRPr lang="en-US" dirty="0"/>
            </a:p>
          </p:txBody>
        </p:sp>
        <p:sp>
          <p:nvSpPr>
            <p:cNvPr id="26" name="Freeform: Shape 28">
              <a:extLst>
                <a:ext uri="{FF2B5EF4-FFF2-40B4-BE49-F238E27FC236}">
                  <a16:creationId xmlns:a16="http://schemas.microsoft.com/office/drawing/2014/main" id="{78FFE246-0A46-6A96-E7A5-FC885E5ECC00}"/>
                </a:ext>
              </a:extLst>
            </p:cNvPr>
            <p:cNvSpPr/>
            <p:nvPr/>
          </p:nvSpPr>
          <p:spPr>
            <a:xfrm>
              <a:off x="2196580" y="1472575"/>
              <a:ext cx="72349" cy="75719"/>
            </a:xfrm>
            <a:custGeom>
              <a:avLst/>
              <a:gdLst>
                <a:gd name="connsiteX0" fmla="*/ 27684 w 72349"/>
                <a:gd name="connsiteY0" fmla="*/ 75719 h 75719"/>
                <a:gd name="connsiteX1" fmla="*/ 0 w 72349"/>
                <a:gd name="connsiteY1" fmla="*/ 0 h 75719"/>
                <a:gd name="connsiteX2" fmla="*/ 14800 w 72349"/>
                <a:gd name="connsiteY2" fmla="*/ 0 h 75719"/>
                <a:gd name="connsiteX3" fmla="*/ 36208 w 72349"/>
                <a:gd name="connsiteY3" fmla="*/ 61580 h 75719"/>
                <a:gd name="connsiteX4" fmla="*/ 57747 w 72349"/>
                <a:gd name="connsiteY4" fmla="*/ 0 h 75719"/>
                <a:gd name="connsiteX5" fmla="*/ 72349 w 72349"/>
                <a:gd name="connsiteY5" fmla="*/ 0 h 75719"/>
                <a:gd name="connsiteX6" fmla="*/ 44665 w 72349"/>
                <a:gd name="connsiteY6" fmla="*/ 75719 h 75719"/>
                <a:gd name="connsiteX7" fmla="*/ 27684 w 72349"/>
                <a:gd name="connsiteY7"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49" h="75719">
                  <a:moveTo>
                    <a:pt x="27684" y="75719"/>
                  </a:moveTo>
                  <a:lnTo>
                    <a:pt x="0" y="0"/>
                  </a:lnTo>
                  <a:lnTo>
                    <a:pt x="14800" y="0"/>
                  </a:lnTo>
                  <a:lnTo>
                    <a:pt x="36208" y="61580"/>
                  </a:lnTo>
                  <a:lnTo>
                    <a:pt x="57747" y="0"/>
                  </a:lnTo>
                  <a:lnTo>
                    <a:pt x="72349" y="0"/>
                  </a:lnTo>
                  <a:lnTo>
                    <a:pt x="44665" y="75719"/>
                  </a:lnTo>
                  <a:lnTo>
                    <a:pt x="27684" y="75719"/>
                  </a:lnTo>
                  <a:close/>
                </a:path>
              </a:pathLst>
            </a:custGeom>
            <a:solidFill>
              <a:schemeClr val="bg1"/>
            </a:solidFill>
            <a:ln w="6589" cap="flat">
              <a:noFill/>
              <a:prstDash val="solid"/>
              <a:miter/>
            </a:ln>
          </p:spPr>
          <p:txBody>
            <a:bodyPr rtlCol="0" anchor="ctr"/>
            <a:lstStyle/>
            <a:p>
              <a:endParaRPr lang="en-US" dirty="0"/>
            </a:p>
          </p:txBody>
        </p:sp>
        <p:sp>
          <p:nvSpPr>
            <p:cNvPr id="27" name="Freeform: Shape 29">
              <a:extLst>
                <a:ext uri="{FF2B5EF4-FFF2-40B4-BE49-F238E27FC236}">
                  <a16:creationId xmlns:a16="http://schemas.microsoft.com/office/drawing/2014/main" id="{23372790-8224-EF26-9CCE-69D86724AB59}"/>
                </a:ext>
              </a:extLst>
            </p:cNvPr>
            <p:cNvSpPr/>
            <p:nvPr/>
          </p:nvSpPr>
          <p:spPr>
            <a:xfrm>
              <a:off x="2283267" y="1472575"/>
              <a:ext cx="49422" cy="75719"/>
            </a:xfrm>
            <a:custGeom>
              <a:avLst/>
              <a:gdLst>
                <a:gd name="connsiteX0" fmla="*/ 0 w 49422"/>
                <a:gd name="connsiteY0" fmla="*/ 75719 h 75719"/>
                <a:gd name="connsiteX1" fmla="*/ 0 w 49422"/>
                <a:gd name="connsiteY1" fmla="*/ 0 h 75719"/>
                <a:gd name="connsiteX2" fmla="*/ 49422 w 49422"/>
                <a:gd name="connsiteY2" fmla="*/ 0 h 75719"/>
                <a:gd name="connsiteX3" fmla="*/ 49422 w 49422"/>
                <a:gd name="connsiteY3" fmla="*/ 11166 h 75719"/>
                <a:gd name="connsiteX4" fmla="*/ 13875 w 49422"/>
                <a:gd name="connsiteY4" fmla="*/ 11166 h 75719"/>
                <a:gd name="connsiteX5" fmla="*/ 13875 w 49422"/>
                <a:gd name="connsiteY5" fmla="*/ 31913 h 75719"/>
                <a:gd name="connsiteX6" fmla="*/ 46185 w 49422"/>
                <a:gd name="connsiteY6" fmla="*/ 31913 h 75719"/>
                <a:gd name="connsiteX7" fmla="*/ 46185 w 49422"/>
                <a:gd name="connsiteY7" fmla="*/ 42749 h 75719"/>
                <a:gd name="connsiteX8" fmla="*/ 13875 w 49422"/>
                <a:gd name="connsiteY8" fmla="*/ 42749 h 75719"/>
                <a:gd name="connsiteX9" fmla="*/ 13875 w 49422"/>
                <a:gd name="connsiteY9" fmla="*/ 64553 h 75719"/>
                <a:gd name="connsiteX10" fmla="*/ 49422 w 49422"/>
                <a:gd name="connsiteY10" fmla="*/ 64553 h 75719"/>
                <a:gd name="connsiteX11" fmla="*/ 49422 w 49422"/>
                <a:gd name="connsiteY11" fmla="*/ 75719 h 75719"/>
                <a:gd name="connsiteX12" fmla="*/ 0 w 49422"/>
                <a:gd name="connsiteY12"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22" h="75719">
                  <a:moveTo>
                    <a:pt x="0" y="75719"/>
                  </a:moveTo>
                  <a:lnTo>
                    <a:pt x="0" y="0"/>
                  </a:lnTo>
                  <a:lnTo>
                    <a:pt x="49422" y="0"/>
                  </a:lnTo>
                  <a:lnTo>
                    <a:pt x="49422" y="11166"/>
                  </a:lnTo>
                  <a:lnTo>
                    <a:pt x="13875" y="11166"/>
                  </a:lnTo>
                  <a:lnTo>
                    <a:pt x="13875" y="31913"/>
                  </a:lnTo>
                  <a:lnTo>
                    <a:pt x="46185" y="31913"/>
                  </a:lnTo>
                  <a:lnTo>
                    <a:pt x="46185" y="42749"/>
                  </a:lnTo>
                  <a:lnTo>
                    <a:pt x="13875" y="42749"/>
                  </a:lnTo>
                  <a:lnTo>
                    <a:pt x="13875" y="64553"/>
                  </a:lnTo>
                  <a:lnTo>
                    <a:pt x="49422" y="64553"/>
                  </a:lnTo>
                  <a:lnTo>
                    <a:pt x="49422" y="75719"/>
                  </a:lnTo>
                  <a:lnTo>
                    <a:pt x="0" y="75719"/>
                  </a:lnTo>
                  <a:close/>
                </a:path>
              </a:pathLst>
            </a:custGeom>
            <a:solidFill>
              <a:schemeClr val="bg1"/>
            </a:solidFill>
            <a:ln w="6589" cap="flat">
              <a:noFill/>
              <a:prstDash val="solid"/>
              <a:miter/>
            </a:ln>
          </p:spPr>
          <p:txBody>
            <a:bodyPr rtlCol="0" anchor="ctr"/>
            <a:lstStyle/>
            <a:p>
              <a:endParaRPr lang="en-US" dirty="0"/>
            </a:p>
          </p:txBody>
        </p:sp>
        <p:sp>
          <p:nvSpPr>
            <p:cNvPr id="28" name="Freeform: Shape 30">
              <a:extLst>
                <a:ext uri="{FF2B5EF4-FFF2-40B4-BE49-F238E27FC236}">
                  <a16:creationId xmlns:a16="http://schemas.microsoft.com/office/drawing/2014/main" id="{BFBA7101-9BC3-EDF5-039E-04AB1161DF3E}"/>
                </a:ext>
              </a:extLst>
            </p:cNvPr>
            <p:cNvSpPr/>
            <p:nvPr/>
          </p:nvSpPr>
          <p:spPr>
            <a:xfrm>
              <a:off x="2382376" y="1472575"/>
              <a:ext cx="47374" cy="75719"/>
            </a:xfrm>
            <a:custGeom>
              <a:avLst/>
              <a:gdLst>
                <a:gd name="connsiteX0" fmla="*/ 0 w 47374"/>
                <a:gd name="connsiteY0" fmla="*/ 75719 h 75719"/>
                <a:gd name="connsiteX1" fmla="*/ 0 w 47374"/>
                <a:gd name="connsiteY1" fmla="*/ 0 h 75719"/>
                <a:gd name="connsiteX2" fmla="*/ 13809 w 47374"/>
                <a:gd name="connsiteY2" fmla="*/ 0 h 75719"/>
                <a:gd name="connsiteX3" fmla="*/ 13809 w 47374"/>
                <a:gd name="connsiteY3" fmla="*/ 64883 h 75719"/>
                <a:gd name="connsiteX4" fmla="*/ 47374 w 47374"/>
                <a:gd name="connsiteY4" fmla="*/ 64883 h 75719"/>
                <a:gd name="connsiteX5" fmla="*/ 47374 w 47374"/>
                <a:gd name="connsiteY5" fmla="*/ 75719 h 75719"/>
                <a:gd name="connsiteX6" fmla="*/ 0 w 47374"/>
                <a:gd name="connsiteY6"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74" h="75719">
                  <a:moveTo>
                    <a:pt x="0" y="75719"/>
                  </a:moveTo>
                  <a:lnTo>
                    <a:pt x="0" y="0"/>
                  </a:lnTo>
                  <a:lnTo>
                    <a:pt x="13809" y="0"/>
                  </a:lnTo>
                  <a:lnTo>
                    <a:pt x="13809" y="64883"/>
                  </a:lnTo>
                  <a:lnTo>
                    <a:pt x="47374" y="64883"/>
                  </a:lnTo>
                  <a:lnTo>
                    <a:pt x="47374" y="75719"/>
                  </a:lnTo>
                  <a:lnTo>
                    <a:pt x="0" y="75719"/>
                  </a:lnTo>
                  <a:close/>
                </a:path>
              </a:pathLst>
            </a:custGeom>
            <a:solidFill>
              <a:schemeClr val="bg1"/>
            </a:solidFill>
            <a:ln w="6589" cap="flat">
              <a:noFill/>
              <a:prstDash val="solid"/>
              <a:miter/>
            </a:ln>
          </p:spPr>
          <p:txBody>
            <a:bodyPr rtlCol="0" anchor="ctr"/>
            <a:lstStyle/>
            <a:p>
              <a:endParaRPr lang="en-US" dirty="0"/>
            </a:p>
          </p:txBody>
        </p:sp>
        <p:sp>
          <p:nvSpPr>
            <p:cNvPr id="29" name="Freeform: Shape 31">
              <a:extLst>
                <a:ext uri="{FF2B5EF4-FFF2-40B4-BE49-F238E27FC236}">
                  <a16:creationId xmlns:a16="http://schemas.microsoft.com/office/drawing/2014/main" id="{713703FF-7B26-07D6-5F4D-62C28512E181}"/>
                </a:ext>
              </a:extLst>
            </p:cNvPr>
            <p:cNvSpPr/>
            <p:nvPr/>
          </p:nvSpPr>
          <p:spPr>
            <a:xfrm>
              <a:off x="2447325" y="1472575"/>
              <a:ext cx="13875" cy="75719"/>
            </a:xfrm>
            <a:custGeom>
              <a:avLst/>
              <a:gdLst>
                <a:gd name="connsiteX0" fmla="*/ 0 w 13875"/>
                <a:gd name="connsiteY0" fmla="*/ 0 h 75719"/>
                <a:gd name="connsiteX1" fmla="*/ 13875 w 13875"/>
                <a:gd name="connsiteY1" fmla="*/ 0 h 75719"/>
                <a:gd name="connsiteX2" fmla="*/ 13875 w 13875"/>
                <a:gd name="connsiteY2" fmla="*/ 75719 h 75719"/>
                <a:gd name="connsiteX3" fmla="*/ 0 w 13875"/>
                <a:gd name="connsiteY3" fmla="*/ 75719 h 75719"/>
              </a:gdLst>
              <a:ahLst/>
              <a:cxnLst>
                <a:cxn ang="0">
                  <a:pos x="connsiteX0" y="connsiteY0"/>
                </a:cxn>
                <a:cxn ang="0">
                  <a:pos x="connsiteX1" y="connsiteY1"/>
                </a:cxn>
                <a:cxn ang="0">
                  <a:pos x="connsiteX2" y="connsiteY2"/>
                </a:cxn>
                <a:cxn ang="0">
                  <a:pos x="connsiteX3" y="connsiteY3"/>
                </a:cxn>
              </a:cxnLst>
              <a:rect l="l" t="t" r="r" b="b"/>
              <a:pathLst>
                <a:path w="13875" h="75719">
                  <a:moveTo>
                    <a:pt x="0" y="0"/>
                  </a:moveTo>
                  <a:lnTo>
                    <a:pt x="13875" y="0"/>
                  </a:lnTo>
                  <a:lnTo>
                    <a:pt x="13875" y="75719"/>
                  </a:lnTo>
                  <a:lnTo>
                    <a:pt x="0" y="75719"/>
                  </a:lnTo>
                  <a:close/>
                </a:path>
              </a:pathLst>
            </a:custGeom>
            <a:solidFill>
              <a:schemeClr val="bg1"/>
            </a:solidFill>
            <a:ln w="6589" cap="flat">
              <a:noFill/>
              <a:prstDash val="solid"/>
              <a:miter/>
            </a:ln>
          </p:spPr>
          <p:txBody>
            <a:bodyPr rtlCol="0" anchor="ctr"/>
            <a:lstStyle/>
            <a:p>
              <a:endParaRPr lang="en-US" dirty="0"/>
            </a:p>
          </p:txBody>
        </p:sp>
        <p:sp>
          <p:nvSpPr>
            <p:cNvPr id="30" name="Freeform: Shape 32">
              <a:extLst>
                <a:ext uri="{FF2B5EF4-FFF2-40B4-BE49-F238E27FC236}">
                  <a16:creationId xmlns:a16="http://schemas.microsoft.com/office/drawing/2014/main" id="{6B525753-A45C-F21D-D616-AA339AB8D8C9}"/>
                </a:ext>
              </a:extLst>
            </p:cNvPr>
            <p:cNvSpPr/>
            <p:nvPr/>
          </p:nvSpPr>
          <p:spPr>
            <a:xfrm>
              <a:off x="2475604" y="1472575"/>
              <a:ext cx="72349" cy="75719"/>
            </a:xfrm>
            <a:custGeom>
              <a:avLst/>
              <a:gdLst>
                <a:gd name="connsiteX0" fmla="*/ 27684 w 72349"/>
                <a:gd name="connsiteY0" fmla="*/ 75719 h 75719"/>
                <a:gd name="connsiteX1" fmla="*/ 0 w 72349"/>
                <a:gd name="connsiteY1" fmla="*/ 0 h 75719"/>
                <a:gd name="connsiteX2" fmla="*/ 14800 w 72349"/>
                <a:gd name="connsiteY2" fmla="*/ 0 h 75719"/>
                <a:gd name="connsiteX3" fmla="*/ 36208 w 72349"/>
                <a:gd name="connsiteY3" fmla="*/ 61580 h 75719"/>
                <a:gd name="connsiteX4" fmla="*/ 57747 w 72349"/>
                <a:gd name="connsiteY4" fmla="*/ 0 h 75719"/>
                <a:gd name="connsiteX5" fmla="*/ 72349 w 72349"/>
                <a:gd name="connsiteY5" fmla="*/ 0 h 75719"/>
                <a:gd name="connsiteX6" fmla="*/ 44665 w 72349"/>
                <a:gd name="connsiteY6" fmla="*/ 75719 h 75719"/>
                <a:gd name="connsiteX7" fmla="*/ 27684 w 72349"/>
                <a:gd name="connsiteY7"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49" h="75719">
                  <a:moveTo>
                    <a:pt x="27684" y="75719"/>
                  </a:moveTo>
                  <a:lnTo>
                    <a:pt x="0" y="0"/>
                  </a:lnTo>
                  <a:lnTo>
                    <a:pt x="14800" y="0"/>
                  </a:lnTo>
                  <a:lnTo>
                    <a:pt x="36208" y="61580"/>
                  </a:lnTo>
                  <a:lnTo>
                    <a:pt x="57747" y="0"/>
                  </a:lnTo>
                  <a:lnTo>
                    <a:pt x="72349" y="0"/>
                  </a:lnTo>
                  <a:lnTo>
                    <a:pt x="44665" y="75719"/>
                  </a:lnTo>
                  <a:lnTo>
                    <a:pt x="27684" y="75719"/>
                  </a:lnTo>
                  <a:close/>
                </a:path>
              </a:pathLst>
            </a:custGeom>
            <a:solidFill>
              <a:schemeClr val="bg1"/>
            </a:solidFill>
            <a:ln w="6589" cap="flat">
              <a:noFill/>
              <a:prstDash val="solid"/>
              <a:miter/>
            </a:ln>
          </p:spPr>
          <p:txBody>
            <a:bodyPr rtlCol="0" anchor="ctr"/>
            <a:lstStyle/>
            <a:p>
              <a:endParaRPr lang="en-US" dirty="0"/>
            </a:p>
          </p:txBody>
        </p:sp>
        <p:sp>
          <p:nvSpPr>
            <p:cNvPr id="31" name="Freeform: Shape 33">
              <a:extLst>
                <a:ext uri="{FF2B5EF4-FFF2-40B4-BE49-F238E27FC236}">
                  <a16:creationId xmlns:a16="http://schemas.microsoft.com/office/drawing/2014/main" id="{2D58617A-6BA1-111C-01E6-B6033131C7AB}"/>
                </a:ext>
              </a:extLst>
            </p:cNvPr>
            <p:cNvSpPr/>
            <p:nvPr/>
          </p:nvSpPr>
          <p:spPr>
            <a:xfrm>
              <a:off x="2562292" y="1472575"/>
              <a:ext cx="49422" cy="75719"/>
            </a:xfrm>
            <a:custGeom>
              <a:avLst/>
              <a:gdLst>
                <a:gd name="connsiteX0" fmla="*/ 0 w 49422"/>
                <a:gd name="connsiteY0" fmla="*/ 75719 h 75719"/>
                <a:gd name="connsiteX1" fmla="*/ 0 w 49422"/>
                <a:gd name="connsiteY1" fmla="*/ 0 h 75719"/>
                <a:gd name="connsiteX2" fmla="*/ 49422 w 49422"/>
                <a:gd name="connsiteY2" fmla="*/ 0 h 75719"/>
                <a:gd name="connsiteX3" fmla="*/ 49422 w 49422"/>
                <a:gd name="connsiteY3" fmla="*/ 11166 h 75719"/>
                <a:gd name="connsiteX4" fmla="*/ 13875 w 49422"/>
                <a:gd name="connsiteY4" fmla="*/ 11166 h 75719"/>
                <a:gd name="connsiteX5" fmla="*/ 13875 w 49422"/>
                <a:gd name="connsiteY5" fmla="*/ 31913 h 75719"/>
                <a:gd name="connsiteX6" fmla="*/ 46185 w 49422"/>
                <a:gd name="connsiteY6" fmla="*/ 31913 h 75719"/>
                <a:gd name="connsiteX7" fmla="*/ 46185 w 49422"/>
                <a:gd name="connsiteY7" fmla="*/ 42749 h 75719"/>
                <a:gd name="connsiteX8" fmla="*/ 13875 w 49422"/>
                <a:gd name="connsiteY8" fmla="*/ 42749 h 75719"/>
                <a:gd name="connsiteX9" fmla="*/ 13875 w 49422"/>
                <a:gd name="connsiteY9" fmla="*/ 64553 h 75719"/>
                <a:gd name="connsiteX10" fmla="*/ 49422 w 49422"/>
                <a:gd name="connsiteY10" fmla="*/ 64553 h 75719"/>
                <a:gd name="connsiteX11" fmla="*/ 49422 w 49422"/>
                <a:gd name="connsiteY11" fmla="*/ 75719 h 75719"/>
                <a:gd name="connsiteX12" fmla="*/ 0 w 49422"/>
                <a:gd name="connsiteY12"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22" h="75719">
                  <a:moveTo>
                    <a:pt x="0" y="75719"/>
                  </a:moveTo>
                  <a:lnTo>
                    <a:pt x="0" y="0"/>
                  </a:lnTo>
                  <a:lnTo>
                    <a:pt x="49422" y="0"/>
                  </a:lnTo>
                  <a:lnTo>
                    <a:pt x="49422" y="11166"/>
                  </a:lnTo>
                  <a:lnTo>
                    <a:pt x="13875" y="11166"/>
                  </a:lnTo>
                  <a:lnTo>
                    <a:pt x="13875" y="31913"/>
                  </a:lnTo>
                  <a:lnTo>
                    <a:pt x="46185" y="31913"/>
                  </a:lnTo>
                  <a:lnTo>
                    <a:pt x="46185" y="42749"/>
                  </a:lnTo>
                  <a:lnTo>
                    <a:pt x="13875" y="42749"/>
                  </a:lnTo>
                  <a:lnTo>
                    <a:pt x="13875" y="64553"/>
                  </a:lnTo>
                  <a:lnTo>
                    <a:pt x="49422" y="64553"/>
                  </a:lnTo>
                  <a:lnTo>
                    <a:pt x="49422" y="75719"/>
                  </a:lnTo>
                  <a:lnTo>
                    <a:pt x="0" y="75719"/>
                  </a:lnTo>
                  <a:close/>
                </a:path>
              </a:pathLst>
            </a:custGeom>
            <a:solidFill>
              <a:schemeClr val="bg1"/>
            </a:solidFill>
            <a:ln w="6589" cap="flat">
              <a:noFill/>
              <a:prstDash val="solid"/>
              <a:miter/>
            </a:ln>
          </p:spPr>
          <p:txBody>
            <a:bodyPr rtlCol="0" anchor="ctr"/>
            <a:lstStyle/>
            <a:p>
              <a:endParaRPr lang="en-US" dirty="0"/>
            </a:p>
          </p:txBody>
        </p:sp>
        <p:sp>
          <p:nvSpPr>
            <p:cNvPr id="32" name="Freeform: Shape 34">
              <a:extLst>
                <a:ext uri="{FF2B5EF4-FFF2-40B4-BE49-F238E27FC236}">
                  <a16:creationId xmlns:a16="http://schemas.microsoft.com/office/drawing/2014/main" id="{AE9F23C4-80A4-8FD8-EDBE-841966D2FDB1}"/>
                </a:ext>
              </a:extLst>
            </p:cNvPr>
            <p:cNvSpPr/>
            <p:nvPr/>
          </p:nvSpPr>
          <p:spPr>
            <a:xfrm>
              <a:off x="2627571" y="1471452"/>
              <a:ext cx="55170" cy="78361"/>
            </a:xfrm>
            <a:custGeom>
              <a:avLst/>
              <a:gdLst>
                <a:gd name="connsiteX0" fmla="*/ 28543 w 55170"/>
                <a:gd name="connsiteY0" fmla="*/ 78164 h 78361"/>
                <a:gd name="connsiteX1" fmla="*/ 13809 w 55170"/>
                <a:gd name="connsiteY1" fmla="*/ 75323 h 78361"/>
                <a:gd name="connsiteX2" fmla="*/ 3766 w 55170"/>
                <a:gd name="connsiteY2" fmla="*/ 67130 h 78361"/>
                <a:gd name="connsiteX3" fmla="*/ 0 w 55170"/>
                <a:gd name="connsiteY3" fmla="*/ 54113 h 78361"/>
                <a:gd name="connsiteX4" fmla="*/ 14602 w 55170"/>
                <a:gd name="connsiteY4" fmla="*/ 54113 h 78361"/>
                <a:gd name="connsiteX5" fmla="*/ 18434 w 55170"/>
                <a:gd name="connsiteY5" fmla="*/ 63033 h 78361"/>
                <a:gd name="connsiteX6" fmla="*/ 28411 w 55170"/>
                <a:gd name="connsiteY6" fmla="*/ 66667 h 78361"/>
                <a:gd name="connsiteX7" fmla="*/ 37199 w 55170"/>
                <a:gd name="connsiteY7" fmla="*/ 64024 h 78361"/>
                <a:gd name="connsiteX8" fmla="*/ 40436 w 55170"/>
                <a:gd name="connsiteY8" fmla="*/ 56955 h 78361"/>
                <a:gd name="connsiteX9" fmla="*/ 37595 w 55170"/>
                <a:gd name="connsiteY9" fmla="*/ 49687 h 78361"/>
                <a:gd name="connsiteX10" fmla="*/ 29931 w 55170"/>
                <a:gd name="connsiteY10" fmla="*/ 45458 h 78361"/>
                <a:gd name="connsiteX11" fmla="*/ 19756 w 55170"/>
                <a:gd name="connsiteY11" fmla="*/ 42022 h 78361"/>
                <a:gd name="connsiteX12" fmla="*/ 6409 w 55170"/>
                <a:gd name="connsiteY12" fmla="*/ 34226 h 78361"/>
                <a:gd name="connsiteX13" fmla="*/ 1784 w 55170"/>
                <a:gd name="connsiteY13" fmla="*/ 21606 h 78361"/>
                <a:gd name="connsiteX14" fmla="*/ 4955 w 55170"/>
                <a:gd name="connsiteY14" fmla="*/ 10109 h 78361"/>
                <a:gd name="connsiteX15" fmla="*/ 14007 w 55170"/>
                <a:gd name="connsiteY15" fmla="*/ 2643 h 78361"/>
                <a:gd name="connsiteX16" fmla="*/ 27222 w 55170"/>
                <a:gd name="connsiteY16" fmla="*/ 0 h 78361"/>
                <a:gd name="connsiteX17" fmla="*/ 40568 w 55170"/>
                <a:gd name="connsiteY17" fmla="*/ 2709 h 78361"/>
                <a:gd name="connsiteX18" fmla="*/ 49686 w 55170"/>
                <a:gd name="connsiteY18" fmla="*/ 10307 h 78361"/>
                <a:gd name="connsiteX19" fmla="*/ 53188 w 55170"/>
                <a:gd name="connsiteY19" fmla="*/ 21870 h 78361"/>
                <a:gd name="connsiteX20" fmla="*/ 38388 w 55170"/>
                <a:gd name="connsiteY20" fmla="*/ 21870 h 78361"/>
                <a:gd name="connsiteX21" fmla="*/ 35283 w 55170"/>
                <a:gd name="connsiteY21" fmla="*/ 14800 h 78361"/>
                <a:gd name="connsiteX22" fmla="*/ 27024 w 55170"/>
                <a:gd name="connsiteY22" fmla="*/ 11695 h 78361"/>
                <a:gd name="connsiteX23" fmla="*/ 19425 w 55170"/>
                <a:gd name="connsiteY23" fmla="*/ 13941 h 78361"/>
                <a:gd name="connsiteX24" fmla="*/ 16320 w 55170"/>
                <a:gd name="connsiteY24" fmla="*/ 20681 h 78361"/>
                <a:gd name="connsiteX25" fmla="*/ 18698 w 55170"/>
                <a:gd name="connsiteY25" fmla="*/ 26693 h 78361"/>
                <a:gd name="connsiteX26" fmla="*/ 25174 w 55170"/>
                <a:gd name="connsiteY26" fmla="*/ 30459 h 78361"/>
                <a:gd name="connsiteX27" fmla="*/ 34622 w 55170"/>
                <a:gd name="connsiteY27" fmla="*/ 33697 h 78361"/>
                <a:gd name="connsiteX28" fmla="*/ 44863 w 55170"/>
                <a:gd name="connsiteY28" fmla="*/ 38256 h 78361"/>
                <a:gd name="connsiteX29" fmla="*/ 52329 w 55170"/>
                <a:gd name="connsiteY29" fmla="*/ 45128 h 78361"/>
                <a:gd name="connsiteX30" fmla="*/ 55171 w 55170"/>
                <a:gd name="connsiteY30" fmla="*/ 56096 h 78361"/>
                <a:gd name="connsiteX31" fmla="*/ 52131 w 55170"/>
                <a:gd name="connsiteY31" fmla="*/ 67130 h 78361"/>
                <a:gd name="connsiteX32" fmla="*/ 43145 w 55170"/>
                <a:gd name="connsiteY32" fmla="*/ 75257 h 78361"/>
                <a:gd name="connsiteX33" fmla="*/ 28543 w 55170"/>
                <a:gd name="connsiteY33" fmla="*/ 78362 h 7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170" h="78361">
                  <a:moveTo>
                    <a:pt x="28543" y="78164"/>
                  </a:moveTo>
                  <a:cubicBezTo>
                    <a:pt x="22993" y="78164"/>
                    <a:pt x="18104" y="77239"/>
                    <a:pt x="13809" y="75323"/>
                  </a:cubicBezTo>
                  <a:cubicBezTo>
                    <a:pt x="9581" y="73407"/>
                    <a:pt x="6211" y="70698"/>
                    <a:pt x="3766" y="67130"/>
                  </a:cubicBezTo>
                  <a:cubicBezTo>
                    <a:pt x="1322" y="63562"/>
                    <a:pt x="66" y="59201"/>
                    <a:pt x="0" y="54113"/>
                  </a:cubicBezTo>
                  <a:lnTo>
                    <a:pt x="14602" y="54113"/>
                  </a:lnTo>
                  <a:cubicBezTo>
                    <a:pt x="14734" y="57615"/>
                    <a:pt x="15989" y="60588"/>
                    <a:pt x="18434" y="63033"/>
                  </a:cubicBezTo>
                  <a:cubicBezTo>
                    <a:pt x="20879" y="65478"/>
                    <a:pt x="24183" y="66667"/>
                    <a:pt x="28411" y="66667"/>
                  </a:cubicBezTo>
                  <a:cubicBezTo>
                    <a:pt x="32111" y="66667"/>
                    <a:pt x="35018" y="65808"/>
                    <a:pt x="37199" y="64024"/>
                  </a:cubicBezTo>
                  <a:cubicBezTo>
                    <a:pt x="39379" y="62240"/>
                    <a:pt x="40436" y="59928"/>
                    <a:pt x="40436" y="56955"/>
                  </a:cubicBezTo>
                  <a:cubicBezTo>
                    <a:pt x="40436" y="53981"/>
                    <a:pt x="39445" y="51404"/>
                    <a:pt x="37595" y="49687"/>
                  </a:cubicBezTo>
                  <a:cubicBezTo>
                    <a:pt x="35679" y="47969"/>
                    <a:pt x="33168" y="46581"/>
                    <a:pt x="29931" y="45458"/>
                  </a:cubicBezTo>
                  <a:cubicBezTo>
                    <a:pt x="26759" y="44401"/>
                    <a:pt x="23390" y="43211"/>
                    <a:pt x="19756" y="42022"/>
                  </a:cubicBezTo>
                  <a:cubicBezTo>
                    <a:pt x="13941" y="40040"/>
                    <a:pt x="9448" y="37397"/>
                    <a:pt x="6409" y="34226"/>
                  </a:cubicBezTo>
                  <a:cubicBezTo>
                    <a:pt x="3370" y="31054"/>
                    <a:pt x="1784" y="26825"/>
                    <a:pt x="1784" y="21606"/>
                  </a:cubicBezTo>
                  <a:cubicBezTo>
                    <a:pt x="1718" y="17113"/>
                    <a:pt x="2775" y="13281"/>
                    <a:pt x="4955" y="10109"/>
                  </a:cubicBezTo>
                  <a:cubicBezTo>
                    <a:pt x="7136" y="6938"/>
                    <a:pt x="10175" y="4427"/>
                    <a:pt x="14007" y="2643"/>
                  </a:cubicBezTo>
                  <a:cubicBezTo>
                    <a:pt x="17840" y="859"/>
                    <a:pt x="22200" y="0"/>
                    <a:pt x="27222" y="0"/>
                  </a:cubicBezTo>
                  <a:cubicBezTo>
                    <a:pt x="32243" y="0"/>
                    <a:pt x="36736" y="925"/>
                    <a:pt x="40568" y="2709"/>
                  </a:cubicBezTo>
                  <a:cubicBezTo>
                    <a:pt x="44401" y="4493"/>
                    <a:pt x="47440" y="7004"/>
                    <a:pt x="49686" y="10307"/>
                  </a:cubicBezTo>
                  <a:cubicBezTo>
                    <a:pt x="51867" y="13545"/>
                    <a:pt x="53056" y="17443"/>
                    <a:pt x="53188" y="21870"/>
                  </a:cubicBezTo>
                  <a:lnTo>
                    <a:pt x="38388" y="21870"/>
                  </a:lnTo>
                  <a:cubicBezTo>
                    <a:pt x="38322" y="19227"/>
                    <a:pt x="37265" y="16849"/>
                    <a:pt x="35283" y="14800"/>
                  </a:cubicBezTo>
                  <a:cubicBezTo>
                    <a:pt x="33301" y="12752"/>
                    <a:pt x="30525" y="11695"/>
                    <a:pt x="27024" y="11695"/>
                  </a:cubicBezTo>
                  <a:cubicBezTo>
                    <a:pt x="23984" y="11629"/>
                    <a:pt x="21474" y="12356"/>
                    <a:pt x="19425" y="13941"/>
                  </a:cubicBezTo>
                  <a:cubicBezTo>
                    <a:pt x="17377" y="15461"/>
                    <a:pt x="16320" y="17707"/>
                    <a:pt x="16320" y="20681"/>
                  </a:cubicBezTo>
                  <a:cubicBezTo>
                    <a:pt x="16320" y="23191"/>
                    <a:pt x="17113" y="25174"/>
                    <a:pt x="18698" y="26693"/>
                  </a:cubicBezTo>
                  <a:cubicBezTo>
                    <a:pt x="20284" y="28147"/>
                    <a:pt x="22465" y="29402"/>
                    <a:pt x="25174" y="30459"/>
                  </a:cubicBezTo>
                  <a:cubicBezTo>
                    <a:pt x="27949" y="31451"/>
                    <a:pt x="31054" y="32574"/>
                    <a:pt x="34622" y="33697"/>
                  </a:cubicBezTo>
                  <a:cubicBezTo>
                    <a:pt x="38388" y="35018"/>
                    <a:pt x="41824" y="36538"/>
                    <a:pt x="44863" y="38256"/>
                  </a:cubicBezTo>
                  <a:cubicBezTo>
                    <a:pt x="47969" y="39974"/>
                    <a:pt x="50479" y="42286"/>
                    <a:pt x="52329" y="45128"/>
                  </a:cubicBezTo>
                  <a:cubicBezTo>
                    <a:pt x="54180" y="47969"/>
                    <a:pt x="55171" y="51669"/>
                    <a:pt x="55171" y="56096"/>
                  </a:cubicBezTo>
                  <a:cubicBezTo>
                    <a:pt x="55171" y="60060"/>
                    <a:pt x="54180" y="63760"/>
                    <a:pt x="52131" y="67130"/>
                  </a:cubicBezTo>
                  <a:cubicBezTo>
                    <a:pt x="50083" y="70499"/>
                    <a:pt x="47110" y="73208"/>
                    <a:pt x="43145" y="75257"/>
                  </a:cubicBezTo>
                  <a:cubicBezTo>
                    <a:pt x="39181" y="77305"/>
                    <a:pt x="34292" y="78362"/>
                    <a:pt x="28543" y="78362"/>
                  </a:cubicBezTo>
                </a:path>
              </a:pathLst>
            </a:custGeom>
            <a:solidFill>
              <a:schemeClr val="bg1"/>
            </a:solidFill>
            <a:ln w="6589" cap="flat">
              <a:noFill/>
              <a:prstDash val="solid"/>
              <a:miter/>
            </a:ln>
          </p:spPr>
          <p:txBody>
            <a:bodyPr rtlCol="0" anchor="ctr"/>
            <a:lstStyle/>
            <a:p>
              <a:endParaRPr lang="en-US" dirty="0"/>
            </a:p>
          </p:txBody>
        </p:sp>
        <p:sp>
          <p:nvSpPr>
            <p:cNvPr id="33" name="Freeform: Shape 35">
              <a:extLst>
                <a:ext uri="{FF2B5EF4-FFF2-40B4-BE49-F238E27FC236}">
                  <a16:creationId xmlns:a16="http://schemas.microsoft.com/office/drawing/2014/main" id="{69EE3DF3-EE2C-4981-3B74-1752DC44DD24}"/>
                </a:ext>
              </a:extLst>
            </p:cNvPr>
            <p:cNvSpPr/>
            <p:nvPr/>
          </p:nvSpPr>
          <p:spPr>
            <a:xfrm>
              <a:off x="2697212" y="1532701"/>
              <a:ext cx="17310" cy="16319"/>
            </a:xfrm>
            <a:custGeom>
              <a:avLst/>
              <a:gdLst>
                <a:gd name="connsiteX0" fmla="*/ 8655 w 17310"/>
                <a:gd name="connsiteY0" fmla="*/ 16320 h 16319"/>
                <a:gd name="connsiteX1" fmla="*/ 2445 w 17310"/>
                <a:gd name="connsiteY1" fmla="*/ 13941 h 16319"/>
                <a:gd name="connsiteX2" fmla="*/ 0 w 17310"/>
                <a:gd name="connsiteY2" fmla="*/ 8193 h 16319"/>
                <a:gd name="connsiteX3" fmla="*/ 2445 w 17310"/>
                <a:gd name="connsiteY3" fmla="*/ 2379 h 16319"/>
                <a:gd name="connsiteX4" fmla="*/ 8655 w 17310"/>
                <a:gd name="connsiteY4" fmla="*/ 0 h 16319"/>
                <a:gd name="connsiteX5" fmla="*/ 14866 w 17310"/>
                <a:gd name="connsiteY5" fmla="*/ 2379 h 16319"/>
                <a:gd name="connsiteX6" fmla="*/ 17311 w 17310"/>
                <a:gd name="connsiteY6" fmla="*/ 8193 h 16319"/>
                <a:gd name="connsiteX7" fmla="*/ 14866 w 17310"/>
                <a:gd name="connsiteY7" fmla="*/ 13941 h 16319"/>
                <a:gd name="connsiteX8" fmla="*/ 8655 w 17310"/>
                <a:gd name="connsiteY8" fmla="*/ 16320 h 1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0" h="16319">
                  <a:moveTo>
                    <a:pt x="8655" y="16320"/>
                  </a:moveTo>
                  <a:cubicBezTo>
                    <a:pt x="6145" y="16320"/>
                    <a:pt x="4030" y="15527"/>
                    <a:pt x="2445" y="13941"/>
                  </a:cubicBezTo>
                  <a:cubicBezTo>
                    <a:pt x="859" y="12356"/>
                    <a:pt x="0" y="10439"/>
                    <a:pt x="0" y="8193"/>
                  </a:cubicBezTo>
                  <a:cubicBezTo>
                    <a:pt x="0" y="5946"/>
                    <a:pt x="793" y="3964"/>
                    <a:pt x="2445" y="2379"/>
                  </a:cubicBezTo>
                  <a:cubicBezTo>
                    <a:pt x="4096" y="793"/>
                    <a:pt x="6145" y="0"/>
                    <a:pt x="8655" y="0"/>
                  </a:cubicBezTo>
                  <a:cubicBezTo>
                    <a:pt x="11166" y="0"/>
                    <a:pt x="13215" y="793"/>
                    <a:pt x="14866" y="2379"/>
                  </a:cubicBezTo>
                  <a:cubicBezTo>
                    <a:pt x="16452" y="3964"/>
                    <a:pt x="17311" y="5880"/>
                    <a:pt x="17311" y="8193"/>
                  </a:cubicBezTo>
                  <a:cubicBezTo>
                    <a:pt x="17311" y="10506"/>
                    <a:pt x="16518" y="12356"/>
                    <a:pt x="14866" y="13941"/>
                  </a:cubicBezTo>
                  <a:cubicBezTo>
                    <a:pt x="13215" y="15527"/>
                    <a:pt x="11166" y="16320"/>
                    <a:pt x="8655" y="16320"/>
                  </a:cubicBezTo>
                </a:path>
              </a:pathLst>
            </a:custGeom>
            <a:solidFill>
              <a:schemeClr val="bg1"/>
            </a:solidFill>
            <a:ln w="6589" cap="flat">
              <a:noFill/>
              <a:prstDash val="solid"/>
              <a:miter/>
            </a:ln>
          </p:spPr>
          <p:txBody>
            <a:bodyPr rtlCol="0" anchor="ctr"/>
            <a:lstStyle/>
            <a:p>
              <a:endParaRPr lang="en-US" dirty="0"/>
            </a:p>
          </p:txBody>
        </p:sp>
        <p:sp>
          <p:nvSpPr>
            <p:cNvPr id="34" name="Freeform: Shape 36">
              <a:extLst>
                <a:ext uri="{FF2B5EF4-FFF2-40B4-BE49-F238E27FC236}">
                  <a16:creationId xmlns:a16="http://schemas.microsoft.com/office/drawing/2014/main" id="{8E778818-447C-9960-D324-AC481F4958EB}"/>
                </a:ext>
              </a:extLst>
            </p:cNvPr>
            <p:cNvSpPr/>
            <p:nvPr/>
          </p:nvSpPr>
          <p:spPr>
            <a:xfrm>
              <a:off x="1324555" y="1006037"/>
              <a:ext cx="332146" cy="368750"/>
            </a:xfrm>
            <a:custGeom>
              <a:avLst/>
              <a:gdLst>
                <a:gd name="connsiteX0" fmla="*/ 207137 w 332146"/>
                <a:gd name="connsiteY0" fmla="*/ 0 h 368750"/>
                <a:gd name="connsiteX1" fmla="*/ 113116 w 332146"/>
                <a:gd name="connsiteY1" fmla="*/ 38256 h 368750"/>
                <a:gd name="connsiteX2" fmla="*/ 97721 w 332146"/>
                <a:gd name="connsiteY2" fmla="*/ 33102 h 368750"/>
                <a:gd name="connsiteX3" fmla="*/ 97721 w 332146"/>
                <a:gd name="connsiteY3" fmla="*/ 20813 h 368750"/>
                <a:gd name="connsiteX4" fmla="*/ 83714 w 332146"/>
                <a:gd name="connsiteY4" fmla="*/ 6805 h 368750"/>
                <a:gd name="connsiteX5" fmla="*/ 14007 w 332146"/>
                <a:gd name="connsiteY5" fmla="*/ 6805 h 368750"/>
                <a:gd name="connsiteX6" fmla="*/ 0 w 332146"/>
                <a:gd name="connsiteY6" fmla="*/ 20813 h 368750"/>
                <a:gd name="connsiteX7" fmla="*/ 0 w 332146"/>
                <a:gd name="connsiteY7" fmla="*/ 354743 h 368750"/>
                <a:gd name="connsiteX8" fmla="*/ 14007 w 332146"/>
                <a:gd name="connsiteY8" fmla="*/ 368751 h 368750"/>
                <a:gd name="connsiteX9" fmla="*/ 83714 w 332146"/>
                <a:gd name="connsiteY9" fmla="*/ 368751 h 368750"/>
                <a:gd name="connsiteX10" fmla="*/ 97721 w 332146"/>
                <a:gd name="connsiteY10" fmla="*/ 354743 h 368750"/>
                <a:gd name="connsiteX11" fmla="*/ 97721 w 332146"/>
                <a:gd name="connsiteY11" fmla="*/ 163331 h 368750"/>
                <a:gd name="connsiteX12" fmla="*/ 169476 w 332146"/>
                <a:gd name="connsiteY12" fmla="*/ 81666 h 368750"/>
                <a:gd name="connsiteX13" fmla="*/ 234095 w 332146"/>
                <a:gd name="connsiteY13" fmla="*/ 156195 h 368750"/>
                <a:gd name="connsiteX14" fmla="*/ 234095 w 332146"/>
                <a:gd name="connsiteY14" fmla="*/ 354743 h 368750"/>
                <a:gd name="connsiteX15" fmla="*/ 248102 w 332146"/>
                <a:gd name="connsiteY15" fmla="*/ 368751 h 368750"/>
                <a:gd name="connsiteX16" fmla="*/ 318139 w 332146"/>
                <a:gd name="connsiteY16" fmla="*/ 368751 h 368750"/>
                <a:gd name="connsiteX17" fmla="*/ 332147 w 332146"/>
                <a:gd name="connsiteY17" fmla="*/ 354743 h 368750"/>
                <a:gd name="connsiteX18" fmla="*/ 332147 w 332146"/>
                <a:gd name="connsiteY18" fmla="*/ 138752 h 368750"/>
                <a:gd name="connsiteX19" fmla="*/ 207071 w 332146"/>
                <a:gd name="connsiteY19" fmla="*/ 0 h 36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2146" h="368750">
                  <a:moveTo>
                    <a:pt x="207137" y="0"/>
                  </a:moveTo>
                  <a:cubicBezTo>
                    <a:pt x="168155" y="0"/>
                    <a:pt x="136704" y="14007"/>
                    <a:pt x="113116" y="38256"/>
                  </a:cubicBezTo>
                  <a:cubicBezTo>
                    <a:pt x="104593" y="47506"/>
                    <a:pt x="97721" y="45788"/>
                    <a:pt x="97721" y="33102"/>
                  </a:cubicBezTo>
                  <a:lnTo>
                    <a:pt x="97721" y="20813"/>
                  </a:lnTo>
                  <a:cubicBezTo>
                    <a:pt x="97721" y="11959"/>
                    <a:pt x="92964" y="6805"/>
                    <a:pt x="83714" y="6805"/>
                  </a:cubicBezTo>
                  <a:lnTo>
                    <a:pt x="14007" y="6805"/>
                  </a:lnTo>
                  <a:cubicBezTo>
                    <a:pt x="4757" y="6805"/>
                    <a:pt x="0" y="11959"/>
                    <a:pt x="0" y="20813"/>
                  </a:cubicBezTo>
                  <a:lnTo>
                    <a:pt x="0" y="354743"/>
                  </a:lnTo>
                  <a:cubicBezTo>
                    <a:pt x="0" y="363993"/>
                    <a:pt x="4757" y="368751"/>
                    <a:pt x="14007" y="368751"/>
                  </a:cubicBezTo>
                  <a:lnTo>
                    <a:pt x="83714" y="368751"/>
                  </a:lnTo>
                  <a:cubicBezTo>
                    <a:pt x="92964" y="368751"/>
                    <a:pt x="97721" y="363993"/>
                    <a:pt x="97721" y="354743"/>
                  </a:cubicBezTo>
                  <a:lnTo>
                    <a:pt x="97721" y="163331"/>
                  </a:lnTo>
                  <a:cubicBezTo>
                    <a:pt x="98052" y="107962"/>
                    <a:pt x="128115" y="81666"/>
                    <a:pt x="169476" y="81666"/>
                  </a:cubicBezTo>
                  <a:cubicBezTo>
                    <a:pt x="207071" y="81666"/>
                    <a:pt x="234095" y="98382"/>
                    <a:pt x="234095" y="156195"/>
                  </a:cubicBezTo>
                  <a:lnTo>
                    <a:pt x="234095" y="354743"/>
                  </a:lnTo>
                  <a:cubicBezTo>
                    <a:pt x="234095" y="363993"/>
                    <a:pt x="238852" y="368751"/>
                    <a:pt x="248102" y="368751"/>
                  </a:cubicBezTo>
                  <a:lnTo>
                    <a:pt x="318139" y="368751"/>
                  </a:lnTo>
                  <a:cubicBezTo>
                    <a:pt x="327389" y="368751"/>
                    <a:pt x="332147" y="363993"/>
                    <a:pt x="332147" y="354743"/>
                  </a:cubicBezTo>
                  <a:lnTo>
                    <a:pt x="332147" y="138752"/>
                  </a:lnTo>
                  <a:cubicBezTo>
                    <a:pt x="332147" y="48167"/>
                    <a:pt x="284310" y="0"/>
                    <a:pt x="207071" y="0"/>
                  </a:cubicBezTo>
                </a:path>
              </a:pathLst>
            </a:custGeom>
            <a:solidFill>
              <a:schemeClr val="bg1"/>
            </a:solidFill>
            <a:ln w="6589" cap="flat">
              <a:noFill/>
              <a:prstDash val="solid"/>
              <a:miter/>
            </a:ln>
          </p:spPr>
          <p:txBody>
            <a:bodyPr rtlCol="0" anchor="ctr"/>
            <a:lstStyle/>
            <a:p>
              <a:endParaRPr lang="en-US" dirty="0"/>
            </a:p>
          </p:txBody>
        </p:sp>
        <p:sp>
          <p:nvSpPr>
            <p:cNvPr id="35" name="Freeform: Shape 37">
              <a:extLst>
                <a:ext uri="{FF2B5EF4-FFF2-40B4-BE49-F238E27FC236}">
                  <a16:creationId xmlns:a16="http://schemas.microsoft.com/office/drawing/2014/main" id="{198B5B3B-EFCB-FAC5-7032-DD743EB021A2}"/>
                </a:ext>
              </a:extLst>
            </p:cNvPr>
            <p:cNvSpPr/>
            <p:nvPr/>
          </p:nvSpPr>
          <p:spPr>
            <a:xfrm>
              <a:off x="1732156" y="1005839"/>
              <a:ext cx="534526" cy="368948"/>
            </a:xfrm>
            <a:custGeom>
              <a:avLst/>
              <a:gdLst>
                <a:gd name="connsiteX0" fmla="*/ 412887 w 534526"/>
                <a:gd name="connsiteY0" fmla="*/ 198 h 368948"/>
                <a:gd name="connsiteX1" fmla="*/ 313448 w 534526"/>
                <a:gd name="connsiteY1" fmla="*/ 45656 h 368948"/>
                <a:gd name="connsiteX2" fmla="*/ 296335 w 534526"/>
                <a:gd name="connsiteY2" fmla="*/ 44665 h 368948"/>
                <a:gd name="connsiteX3" fmla="*/ 201984 w 534526"/>
                <a:gd name="connsiteY3" fmla="*/ 198 h 368948"/>
                <a:gd name="connsiteX4" fmla="*/ 112786 w 534526"/>
                <a:gd name="connsiteY4" fmla="*/ 39181 h 368948"/>
                <a:gd name="connsiteX5" fmla="*/ 97391 w 534526"/>
                <a:gd name="connsiteY5" fmla="*/ 34027 h 368948"/>
                <a:gd name="connsiteX6" fmla="*/ 97391 w 534526"/>
                <a:gd name="connsiteY6" fmla="*/ 21011 h 368948"/>
                <a:gd name="connsiteX7" fmla="*/ 83383 w 534526"/>
                <a:gd name="connsiteY7" fmla="*/ 7004 h 368948"/>
                <a:gd name="connsiteX8" fmla="*/ 14007 w 534526"/>
                <a:gd name="connsiteY8" fmla="*/ 7004 h 368948"/>
                <a:gd name="connsiteX9" fmla="*/ 0 w 534526"/>
                <a:gd name="connsiteY9" fmla="*/ 21011 h 368948"/>
                <a:gd name="connsiteX10" fmla="*/ 0 w 534526"/>
                <a:gd name="connsiteY10" fmla="*/ 354941 h 368948"/>
                <a:gd name="connsiteX11" fmla="*/ 14007 w 534526"/>
                <a:gd name="connsiteY11" fmla="*/ 368949 h 368948"/>
                <a:gd name="connsiteX12" fmla="*/ 83383 w 534526"/>
                <a:gd name="connsiteY12" fmla="*/ 368949 h 368948"/>
                <a:gd name="connsiteX13" fmla="*/ 97391 w 534526"/>
                <a:gd name="connsiteY13" fmla="*/ 354941 h 368948"/>
                <a:gd name="connsiteX14" fmla="*/ 97391 w 534526"/>
                <a:gd name="connsiteY14" fmla="*/ 151570 h 368948"/>
                <a:gd name="connsiteX15" fmla="*/ 159631 w 534526"/>
                <a:gd name="connsiteY15" fmla="*/ 80807 h 368948"/>
                <a:gd name="connsiteX16" fmla="*/ 218436 w 534526"/>
                <a:gd name="connsiteY16" fmla="*/ 146747 h 368948"/>
                <a:gd name="connsiteX17" fmla="*/ 218436 w 534526"/>
                <a:gd name="connsiteY17" fmla="*/ 354875 h 368948"/>
                <a:gd name="connsiteX18" fmla="*/ 232113 w 534526"/>
                <a:gd name="connsiteY18" fmla="*/ 368883 h 368948"/>
                <a:gd name="connsiteX19" fmla="*/ 302150 w 534526"/>
                <a:gd name="connsiteY19" fmla="*/ 368883 h 368948"/>
                <a:gd name="connsiteX20" fmla="*/ 316157 w 534526"/>
                <a:gd name="connsiteY20" fmla="*/ 354875 h 368948"/>
                <a:gd name="connsiteX21" fmla="*/ 316157 w 534526"/>
                <a:gd name="connsiteY21" fmla="*/ 151504 h 368948"/>
                <a:gd name="connsiteX22" fmla="*/ 378331 w 534526"/>
                <a:gd name="connsiteY22" fmla="*/ 80741 h 368948"/>
                <a:gd name="connsiteX23" fmla="*/ 437136 w 534526"/>
                <a:gd name="connsiteY23" fmla="*/ 146681 h 368948"/>
                <a:gd name="connsiteX24" fmla="*/ 437136 w 534526"/>
                <a:gd name="connsiteY24" fmla="*/ 354809 h 368948"/>
                <a:gd name="connsiteX25" fmla="*/ 451143 w 534526"/>
                <a:gd name="connsiteY25" fmla="*/ 368817 h 368948"/>
                <a:gd name="connsiteX26" fmla="*/ 520519 w 534526"/>
                <a:gd name="connsiteY26" fmla="*/ 368817 h 368948"/>
                <a:gd name="connsiteX27" fmla="*/ 534527 w 534526"/>
                <a:gd name="connsiteY27" fmla="*/ 354809 h 368948"/>
                <a:gd name="connsiteX28" fmla="*/ 534527 w 534526"/>
                <a:gd name="connsiteY28" fmla="*/ 120318 h 368948"/>
                <a:gd name="connsiteX29" fmla="*/ 412887 w 534526"/>
                <a:gd name="connsiteY29" fmla="*/ 0 h 36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4526" h="368948">
                  <a:moveTo>
                    <a:pt x="412887" y="198"/>
                  </a:moveTo>
                  <a:cubicBezTo>
                    <a:pt x="371526" y="198"/>
                    <a:pt x="338027" y="17311"/>
                    <a:pt x="313448" y="45656"/>
                  </a:cubicBezTo>
                  <a:cubicBezTo>
                    <a:pt x="307303" y="53519"/>
                    <a:pt x="301819" y="52858"/>
                    <a:pt x="296335" y="44665"/>
                  </a:cubicBezTo>
                  <a:cubicBezTo>
                    <a:pt x="276514" y="13875"/>
                    <a:pt x="243015" y="198"/>
                    <a:pt x="201984" y="198"/>
                  </a:cubicBezTo>
                  <a:cubicBezTo>
                    <a:pt x="165446" y="198"/>
                    <a:pt x="135317" y="14536"/>
                    <a:pt x="112786" y="39181"/>
                  </a:cubicBezTo>
                  <a:cubicBezTo>
                    <a:pt x="103932" y="48431"/>
                    <a:pt x="97391" y="46713"/>
                    <a:pt x="97391" y="34027"/>
                  </a:cubicBezTo>
                  <a:lnTo>
                    <a:pt x="97391" y="21011"/>
                  </a:lnTo>
                  <a:cubicBezTo>
                    <a:pt x="97391" y="12157"/>
                    <a:pt x="92237" y="7004"/>
                    <a:pt x="83383" y="7004"/>
                  </a:cubicBezTo>
                  <a:lnTo>
                    <a:pt x="14007" y="7004"/>
                  </a:lnTo>
                  <a:cubicBezTo>
                    <a:pt x="4757" y="7004"/>
                    <a:pt x="0" y="12157"/>
                    <a:pt x="0" y="21011"/>
                  </a:cubicBezTo>
                  <a:lnTo>
                    <a:pt x="0" y="354941"/>
                  </a:lnTo>
                  <a:cubicBezTo>
                    <a:pt x="0" y="364192"/>
                    <a:pt x="4757" y="368949"/>
                    <a:pt x="14007" y="368949"/>
                  </a:cubicBezTo>
                  <a:lnTo>
                    <a:pt x="83383" y="368949"/>
                  </a:lnTo>
                  <a:cubicBezTo>
                    <a:pt x="92237" y="368949"/>
                    <a:pt x="97391" y="364192"/>
                    <a:pt x="97391" y="354941"/>
                  </a:cubicBezTo>
                  <a:lnTo>
                    <a:pt x="97391" y="151570"/>
                  </a:lnTo>
                  <a:cubicBezTo>
                    <a:pt x="97391" y="108821"/>
                    <a:pt x="120318" y="80807"/>
                    <a:pt x="159631" y="80807"/>
                  </a:cubicBezTo>
                  <a:cubicBezTo>
                    <a:pt x="194121" y="80807"/>
                    <a:pt x="218436" y="102677"/>
                    <a:pt x="218436" y="146747"/>
                  </a:cubicBezTo>
                  <a:lnTo>
                    <a:pt x="218436" y="354875"/>
                  </a:lnTo>
                  <a:cubicBezTo>
                    <a:pt x="218436" y="364126"/>
                    <a:pt x="223193" y="368883"/>
                    <a:pt x="232113" y="368883"/>
                  </a:cubicBezTo>
                  <a:lnTo>
                    <a:pt x="302150" y="368883"/>
                  </a:lnTo>
                  <a:cubicBezTo>
                    <a:pt x="311400" y="368883"/>
                    <a:pt x="316157" y="364126"/>
                    <a:pt x="316157" y="354875"/>
                  </a:cubicBezTo>
                  <a:lnTo>
                    <a:pt x="316157" y="151504"/>
                  </a:lnTo>
                  <a:cubicBezTo>
                    <a:pt x="316157" y="108755"/>
                    <a:pt x="339084" y="80741"/>
                    <a:pt x="378331" y="80741"/>
                  </a:cubicBezTo>
                  <a:cubicBezTo>
                    <a:pt x="412491" y="80741"/>
                    <a:pt x="437136" y="102611"/>
                    <a:pt x="437136" y="146681"/>
                  </a:cubicBezTo>
                  <a:lnTo>
                    <a:pt x="437136" y="354809"/>
                  </a:lnTo>
                  <a:cubicBezTo>
                    <a:pt x="437136" y="364060"/>
                    <a:pt x="441893" y="368817"/>
                    <a:pt x="451143" y="368817"/>
                  </a:cubicBezTo>
                  <a:lnTo>
                    <a:pt x="520519" y="368817"/>
                  </a:lnTo>
                  <a:cubicBezTo>
                    <a:pt x="529439" y="368817"/>
                    <a:pt x="534527" y="364060"/>
                    <a:pt x="534527" y="354809"/>
                  </a:cubicBezTo>
                  <a:lnTo>
                    <a:pt x="534527" y="120318"/>
                  </a:lnTo>
                  <a:cubicBezTo>
                    <a:pt x="534527" y="44467"/>
                    <a:pt x="485963" y="0"/>
                    <a:pt x="412887" y="0"/>
                  </a:cubicBezTo>
                </a:path>
              </a:pathLst>
            </a:custGeom>
            <a:solidFill>
              <a:schemeClr val="bg1"/>
            </a:solidFill>
            <a:ln w="6589" cap="flat">
              <a:noFill/>
              <a:prstDash val="solid"/>
              <a:miter/>
            </a:ln>
          </p:spPr>
          <p:txBody>
            <a:bodyPr rtlCol="0" anchor="ctr"/>
            <a:lstStyle/>
            <a:p>
              <a:endParaRPr lang="en-US" dirty="0"/>
            </a:p>
          </p:txBody>
        </p:sp>
        <p:sp>
          <p:nvSpPr>
            <p:cNvPr id="36" name="Freeform: Shape 38">
              <a:extLst>
                <a:ext uri="{FF2B5EF4-FFF2-40B4-BE49-F238E27FC236}">
                  <a16:creationId xmlns:a16="http://schemas.microsoft.com/office/drawing/2014/main" id="{B309AFBD-89B8-4551-AFE0-83905476CC15}"/>
                </a:ext>
              </a:extLst>
            </p:cNvPr>
            <p:cNvSpPr/>
            <p:nvPr/>
          </p:nvSpPr>
          <p:spPr>
            <a:xfrm>
              <a:off x="2789053" y="1005971"/>
              <a:ext cx="393329" cy="567893"/>
            </a:xfrm>
            <a:custGeom>
              <a:avLst/>
              <a:gdLst>
                <a:gd name="connsiteX0" fmla="*/ 216652 w 393329"/>
                <a:gd name="connsiteY0" fmla="*/ 66 h 567893"/>
                <a:gd name="connsiteX1" fmla="*/ 113777 w 393329"/>
                <a:gd name="connsiteY1" fmla="*/ 37001 h 567893"/>
                <a:gd name="connsiteX2" fmla="*/ 97721 w 393329"/>
                <a:gd name="connsiteY2" fmla="*/ 30129 h 567893"/>
                <a:gd name="connsiteX3" fmla="*/ 97721 w 393329"/>
                <a:gd name="connsiteY3" fmla="*/ 20879 h 567893"/>
                <a:gd name="connsiteX4" fmla="*/ 83714 w 393329"/>
                <a:gd name="connsiteY4" fmla="*/ 6872 h 567893"/>
                <a:gd name="connsiteX5" fmla="*/ 14338 w 393329"/>
                <a:gd name="connsiteY5" fmla="*/ 6872 h 567893"/>
                <a:gd name="connsiteX6" fmla="*/ 330 w 393329"/>
                <a:gd name="connsiteY6" fmla="*/ 20879 h 567893"/>
                <a:gd name="connsiteX7" fmla="*/ 330 w 393329"/>
                <a:gd name="connsiteY7" fmla="*/ 349061 h 567893"/>
                <a:gd name="connsiteX8" fmla="*/ 0 w 393329"/>
                <a:gd name="connsiteY8" fmla="*/ 354347 h 567893"/>
                <a:gd name="connsiteX9" fmla="*/ 0 w 393329"/>
                <a:gd name="connsiteY9" fmla="*/ 519066 h 567893"/>
                <a:gd name="connsiteX10" fmla="*/ 48827 w 393329"/>
                <a:gd name="connsiteY10" fmla="*/ 567893 h 567893"/>
                <a:gd name="connsiteX11" fmla="*/ 97655 w 393329"/>
                <a:gd name="connsiteY11" fmla="*/ 519066 h 567893"/>
                <a:gd name="connsiteX12" fmla="*/ 97655 w 393329"/>
                <a:gd name="connsiteY12" fmla="*/ 467265 h 567893"/>
                <a:gd name="connsiteX13" fmla="*/ 97721 w 393329"/>
                <a:gd name="connsiteY13" fmla="*/ 466274 h 567893"/>
                <a:gd name="connsiteX14" fmla="*/ 97721 w 393329"/>
                <a:gd name="connsiteY14" fmla="*/ 345890 h 567893"/>
                <a:gd name="connsiteX15" fmla="*/ 113777 w 393329"/>
                <a:gd name="connsiteY15" fmla="*/ 339745 h 567893"/>
                <a:gd name="connsiteX16" fmla="*/ 216652 w 393329"/>
                <a:gd name="connsiteY16" fmla="*/ 375622 h 567893"/>
                <a:gd name="connsiteX17" fmla="*/ 393330 w 393329"/>
                <a:gd name="connsiteY17" fmla="*/ 188307 h 567893"/>
                <a:gd name="connsiteX18" fmla="*/ 216652 w 393329"/>
                <a:gd name="connsiteY18" fmla="*/ 0 h 567893"/>
                <a:gd name="connsiteX19" fmla="*/ 191676 w 393329"/>
                <a:gd name="connsiteY19" fmla="*/ 294617 h 567893"/>
                <a:gd name="connsiteX20" fmla="*/ 87414 w 393329"/>
                <a:gd name="connsiteY20" fmla="*/ 188307 h 567893"/>
                <a:gd name="connsiteX21" fmla="*/ 191676 w 393329"/>
                <a:gd name="connsiteY21" fmla="*/ 82326 h 567893"/>
                <a:gd name="connsiteX22" fmla="*/ 295939 w 393329"/>
                <a:gd name="connsiteY22" fmla="*/ 188307 h 567893"/>
                <a:gd name="connsiteX23" fmla="*/ 191676 w 393329"/>
                <a:gd name="connsiteY23" fmla="*/ 294617 h 56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3329" h="567893">
                  <a:moveTo>
                    <a:pt x="216652" y="66"/>
                  </a:moveTo>
                  <a:cubicBezTo>
                    <a:pt x="173572" y="66"/>
                    <a:pt x="138752" y="14404"/>
                    <a:pt x="113777" y="37001"/>
                  </a:cubicBezTo>
                  <a:cubicBezTo>
                    <a:pt x="104196" y="44863"/>
                    <a:pt x="97721" y="42485"/>
                    <a:pt x="97721" y="30129"/>
                  </a:cubicBezTo>
                  <a:lnTo>
                    <a:pt x="97721" y="20879"/>
                  </a:lnTo>
                  <a:cubicBezTo>
                    <a:pt x="97721" y="11959"/>
                    <a:pt x="92568" y="6872"/>
                    <a:pt x="83714" y="6872"/>
                  </a:cubicBezTo>
                  <a:lnTo>
                    <a:pt x="14338" y="6872"/>
                  </a:lnTo>
                  <a:cubicBezTo>
                    <a:pt x="5088" y="6872"/>
                    <a:pt x="330" y="12025"/>
                    <a:pt x="330" y="20879"/>
                  </a:cubicBezTo>
                  <a:lnTo>
                    <a:pt x="330" y="349061"/>
                  </a:lnTo>
                  <a:cubicBezTo>
                    <a:pt x="132" y="350779"/>
                    <a:pt x="0" y="352563"/>
                    <a:pt x="0" y="354347"/>
                  </a:cubicBezTo>
                  <a:lnTo>
                    <a:pt x="0" y="519066"/>
                  </a:lnTo>
                  <a:cubicBezTo>
                    <a:pt x="0" y="546023"/>
                    <a:pt x="21870" y="567893"/>
                    <a:pt x="48827" y="567893"/>
                  </a:cubicBezTo>
                  <a:cubicBezTo>
                    <a:pt x="75785" y="567893"/>
                    <a:pt x="97655" y="546023"/>
                    <a:pt x="97655" y="519066"/>
                  </a:cubicBezTo>
                  <a:lnTo>
                    <a:pt x="97655" y="467265"/>
                  </a:lnTo>
                  <a:cubicBezTo>
                    <a:pt x="97655" y="466934"/>
                    <a:pt x="97721" y="466604"/>
                    <a:pt x="97721" y="466274"/>
                  </a:cubicBezTo>
                  <a:lnTo>
                    <a:pt x="97721" y="345890"/>
                  </a:lnTo>
                  <a:cubicBezTo>
                    <a:pt x="97721" y="333930"/>
                    <a:pt x="104196" y="331552"/>
                    <a:pt x="113777" y="339745"/>
                  </a:cubicBezTo>
                  <a:cubicBezTo>
                    <a:pt x="140074" y="363002"/>
                    <a:pt x="175621" y="375622"/>
                    <a:pt x="216652" y="375622"/>
                  </a:cubicBezTo>
                  <a:cubicBezTo>
                    <a:pt x="313382" y="375622"/>
                    <a:pt x="393330" y="297723"/>
                    <a:pt x="393330" y="188307"/>
                  </a:cubicBezTo>
                  <a:cubicBezTo>
                    <a:pt x="393330" y="78891"/>
                    <a:pt x="312986" y="0"/>
                    <a:pt x="216652" y="0"/>
                  </a:cubicBezTo>
                  <a:moveTo>
                    <a:pt x="191676" y="294617"/>
                  </a:moveTo>
                  <a:cubicBezTo>
                    <a:pt x="133202" y="294617"/>
                    <a:pt x="87414" y="251538"/>
                    <a:pt x="87414" y="188307"/>
                  </a:cubicBezTo>
                  <a:cubicBezTo>
                    <a:pt x="87414" y="125075"/>
                    <a:pt x="133202" y="82326"/>
                    <a:pt x="191676" y="82326"/>
                  </a:cubicBezTo>
                  <a:cubicBezTo>
                    <a:pt x="250150" y="82326"/>
                    <a:pt x="295939" y="125406"/>
                    <a:pt x="295939" y="188307"/>
                  </a:cubicBezTo>
                  <a:cubicBezTo>
                    <a:pt x="295939" y="251208"/>
                    <a:pt x="249820" y="294617"/>
                    <a:pt x="191676" y="294617"/>
                  </a:cubicBezTo>
                </a:path>
              </a:pathLst>
            </a:custGeom>
            <a:solidFill>
              <a:schemeClr val="bg1"/>
            </a:solidFill>
            <a:ln w="6589" cap="flat">
              <a:noFill/>
              <a:prstDash val="solid"/>
              <a:miter/>
            </a:ln>
          </p:spPr>
          <p:txBody>
            <a:bodyPr rtlCol="0" anchor="ctr"/>
            <a:lstStyle/>
            <a:p>
              <a:endParaRPr lang="en-US" dirty="0"/>
            </a:p>
          </p:txBody>
        </p:sp>
        <p:sp>
          <p:nvSpPr>
            <p:cNvPr id="37" name="Freeform: Shape 39">
              <a:extLst>
                <a:ext uri="{FF2B5EF4-FFF2-40B4-BE49-F238E27FC236}">
                  <a16:creationId xmlns:a16="http://schemas.microsoft.com/office/drawing/2014/main" id="{A1A29592-12DF-BCE4-1F97-6642B8C88551}"/>
                </a:ext>
              </a:extLst>
            </p:cNvPr>
            <p:cNvSpPr/>
            <p:nvPr/>
          </p:nvSpPr>
          <p:spPr>
            <a:xfrm>
              <a:off x="2318947" y="814427"/>
              <a:ext cx="393329" cy="567893"/>
            </a:xfrm>
            <a:custGeom>
              <a:avLst/>
              <a:gdLst>
                <a:gd name="connsiteX0" fmla="*/ 344502 w 393329"/>
                <a:gd name="connsiteY0" fmla="*/ 0 h 567893"/>
                <a:gd name="connsiteX1" fmla="*/ 295675 w 393329"/>
                <a:gd name="connsiteY1" fmla="*/ 48828 h 567893"/>
                <a:gd name="connsiteX2" fmla="*/ 295675 w 393329"/>
                <a:gd name="connsiteY2" fmla="*/ 100628 h 567893"/>
                <a:gd name="connsiteX3" fmla="*/ 295608 w 393329"/>
                <a:gd name="connsiteY3" fmla="*/ 101620 h 567893"/>
                <a:gd name="connsiteX4" fmla="*/ 295608 w 393329"/>
                <a:gd name="connsiteY4" fmla="*/ 222004 h 567893"/>
                <a:gd name="connsiteX5" fmla="*/ 279553 w 393329"/>
                <a:gd name="connsiteY5" fmla="*/ 228148 h 567893"/>
                <a:gd name="connsiteX6" fmla="*/ 176678 w 393329"/>
                <a:gd name="connsiteY6" fmla="*/ 192271 h 567893"/>
                <a:gd name="connsiteX7" fmla="*/ 0 w 393329"/>
                <a:gd name="connsiteY7" fmla="*/ 379587 h 567893"/>
                <a:gd name="connsiteX8" fmla="*/ 176678 w 393329"/>
                <a:gd name="connsiteY8" fmla="*/ 567893 h 567893"/>
                <a:gd name="connsiteX9" fmla="*/ 279553 w 393329"/>
                <a:gd name="connsiteY9" fmla="*/ 530959 h 567893"/>
                <a:gd name="connsiteX10" fmla="*/ 295608 w 393329"/>
                <a:gd name="connsiteY10" fmla="*/ 537764 h 567893"/>
                <a:gd name="connsiteX11" fmla="*/ 295608 w 393329"/>
                <a:gd name="connsiteY11" fmla="*/ 547014 h 567893"/>
                <a:gd name="connsiteX12" fmla="*/ 309616 w 393329"/>
                <a:gd name="connsiteY12" fmla="*/ 561022 h 567893"/>
                <a:gd name="connsiteX13" fmla="*/ 378992 w 393329"/>
                <a:gd name="connsiteY13" fmla="*/ 561022 h 567893"/>
                <a:gd name="connsiteX14" fmla="*/ 392999 w 393329"/>
                <a:gd name="connsiteY14" fmla="*/ 547014 h 567893"/>
                <a:gd name="connsiteX15" fmla="*/ 392999 w 393329"/>
                <a:gd name="connsiteY15" fmla="*/ 218832 h 567893"/>
                <a:gd name="connsiteX16" fmla="*/ 393330 w 393329"/>
                <a:gd name="connsiteY16" fmla="*/ 213546 h 567893"/>
                <a:gd name="connsiteX17" fmla="*/ 393330 w 393329"/>
                <a:gd name="connsiteY17" fmla="*/ 48828 h 567893"/>
                <a:gd name="connsiteX18" fmla="*/ 344502 w 393329"/>
                <a:gd name="connsiteY18" fmla="*/ 0 h 567893"/>
                <a:gd name="connsiteX19" fmla="*/ 201653 w 393329"/>
                <a:gd name="connsiteY19" fmla="*/ 485501 h 567893"/>
                <a:gd name="connsiteX20" fmla="*/ 97391 w 393329"/>
                <a:gd name="connsiteY20" fmla="*/ 379520 h 567893"/>
                <a:gd name="connsiteX21" fmla="*/ 201653 w 393329"/>
                <a:gd name="connsiteY21" fmla="*/ 273210 h 567893"/>
                <a:gd name="connsiteX22" fmla="*/ 305916 w 393329"/>
                <a:gd name="connsiteY22" fmla="*/ 379520 h 567893"/>
                <a:gd name="connsiteX23" fmla="*/ 201653 w 393329"/>
                <a:gd name="connsiteY23" fmla="*/ 485501 h 56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3329" h="567893">
                  <a:moveTo>
                    <a:pt x="344502" y="0"/>
                  </a:moveTo>
                  <a:cubicBezTo>
                    <a:pt x="317545" y="0"/>
                    <a:pt x="295675" y="21870"/>
                    <a:pt x="295675" y="48828"/>
                  </a:cubicBezTo>
                  <a:lnTo>
                    <a:pt x="295675" y="100628"/>
                  </a:lnTo>
                  <a:cubicBezTo>
                    <a:pt x="295675" y="100959"/>
                    <a:pt x="295608" y="101289"/>
                    <a:pt x="295608" y="101620"/>
                  </a:cubicBezTo>
                  <a:lnTo>
                    <a:pt x="295608" y="222004"/>
                  </a:lnTo>
                  <a:cubicBezTo>
                    <a:pt x="295608" y="233963"/>
                    <a:pt x="289133" y="236341"/>
                    <a:pt x="279553" y="228148"/>
                  </a:cubicBezTo>
                  <a:cubicBezTo>
                    <a:pt x="253256" y="204891"/>
                    <a:pt x="217709" y="192271"/>
                    <a:pt x="176678" y="192271"/>
                  </a:cubicBezTo>
                  <a:cubicBezTo>
                    <a:pt x="79948" y="192271"/>
                    <a:pt x="0" y="270170"/>
                    <a:pt x="0" y="379587"/>
                  </a:cubicBezTo>
                  <a:cubicBezTo>
                    <a:pt x="0" y="489003"/>
                    <a:pt x="80344" y="567893"/>
                    <a:pt x="176678" y="567893"/>
                  </a:cubicBezTo>
                  <a:cubicBezTo>
                    <a:pt x="219757" y="567893"/>
                    <a:pt x="254577" y="553555"/>
                    <a:pt x="279553" y="530959"/>
                  </a:cubicBezTo>
                  <a:cubicBezTo>
                    <a:pt x="289133" y="523096"/>
                    <a:pt x="295608" y="525475"/>
                    <a:pt x="295608" y="537764"/>
                  </a:cubicBezTo>
                  <a:lnTo>
                    <a:pt x="295608" y="547014"/>
                  </a:lnTo>
                  <a:cubicBezTo>
                    <a:pt x="295608" y="555868"/>
                    <a:pt x="300762" y="561022"/>
                    <a:pt x="309616" y="561022"/>
                  </a:cubicBezTo>
                  <a:lnTo>
                    <a:pt x="378992" y="561022"/>
                  </a:lnTo>
                  <a:cubicBezTo>
                    <a:pt x="388242" y="561022"/>
                    <a:pt x="392999" y="555868"/>
                    <a:pt x="392999" y="547014"/>
                  </a:cubicBezTo>
                  <a:lnTo>
                    <a:pt x="392999" y="218832"/>
                  </a:lnTo>
                  <a:cubicBezTo>
                    <a:pt x="393197" y="217114"/>
                    <a:pt x="393330" y="215330"/>
                    <a:pt x="393330" y="213546"/>
                  </a:cubicBezTo>
                  <a:lnTo>
                    <a:pt x="393330" y="48828"/>
                  </a:lnTo>
                  <a:cubicBezTo>
                    <a:pt x="393330" y="21870"/>
                    <a:pt x="371460" y="0"/>
                    <a:pt x="344502" y="0"/>
                  </a:cubicBezTo>
                  <a:moveTo>
                    <a:pt x="201653" y="485501"/>
                  </a:moveTo>
                  <a:cubicBezTo>
                    <a:pt x="143575" y="485501"/>
                    <a:pt x="97391" y="442421"/>
                    <a:pt x="97391" y="379520"/>
                  </a:cubicBezTo>
                  <a:cubicBezTo>
                    <a:pt x="97391" y="316619"/>
                    <a:pt x="143510" y="273210"/>
                    <a:pt x="201653" y="273210"/>
                  </a:cubicBezTo>
                  <a:cubicBezTo>
                    <a:pt x="259797" y="273210"/>
                    <a:pt x="305916" y="316289"/>
                    <a:pt x="305916" y="379520"/>
                  </a:cubicBezTo>
                  <a:cubicBezTo>
                    <a:pt x="305916" y="442752"/>
                    <a:pt x="260128" y="485501"/>
                    <a:pt x="201653" y="485501"/>
                  </a:cubicBezTo>
                </a:path>
              </a:pathLst>
            </a:custGeom>
            <a:solidFill>
              <a:schemeClr val="bg1"/>
            </a:solidFill>
            <a:ln w="6589" cap="flat">
              <a:noFill/>
              <a:prstDash val="solid"/>
              <a:miter/>
            </a:ln>
          </p:spPr>
          <p:txBody>
            <a:bodyPr rtlCol="0" anchor="ctr"/>
            <a:lstStyle/>
            <a:p>
              <a:endParaRPr lang="en-US" dirty="0"/>
            </a:p>
          </p:txBody>
        </p:sp>
        <p:sp>
          <p:nvSpPr>
            <p:cNvPr id="38" name="Freeform: Shape 40">
              <a:extLst>
                <a:ext uri="{FF2B5EF4-FFF2-40B4-BE49-F238E27FC236}">
                  <a16:creationId xmlns:a16="http://schemas.microsoft.com/office/drawing/2014/main" id="{9E756389-9200-C0A7-9F74-1A28C57536FC}"/>
                </a:ext>
              </a:extLst>
            </p:cNvPr>
            <p:cNvSpPr/>
            <p:nvPr/>
          </p:nvSpPr>
          <p:spPr>
            <a:xfrm>
              <a:off x="3166261" y="1005971"/>
              <a:ext cx="62967" cy="63429"/>
            </a:xfrm>
            <a:custGeom>
              <a:avLst/>
              <a:gdLst>
                <a:gd name="connsiteX0" fmla="*/ 31583 w 62967"/>
                <a:gd name="connsiteY0" fmla="*/ 63430 h 63429"/>
                <a:gd name="connsiteX1" fmla="*/ 15197 w 62967"/>
                <a:gd name="connsiteY1" fmla="*/ 59333 h 63429"/>
                <a:gd name="connsiteX2" fmla="*/ 4030 w 62967"/>
                <a:gd name="connsiteY2" fmla="*/ 48101 h 63429"/>
                <a:gd name="connsiteX3" fmla="*/ 0 w 62967"/>
                <a:gd name="connsiteY3" fmla="*/ 31715 h 63429"/>
                <a:gd name="connsiteX4" fmla="*/ 4030 w 62967"/>
                <a:gd name="connsiteY4" fmla="*/ 15395 h 63429"/>
                <a:gd name="connsiteX5" fmla="*/ 15197 w 62967"/>
                <a:gd name="connsiteY5" fmla="*/ 4096 h 63429"/>
                <a:gd name="connsiteX6" fmla="*/ 31583 w 62967"/>
                <a:gd name="connsiteY6" fmla="*/ 0 h 63429"/>
                <a:gd name="connsiteX7" fmla="*/ 47836 w 62967"/>
                <a:gd name="connsiteY7" fmla="*/ 4096 h 63429"/>
                <a:gd name="connsiteX8" fmla="*/ 59003 w 62967"/>
                <a:gd name="connsiteY8" fmla="*/ 15395 h 63429"/>
                <a:gd name="connsiteX9" fmla="*/ 62967 w 62967"/>
                <a:gd name="connsiteY9" fmla="*/ 31715 h 63429"/>
                <a:gd name="connsiteX10" fmla="*/ 59003 w 62967"/>
                <a:gd name="connsiteY10" fmla="*/ 48101 h 63429"/>
                <a:gd name="connsiteX11" fmla="*/ 47836 w 62967"/>
                <a:gd name="connsiteY11" fmla="*/ 59333 h 63429"/>
                <a:gd name="connsiteX12" fmla="*/ 31583 w 62967"/>
                <a:gd name="connsiteY12" fmla="*/ 63430 h 63429"/>
                <a:gd name="connsiteX13" fmla="*/ 31583 w 62967"/>
                <a:gd name="connsiteY13" fmla="*/ 57153 h 63429"/>
                <a:gd name="connsiteX14" fmla="*/ 49422 w 62967"/>
                <a:gd name="connsiteY14" fmla="*/ 50083 h 63429"/>
                <a:gd name="connsiteX15" fmla="*/ 56162 w 62967"/>
                <a:gd name="connsiteY15" fmla="*/ 31781 h 63429"/>
                <a:gd name="connsiteX16" fmla="*/ 49422 w 62967"/>
                <a:gd name="connsiteY16" fmla="*/ 13611 h 63429"/>
                <a:gd name="connsiteX17" fmla="*/ 31583 w 62967"/>
                <a:gd name="connsiteY17" fmla="*/ 6541 h 63429"/>
                <a:gd name="connsiteX18" fmla="*/ 13611 w 62967"/>
                <a:gd name="connsiteY18" fmla="*/ 13611 h 63429"/>
                <a:gd name="connsiteX19" fmla="*/ 6872 w 62967"/>
                <a:gd name="connsiteY19" fmla="*/ 31781 h 63429"/>
                <a:gd name="connsiteX20" fmla="*/ 13611 w 62967"/>
                <a:gd name="connsiteY20" fmla="*/ 50083 h 63429"/>
                <a:gd name="connsiteX21" fmla="*/ 31583 w 62967"/>
                <a:gd name="connsiteY21" fmla="*/ 57153 h 63429"/>
                <a:gd name="connsiteX22" fmla="*/ 18831 w 62967"/>
                <a:gd name="connsiteY22" fmla="*/ 47903 h 63429"/>
                <a:gd name="connsiteX23" fmla="*/ 18831 w 62967"/>
                <a:gd name="connsiteY23" fmla="*/ 14998 h 63429"/>
                <a:gd name="connsiteX24" fmla="*/ 34226 w 62967"/>
                <a:gd name="connsiteY24" fmla="*/ 14998 h 63429"/>
                <a:gd name="connsiteX25" fmla="*/ 42353 w 62967"/>
                <a:gd name="connsiteY25" fmla="*/ 17773 h 63429"/>
                <a:gd name="connsiteX26" fmla="*/ 45392 w 62967"/>
                <a:gd name="connsiteY26" fmla="*/ 25306 h 63429"/>
                <a:gd name="connsiteX27" fmla="*/ 38190 w 62967"/>
                <a:gd name="connsiteY27" fmla="*/ 35018 h 63429"/>
                <a:gd name="connsiteX28" fmla="*/ 46779 w 62967"/>
                <a:gd name="connsiteY28" fmla="*/ 47969 h 63429"/>
                <a:gd name="connsiteX29" fmla="*/ 37265 w 62967"/>
                <a:gd name="connsiteY29" fmla="*/ 47969 h 63429"/>
                <a:gd name="connsiteX30" fmla="*/ 29733 w 62967"/>
                <a:gd name="connsiteY30" fmla="*/ 35481 h 63429"/>
                <a:gd name="connsiteX31" fmla="*/ 26958 w 62967"/>
                <a:gd name="connsiteY31" fmla="*/ 35481 h 63429"/>
                <a:gd name="connsiteX32" fmla="*/ 26958 w 62967"/>
                <a:gd name="connsiteY32" fmla="*/ 47969 h 63429"/>
                <a:gd name="connsiteX33" fmla="*/ 18831 w 62967"/>
                <a:gd name="connsiteY33" fmla="*/ 47969 h 63429"/>
                <a:gd name="connsiteX34" fmla="*/ 26958 w 62967"/>
                <a:gd name="connsiteY34" fmla="*/ 29270 h 63429"/>
                <a:gd name="connsiteX35" fmla="*/ 33102 w 62967"/>
                <a:gd name="connsiteY35" fmla="*/ 29270 h 63429"/>
                <a:gd name="connsiteX36" fmla="*/ 36010 w 62967"/>
                <a:gd name="connsiteY36" fmla="*/ 28411 h 63429"/>
                <a:gd name="connsiteX37" fmla="*/ 37265 w 62967"/>
                <a:gd name="connsiteY37" fmla="*/ 25570 h 63429"/>
                <a:gd name="connsiteX38" fmla="*/ 36010 w 62967"/>
                <a:gd name="connsiteY38" fmla="*/ 22927 h 63429"/>
                <a:gd name="connsiteX39" fmla="*/ 33102 w 62967"/>
                <a:gd name="connsiteY39" fmla="*/ 22134 h 63429"/>
                <a:gd name="connsiteX40" fmla="*/ 26958 w 62967"/>
                <a:gd name="connsiteY40" fmla="*/ 22134 h 63429"/>
                <a:gd name="connsiteX41" fmla="*/ 26958 w 62967"/>
                <a:gd name="connsiteY41" fmla="*/ 29204 h 6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2967" h="63429">
                  <a:moveTo>
                    <a:pt x="31583" y="63430"/>
                  </a:moveTo>
                  <a:cubicBezTo>
                    <a:pt x="25438" y="63430"/>
                    <a:pt x="19954" y="62108"/>
                    <a:pt x="15197" y="59333"/>
                  </a:cubicBezTo>
                  <a:cubicBezTo>
                    <a:pt x="10439" y="56624"/>
                    <a:pt x="6673" y="52858"/>
                    <a:pt x="4030" y="48101"/>
                  </a:cubicBezTo>
                  <a:cubicBezTo>
                    <a:pt x="1387" y="43344"/>
                    <a:pt x="0" y="37860"/>
                    <a:pt x="0" y="31715"/>
                  </a:cubicBezTo>
                  <a:cubicBezTo>
                    <a:pt x="0" y="25570"/>
                    <a:pt x="1322" y="20218"/>
                    <a:pt x="4030" y="15395"/>
                  </a:cubicBezTo>
                  <a:cubicBezTo>
                    <a:pt x="6673" y="10572"/>
                    <a:pt x="10439" y="6805"/>
                    <a:pt x="15197" y="4096"/>
                  </a:cubicBezTo>
                  <a:cubicBezTo>
                    <a:pt x="19954" y="1388"/>
                    <a:pt x="25438" y="0"/>
                    <a:pt x="31583" y="0"/>
                  </a:cubicBezTo>
                  <a:cubicBezTo>
                    <a:pt x="37727" y="0"/>
                    <a:pt x="43013" y="1388"/>
                    <a:pt x="47836" y="4096"/>
                  </a:cubicBezTo>
                  <a:cubicBezTo>
                    <a:pt x="52594" y="6805"/>
                    <a:pt x="56294" y="10572"/>
                    <a:pt x="59003" y="15395"/>
                  </a:cubicBezTo>
                  <a:cubicBezTo>
                    <a:pt x="61646" y="20218"/>
                    <a:pt x="62967" y="25636"/>
                    <a:pt x="62967" y="31715"/>
                  </a:cubicBezTo>
                  <a:cubicBezTo>
                    <a:pt x="62967" y="37793"/>
                    <a:pt x="61646" y="43344"/>
                    <a:pt x="59003" y="48101"/>
                  </a:cubicBezTo>
                  <a:cubicBezTo>
                    <a:pt x="56294" y="52858"/>
                    <a:pt x="52594" y="56624"/>
                    <a:pt x="47836" y="59333"/>
                  </a:cubicBezTo>
                  <a:cubicBezTo>
                    <a:pt x="43079" y="62042"/>
                    <a:pt x="37661" y="63430"/>
                    <a:pt x="31583" y="63430"/>
                  </a:cubicBezTo>
                  <a:moveTo>
                    <a:pt x="31583" y="57153"/>
                  </a:moveTo>
                  <a:cubicBezTo>
                    <a:pt x="38983" y="57153"/>
                    <a:pt x="44929" y="54774"/>
                    <a:pt x="49422" y="50083"/>
                  </a:cubicBezTo>
                  <a:cubicBezTo>
                    <a:pt x="53915" y="45392"/>
                    <a:pt x="56162" y="39247"/>
                    <a:pt x="56162" y="31781"/>
                  </a:cubicBezTo>
                  <a:cubicBezTo>
                    <a:pt x="56162" y="24315"/>
                    <a:pt x="53915" y="18368"/>
                    <a:pt x="49422" y="13611"/>
                  </a:cubicBezTo>
                  <a:cubicBezTo>
                    <a:pt x="44929" y="8920"/>
                    <a:pt x="38983" y="6541"/>
                    <a:pt x="31583" y="6541"/>
                  </a:cubicBezTo>
                  <a:cubicBezTo>
                    <a:pt x="24183" y="6541"/>
                    <a:pt x="18104" y="8920"/>
                    <a:pt x="13611" y="13611"/>
                  </a:cubicBezTo>
                  <a:cubicBezTo>
                    <a:pt x="9118" y="18302"/>
                    <a:pt x="6872" y="24381"/>
                    <a:pt x="6872" y="31781"/>
                  </a:cubicBezTo>
                  <a:cubicBezTo>
                    <a:pt x="6872" y="39181"/>
                    <a:pt x="9118" y="45392"/>
                    <a:pt x="13611" y="50083"/>
                  </a:cubicBezTo>
                  <a:cubicBezTo>
                    <a:pt x="18104" y="54840"/>
                    <a:pt x="24116" y="57153"/>
                    <a:pt x="31583" y="57153"/>
                  </a:cubicBezTo>
                  <a:moveTo>
                    <a:pt x="18831" y="47903"/>
                  </a:moveTo>
                  <a:lnTo>
                    <a:pt x="18831" y="14998"/>
                  </a:lnTo>
                  <a:lnTo>
                    <a:pt x="34226" y="14998"/>
                  </a:lnTo>
                  <a:cubicBezTo>
                    <a:pt x="37595" y="14998"/>
                    <a:pt x="40304" y="15923"/>
                    <a:pt x="42353" y="17773"/>
                  </a:cubicBezTo>
                  <a:cubicBezTo>
                    <a:pt x="44401" y="19624"/>
                    <a:pt x="45392" y="22134"/>
                    <a:pt x="45392" y="25306"/>
                  </a:cubicBezTo>
                  <a:cubicBezTo>
                    <a:pt x="45392" y="30327"/>
                    <a:pt x="43013" y="33565"/>
                    <a:pt x="38190" y="35018"/>
                  </a:cubicBezTo>
                  <a:lnTo>
                    <a:pt x="46779" y="47969"/>
                  </a:lnTo>
                  <a:lnTo>
                    <a:pt x="37265" y="47969"/>
                  </a:lnTo>
                  <a:lnTo>
                    <a:pt x="29733" y="35481"/>
                  </a:lnTo>
                  <a:lnTo>
                    <a:pt x="26958" y="35481"/>
                  </a:lnTo>
                  <a:lnTo>
                    <a:pt x="26958" y="47969"/>
                  </a:lnTo>
                  <a:lnTo>
                    <a:pt x="18831" y="47969"/>
                  </a:lnTo>
                  <a:close/>
                  <a:moveTo>
                    <a:pt x="26958" y="29270"/>
                  </a:moveTo>
                  <a:lnTo>
                    <a:pt x="33102" y="29270"/>
                  </a:lnTo>
                  <a:cubicBezTo>
                    <a:pt x="34226" y="29270"/>
                    <a:pt x="35217" y="29006"/>
                    <a:pt x="36010" y="28411"/>
                  </a:cubicBezTo>
                  <a:cubicBezTo>
                    <a:pt x="36802" y="27883"/>
                    <a:pt x="37265" y="26892"/>
                    <a:pt x="37265" y="25570"/>
                  </a:cubicBezTo>
                  <a:cubicBezTo>
                    <a:pt x="37265" y="24315"/>
                    <a:pt x="36868" y="23456"/>
                    <a:pt x="36010" y="22927"/>
                  </a:cubicBezTo>
                  <a:cubicBezTo>
                    <a:pt x="35217" y="22399"/>
                    <a:pt x="34226" y="22134"/>
                    <a:pt x="33102" y="22134"/>
                  </a:cubicBezTo>
                  <a:lnTo>
                    <a:pt x="26958" y="22134"/>
                  </a:lnTo>
                  <a:lnTo>
                    <a:pt x="26958" y="29204"/>
                  </a:lnTo>
                  <a:close/>
                </a:path>
              </a:pathLst>
            </a:custGeom>
            <a:solidFill>
              <a:schemeClr val="bg1"/>
            </a:solidFill>
            <a:ln w="6589" cap="flat">
              <a:noFill/>
              <a:prstDash val="solid"/>
              <a:miter/>
            </a:ln>
          </p:spPr>
          <p:txBody>
            <a:bodyPr rtlCol="0" anchor="ctr"/>
            <a:lstStyle/>
            <a:p>
              <a:endParaRPr lang="en-US" dirty="0"/>
            </a:p>
          </p:txBody>
        </p:sp>
        <p:sp>
          <p:nvSpPr>
            <p:cNvPr id="39" name="Freeform: Shape 41">
              <a:extLst>
                <a:ext uri="{FF2B5EF4-FFF2-40B4-BE49-F238E27FC236}">
                  <a16:creationId xmlns:a16="http://schemas.microsoft.com/office/drawing/2014/main" id="{A890AB55-C0AF-66A7-A24A-BE09048DA198}"/>
                </a:ext>
              </a:extLst>
            </p:cNvPr>
            <p:cNvSpPr/>
            <p:nvPr/>
          </p:nvSpPr>
          <p:spPr>
            <a:xfrm>
              <a:off x="695611" y="753905"/>
              <a:ext cx="97787" cy="394452"/>
            </a:xfrm>
            <a:custGeom>
              <a:avLst/>
              <a:gdLst>
                <a:gd name="connsiteX0" fmla="*/ 97787 w 97787"/>
                <a:gd name="connsiteY0" fmla="*/ 48894 h 394452"/>
                <a:gd name="connsiteX1" fmla="*/ 48894 w 97787"/>
                <a:gd name="connsiteY1" fmla="*/ 0 h 394452"/>
                <a:gd name="connsiteX2" fmla="*/ 0 w 97787"/>
                <a:gd name="connsiteY2" fmla="*/ 48894 h 394452"/>
                <a:gd name="connsiteX3" fmla="*/ 0 w 97787"/>
                <a:gd name="connsiteY3" fmla="*/ 394453 h 394452"/>
                <a:gd name="connsiteX4" fmla="*/ 97787 w 97787"/>
                <a:gd name="connsiteY4" fmla="*/ 394453 h 394452"/>
                <a:gd name="connsiteX5" fmla="*/ 97787 w 97787"/>
                <a:gd name="connsiteY5" fmla="*/ 48894 h 39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394452">
                  <a:moveTo>
                    <a:pt x="97787" y="48894"/>
                  </a:moveTo>
                  <a:cubicBezTo>
                    <a:pt x="97787" y="21936"/>
                    <a:pt x="75917" y="0"/>
                    <a:pt x="48894" y="0"/>
                  </a:cubicBezTo>
                  <a:cubicBezTo>
                    <a:pt x="21870" y="0"/>
                    <a:pt x="0" y="21870"/>
                    <a:pt x="0" y="48894"/>
                  </a:cubicBezTo>
                  <a:lnTo>
                    <a:pt x="0" y="394453"/>
                  </a:lnTo>
                  <a:lnTo>
                    <a:pt x="97787" y="394453"/>
                  </a:lnTo>
                  <a:lnTo>
                    <a:pt x="97787" y="48894"/>
                  </a:lnTo>
                  <a:close/>
                </a:path>
              </a:pathLst>
            </a:custGeom>
            <a:solidFill>
              <a:schemeClr val="bg1"/>
            </a:solidFill>
            <a:ln w="6589" cap="flat">
              <a:noFill/>
              <a:prstDash val="solid"/>
              <a:miter/>
            </a:ln>
          </p:spPr>
          <p:txBody>
            <a:bodyPr rtlCol="0" anchor="ctr"/>
            <a:lstStyle/>
            <a:p>
              <a:endParaRPr lang="en-US" dirty="0"/>
            </a:p>
          </p:txBody>
        </p:sp>
        <p:sp>
          <p:nvSpPr>
            <p:cNvPr id="40" name="Freeform: Shape 42">
              <a:extLst>
                <a:ext uri="{FF2B5EF4-FFF2-40B4-BE49-F238E27FC236}">
                  <a16:creationId xmlns:a16="http://schemas.microsoft.com/office/drawing/2014/main" id="{A531FE26-F990-B469-5E34-658AA9010809}"/>
                </a:ext>
              </a:extLst>
            </p:cNvPr>
            <p:cNvSpPr/>
            <p:nvPr/>
          </p:nvSpPr>
          <p:spPr>
            <a:xfrm>
              <a:off x="508692" y="943004"/>
              <a:ext cx="97787" cy="205287"/>
            </a:xfrm>
            <a:custGeom>
              <a:avLst/>
              <a:gdLst>
                <a:gd name="connsiteX0" fmla="*/ 97787 w 97787"/>
                <a:gd name="connsiteY0" fmla="*/ 48894 h 205287"/>
                <a:gd name="connsiteX1" fmla="*/ 48894 w 97787"/>
                <a:gd name="connsiteY1" fmla="*/ 0 h 205287"/>
                <a:gd name="connsiteX2" fmla="*/ 0 w 97787"/>
                <a:gd name="connsiteY2" fmla="*/ 48894 h 205287"/>
                <a:gd name="connsiteX3" fmla="*/ 0 w 97787"/>
                <a:gd name="connsiteY3" fmla="*/ 205287 h 205287"/>
                <a:gd name="connsiteX4" fmla="*/ 97787 w 97787"/>
                <a:gd name="connsiteY4" fmla="*/ 205287 h 205287"/>
                <a:gd name="connsiteX5" fmla="*/ 97787 w 97787"/>
                <a:gd name="connsiteY5" fmla="*/ 48894 h 20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205287">
                  <a:moveTo>
                    <a:pt x="97787" y="48894"/>
                  </a:moveTo>
                  <a:cubicBezTo>
                    <a:pt x="97787" y="21936"/>
                    <a:pt x="75917" y="0"/>
                    <a:pt x="48894" y="0"/>
                  </a:cubicBezTo>
                  <a:cubicBezTo>
                    <a:pt x="21870" y="0"/>
                    <a:pt x="0" y="21870"/>
                    <a:pt x="0" y="48894"/>
                  </a:cubicBezTo>
                  <a:lnTo>
                    <a:pt x="0" y="205287"/>
                  </a:lnTo>
                  <a:lnTo>
                    <a:pt x="97787" y="205287"/>
                  </a:lnTo>
                  <a:lnTo>
                    <a:pt x="97787" y="48894"/>
                  </a:lnTo>
                  <a:close/>
                </a:path>
              </a:pathLst>
            </a:custGeom>
            <a:solidFill>
              <a:schemeClr val="bg1"/>
            </a:solidFill>
            <a:ln w="6589" cap="flat">
              <a:noFill/>
              <a:prstDash val="solid"/>
              <a:miter/>
            </a:ln>
          </p:spPr>
          <p:txBody>
            <a:bodyPr rtlCol="0" anchor="ctr"/>
            <a:lstStyle/>
            <a:p>
              <a:endParaRPr lang="en-US" dirty="0"/>
            </a:p>
          </p:txBody>
        </p:sp>
        <p:sp>
          <p:nvSpPr>
            <p:cNvPr id="41" name="Freeform: Shape 43">
              <a:extLst>
                <a:ext uri="{FF2B5EF4-FFF2-40B4-BE49-F238E27FC236}">
                  <a16:creationId xmlns:a16="http://schemas.microsoft.com/office/drawing/2014/main" id="{F33AC777-0020-A700-C789-5281F94981AB}"/>
                </a:ext>
              </a:extLst>
            </p:cNvPr>
            <p:cNvSpPr/>
            <p:nvPr/>
          </p:nvSpPr>
          <p:spPr>
            <a:xfrm>
              <a:off x="1069449" y="1005971"/>
              <a:ext cx="97787" cy="142320"/>
            </a:xfrm>
            <a:custGeom>
              <a:avLst/>
              <a:gdLst>
                <a:gd name="connsiteX0" fmla="*/ 97787 w 97787"/>
                <a:gd name="connsiteY0" fmla="*/ 48894 h 142320"/>
                <a:gd name="connsiteX1" fmla="*/ 48894 w 97787"/>
                <a:gd name="connsiteY1" fmla="*/ 0 h 142320"/>
                <a:gd name="connsiteX2" fmla="*/ 0 w 97787"/>
                <a:gd name="connsiteY2" fmla="*/ 48894 h 142320"/>
                <a:gd name="connsiteX3" fmla="*/ 0 w 97787"/>
                <a:gd name="connsiteY3" fmla="*/ 142320 h 142320"/>
                <a:gd name="connsiteX4" fmla="*/ 97787 w 97787"/>
                <a:gd name="connsiteY4" fmla="*/ 142320 h 142320"/>
                <a:gd name="connsiteX5" fmla="*/ 97787 w 97787"/>
                <a:gd name="connsiteY5" fmla="*/ 48894 h 14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142320">
                  <a:moveTo>
                    <a:pt x="97787" y="48894"/>
                  </a:moveTo>
                  <a:cubicBezTo>
                    <a:pt x="97787" y="21936"/>
                    <a:pt x="75917" y="0"/>
                    <a:pt x="48894" y="0"/>
                  </a:cubicBezTo>
                  <a:cubicBezTo>
                    <a:pt x="21870" y="0"/>
                    <a:pt x="0" y="21870"/>
                    <a:pt x="0" y="48894"/>
                  </a:cubicBezTo>
                  <a:lnTo>
                    <a:pt x="0" y="142320"/>
                  </a:lnTo>
                  <a:lnTo>
                    <a:pt x="97787" y="142320"/>
                  </a:lnTo>
                  <a:lnTo>
                    <a:pt x="97787" y="48894"/>
                  </a:lnTo>
                  <a:close/>
                </a:path>
              </a:pathLst>
            </a:custGeom>
            <a:solidFill>
              <a:schemeClr val="bg1"/>
            </a:solidFill>
            <a:ln w="6589" cap="flat">
              <a:noFill/>
              <a:prstDash val="solid"/>
              <a:miter/>
            </a:ln>
          </p:spPr>
          <p:txBody>
            <a:bodyPr rtlCol="0" anchor="ctr"/>
            <a:lstStyle/>
            <a:p>
              <a:endParaRPr lang="en-US" dirty="0"/>
            </a:p>
          </p:txBody>
        </p:sp>
        <p:sp>
          <p:nvSpPr>
            <p:cNvPr id="42" name="Freeform: Shape 44">
              <a:extLst>
                <a:ext uri="{FF2B5EF4-FFF2-40B4-BE49-F238E27FC236}">
                  <a16:creationId xmlns:a16="http://schemas.microsoft.com/office/drawing/2014/main" id="{0AA75600-0A4A-ED0D-23AC-CE064A41C5CB}"/>
                </a:ext>
              </a:extLst>
            </p:cNvPr>
            <p:cNvSpPr/>
            <p:nvPr/>
          </p:nvSpPr>
          <p:spPr>
            <a:xfrm>
              <a:off x="695611" y="1231873"/>
              <a:ext cx="97787" cy="394452"/>
            </a:xfrm>
            <a:custGeom>
              <a:avLst/>
              <a:gdLst>
                <a:gd name="connsiteX0" fmla="*/ 97787 w 97787"/>
                <a:gd name="connsiteY0" fmla="*/ 345559 h 394452"/>
                <a:gd name="connsiteX1" fmla="*/ 48894 w 97787"/>
                <a:gd name="connsiteY1" fmla="*/ 394453 h 394452"/>
                <a:gd name="connsiteX2" fmla="*/ 0 w 97787"/>
                <a:gd name="connsiteY2" fmla="*/ 345559 h 394452"/>
                <a:gd name="connsiteX3" fmla="*/ 0 w 97787"/>
                <a:gd name="connsiteY3" fmla="*/ 0 h 394452"/>
                <a:gd name="connsiteX4" fmla="*/ 97787 w 97787"/>
                <a:gd name="connsiteY4" fmla="*/ 0 h 394452"/>
                <a:gd name="connsiteX5" fmla="*/ 97787 w 97787"/>
                <a:gd name="connsiteY5" fmla="*/ 345559 h 39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394452">
                  <a:moveTo>
                    <a:pt x="97787" y="345559"/>
                  </a:moveTo>
                  <a:cubicBezTo>
                    <a:pt x="97787" y="372583"/>
                    <a:pt x="75917" y="394453"/>
                    <a:pt x="48894" y="394453"/>
                  </a:cubicBezTo>
                  <a:cubicBezTo>
                    <a:pt x="21870" y="394453"/>
                    <a:pt x="0" y="372583"/>
                    <a:pt x="0" y="345559"/>
                  </a:cubicBezTo>
                  <a:lnTo>
                    <a:pt x="0" y="0"/>
                  </a:lnTo>
                  <a:lnTo>
                    <a:pt x="97787" y="0"/>
                  </a:lnTo>
                  <a:cubicBezTo>
                    <a:pt x="97787" y="0"/>
                    <a:pt x="97787" y="345559"/>
                    <a:pt x="97787" y="345559"/>
                  </a:cubicBezTo>
                  <a:close/>
                </a:path>
              </a:pathLst>
            </a:custGeom>
            <a:solidFill>
              <a:schemeClr val="bg1"/>
            </a:solidFill>
            <a:ln w="6589" cap="flat">
              <a:noFill/>
              <a:prstDash val="solid"/>
              <a:miter/>
            </a:ln>
          </p:spPr>
          <p:txBody>
            <a:bodyPr rtlCol="0" anchor="ctr"/>
            <a:lstStyle/>
            <a:p>
              <a:endParaRPr lang="en-US" dirty="0"/>
            </a:p>
          </p:txBody>
        </p:sp>
        <p:sp>
          <p:nvSpPr>
            <p:cNvPr id="43" name="Freeform: Shape 45">
              <a:extLst>
                <a:ext uri="{FF2B5EF4-FFF2-40B4-BE49-F238E27FC236}">
                  <a16:creationId xmlns:a16="http://schemas.microsoft.com/office/drawing/2014/main" id="{6E8C8B1A-F6EF-66F9-A59B-59EC7EDBE13F}"/>
                </a:ext>
              </a:extLst>
            </p:cNvPr>
            <p:cNvSpPr/>
            <p:nvPr/>
          </p:nvSpPr>
          <p:spPr>
            <a:xfrm>
              <a:off x="882530" y="1231873"/>
              <a:ext cx="97787" cy="268254"/>
            </a:xfrm>
            <a:custGeom>
              <a:avLst/>
              <a:gdLst>
                <a:gd name="connsiteX0" fmla="*/ 97787 w 97787"/>
                <a:gd name="connsiteY0" fmla="*/ 219361 h 268254"/>
                <a:gd name="connsiteX1" fmla="*/ 48894 w 97787"/>
                <a:gd name="connsiteY1" fmla="*/ 268254 h 268254"/>
                <a:gd name="connsiteX2" fmla="*/ 0 w 97787"/>
                <a:gd name="connsiteY2" fmla="*/ 219361 h 268254"/>
                <a:gd name="connsiteX3" fmla="*/ 0 w 97787"/>
                <a:gd name="connsiteY3" fmla="*/ 0 h 268254"/>
                <a:gd name="connsiteX4" fmla="*/ 97787 w 97787"/>
                <a:gd name="connsiteY4" fmla="*/ 0 h 268254"/>
                <a:gd name="connsiteX5" fmla="*/ 97787 w 97787"/>
                <a:gd name="connsiteY5" fmla="*/ 219361 h 26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268254">
                  <a:moveTo>
                    <a:pt x="97787" y="219361"/>
                  </a:moveTo>
                  <a:cubicBezTo>
                    <a:pt x="97787" y="246384"/>
                    <a:pt x="75917" y="268254"/>
                    <a:pt x="48894" y="268254"/>
                  </a:cubicBezTo>
                  <a:cubicBezTo>
                    <a:pt x="21870" y="268254"/>
                    <a:pt x="0" y="246384"/>
                    <a:pt x="0" y="219361"/>
                  </a:cubicBezTo>
                  <a:lnTo>
                    <a:pt x="0" y="0"/>
                  </a:lnTo>
                  <a:lnTo>
                    <a:pt x="97787" y="0"/>
                  </a:lnTo>
                  <a:lnTo>
                    <a:pt x="97787" y="219361"/>
                  </a:lnTo>
                  <a:close/>
                </a:path>
              </a:pathLst>
            </a:custGeom>
            <a:solidFill>
              <a:schemeClr val="bg1"/>
            </a:solidFill>
            <a:ln w="6589" cap="flat">
              <a:noFill/>
              <a:prstDash val="solid"/>
              <a:miter/>
            </a:ln>
          </p:spPr>
          <p:txBody>
            <a:bodyPr rtlCol="0" anchor="ctr"/>
            <a:lstStyle/>
            <a:p>
              <a:endParaRPr lang="en-US" dirty="0"/>
            </a:p>
          </p:txBody>
        </p:sp>
        <p:sp>
          <p:nvSpPr>
            <p:cNvPr id="44" name="Freeform: Shape 46">
              <a:extLst>
                <a:ext uri="{FF2B5EF4-FFF2-40B4-BE49-F238E27FC236}">
                  <a16:creationId xmlns:a16="http://schemas.microsoft.com/office/drawing/2014/main" id="{56C445BD-DBD9-46BB-4350-439EE5362F6E}"/>
                </a:ext>
              </a:extLst>
            </p:cNvPr>
            <p:cNvSpPr/>
            <p:nvPr/>
          </p:nvSpPr>
          <p:spPr>
            <a:xfrm>
              <a:off x="508692" y="1231873"/>
              <a:ext cx="97787" cy="205287"/>
            </a:xfrm>
            <a:custGeom>
              <a:avLst/>
              <a:gdLst>
                <a:gd name="connsiteX0" fmla="*/ 97787 w 97787"/>
                <a:gd name="connsiteY0" fmla="*/ 156394 h 205287"/>
                <a:gd name="connsiteX1" fmla="*/ 48894 w 97787"/>
                <a:gd name="connsiteY1" fmla="*/ 205287 h 205287"/>
                <a:gd name="connsiteX2" fmla="*/ 0 w 97787"/>
                <a:gd name="connsiteY2" fmla="*/ 156394 h 205287"/>
                <a:gd name="connsiteX3" fmla="*/ 0 w 97787"/>
                <a:gd name="connsiteY3" fmla="*/ 0 h 205287"/>
                <a:gd name="connsiteX4" fmla="*/ 97787 w 97787"/>
                <a:gd name="connsiteY4" fmla="*/ 0 h 205287"/>
                <a:gd name="connsiteX5" fmla="*/ 97787 w 97787"/>
                <a:gd name="connsiteY5" fmla="*/ 156394 h 20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205287">
                  <a:moveTo>
                    <a:pt x="97787" y="156394"/>
                  </a:moveTo>
                  <a:cubicBezTo>
                    <a:pt x="97787" y="183417"/>
                    <a:pt x="75917" y="205287"/>
                    <a:pt x="48894" y="205287"/>
                  </a:cubicBezTo>
                  <a:cubicBezTo>
                    <a:pt x="21870" y="205287"/>
                    <a:pt x="0" y="183417"/>
                    <a:pt x="0" y="156394"/>
                  </a:cubicBezTo>
                  <a:lnTo>
                    <a:pt x="0" y="0"/>
                  </a:lnTo>
                  <a:lnTo>
                    <a:pt x="97787" y="0"/>
                  </a:lnTo>
                  <a:lnTo>
                    <a:pt x="97787" y="156394"/>
                  </a:lnTo>
                  <a:close/>
                </a:path>
              </a:pathLst>
            </a:custGeom>
            <a:solidFill>
              <a:schemeClr val="bg1"/>
            </a:solidFill>
            <a:ln w="6589" cap="flat">
              <a:noFill/>
              <a:prstDash val="solid"/>
              <a:miter/>
            </a:ln>
          </p:spPr>
          <p:txBody>
            <a:bodyPr rtlCol="0" anchor="ctr"/>
            <a:lstStyle/>
            <a:p>
              <a:endParaRPr lang="en-US" dirty="0"/>
            </a:p>
          </p:txBody>
        </p:sp>
        <p:sp>
          <p:nvSpPr>
            <p:cNvPr id="45" name="Freeform: Shape 47">
              <a:extLst>
                <a:ext uri="{FF2B5EF4-FFF2-40B4-BE49-F238E27FC236}">
                  <a16:creationId xmlns:a16="http://schemas.microsoft.com/office/drawing/2014/main" id="{622BFEA0-A66B-4431-5101-5FAC81F086AB}"/>
                </a:ext>
              </a:extLst>
            </p:cNvPr>
            <p:cNvSpPr/>
            <p:nvPr/>
          </p:nvSpPr>
          <p:spPr>
            <a:xfrm>
              <a:off x="1069449" y="1231873"/>
              <a:ext cx="97787" cy="142320"/>
            </a:xfrm>
            <a:custGeom>
              <a:avLst/>
              <a:gdLst>
                <a:gd name="connsiteX0" fmla="*/ 97787 w 97787"/>
                <a:gd name="connsiteY0" fmla="*/ 93427 h 142320"/>
                <a:gd name="connsiteX1" fmla="*/ 48894 w 97787"/>
                <a:gd name="connsiteY1" fmla="*/ 142320 h 142320"/>
                <a:gd name="connsiteX2" fmla="*/ 0 w 97787"/>
                <a:gd name="connsiteY2" fmla="*/ 93427 h 142320"/>
                <a:gd name="connsiteX3" fmla="*/ 0 w 97787"/>
                <a:gd name="connsiteY3" fmla="*/ 0 h 142320"/>
                <a:gd name="connsiteX4" fmla="*/ 97787 w 97787"/>
                <a:gd name="connsiteY4" fmla="*/ 0 h 142320"/>
                <a:gd name="connsiteX5" fmla="*/ 97787 w 97787"/>
                <a:gd name="connsiteY5" fmla="*/ 93427 h 14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142320">
                  <a:moveTo>
                    <a:pt x="97787" y="93427"/>
                  </a:moveTo>
                  <a:cubicBezTo>
                    <a:pt x="97787" y="120450"/>
                    <a:pt x="75917" y="142320"/>
                    <a:pt x="48894" y="142320"/>
                  </a:cubicBezTo>
                  <a:cubicBezTo>
                    <a:pt x="21870" y="142320"/>
                    <a:pt x="0" y="120450"/>
                    <a:pt x="0" y="93427"/>
                  </a:cubicBezTo>
                  <a:lnTo>
                    <a:pt x="0" y="0"/>
                  </a:lnTo>
                  <a:lnTo>
                    <a:pt x="97787" y="0"/>
                  </a:lnTo>
                  <a:lnTo>
                    <a:pt x="97787" y="93427"/>
                  </a:lnTo>
                  <a:close/>
                </a:path>
              </a:pathLst>
            </a:custGeom>
            <a:solidFill>
              <a:schemeClr val="bg1"/>
            </a:solidFill>
            <a:ln w="6589" cap="flat">
              <a:noFill/>
              <a:prstDash val="solid"/>
              <a:miter/>
            </a:ln>
          </p:spPr>
          <p:txBody>
            <a:bodyPr rtlCol="0" anchor="ctr"/>
            <a:lstStyle/>
            <a:p>
              <a:endParaRPr lang="en-US" dirty="0"/>
            </a:p>
          </p:txBody>
        </p:sp>
        <p:sp>
          <p:nvSpPr>
            <p:cNvPr id="46" name="Freeform: Shape 48">
              <a:extLst>
                <a:ext uri="{FF2B5EF4-FFF2-40B4-BE49-F238E27FC236}">
                  <a16:creationId xmlns:a16="http://schemas.microsoft.com/office/drawing/2014/main" id="{175FB74C-5689-AC2E-27B8-B6776CE8C1FB}"/>
                </a:ext>
              </a:extLst>
            </p:cNvPr>
            <p:cNvSpPr/>
            <p:nvPr/>
          </p:nvSpPr>
          <p:spPr>
            <a:xfrm>
              <a:off x="882530" y="880037"/>
              <a:ext cx="97787" cy="268254"/>
            </a:xfrm>
            <a:custGeom>
              <a:avLst/>
              <a:gdLst>
                <a:gd name="connsiteX0" fmla="*/ 97787 w 97787"/>
                <a:gd name="connsiteY0" fmla="*/ 48894 h 268254"/>
                <a:gd name="connsiteX1" fmla="*/ 48894 w 97787"/>
                <a:gd name="connsiteY1" fmla="*/ 0 h 268254"/>
                <a:gd name="connsiteX2" fmla="*/ 0 w 97787"/>
                <a:gd name="connsiteY2" fmla="*/ 48894 h 268254"/>
                <a:gd name="connsiteX3" fmla="*/ 0 w 97787"/>
                <a:gd name="connsiteY3" fmla="*/ 268254 h 268254"/>
                <a:gd name="connsiteX4" fmla="*/ 97787 w 97787"/>
                <a:gd name="connsiteY4" fmla="*/ 268254 h 268254"/>
                <a:gd name="connsiteX5" fmla="*/ 97787 w 97787"/>
                <a:gd name="connsiteY5" fmla="*/ 48894 h 26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268254">
                  <a:moveTo>
                    <a:pt x="97787" y="48894"/>
                  </a:moveTo>
                  <a:cubicBezTo>
                    <a:pt x="97787" y="21936"/>
                    <a:pt x="75917" y="0"/>
                    <a:pt x="48894" y="0"/>
                  </a:cubicBezTo>
                  <a:cubicBezTo>
                    <a:pt x="21870" y="0"/>
                    <a:pt x="0" y="21870"/>
                    <a:pt x="0" y="48894"/>
                  </a:cubicBezTo>
                  <a:lnTo>
                    <a:pt x="0" y="268254"/>
                  </a:lnTo>
                  <a:lnTo>
                    <a:pt x="97787" y="268254"/>
                  </a:lnTo>
                  <a:lnTo>
                    <a:pt x="97787" y="48894"/>
                  </a:lnTo>
                  <a:close/>
                </a:path>
              </a:pathLst>
            </a:custGeom>
            <a:solidFill>
              <a:schemeClr val="bg1"/>
            </a:solidFill>
            <a:ln w="6589" cap="flat">
              <a:noFill/>
              <a:prstDash val="solid"/>
              <a:miter/>
            </a:ln>
          </p:spPr>
          <p:txBody>
            <a:bodyPr rtlCol="0" anchor="ctr"/>
            <a:lstStyle/>
            <a:p>
              <a:endParaRPr lang="en-US" dirty="0"/>
            </a:p>
          </p:txBody>
        </p:sp>
      </p:grpSp>
      <p:sp>
        <p:nvSpPr>
          <p:cNvPr id="4" name="Text Placeholder 3">
            <a:extLst>
              <a:ext uri="{FF2B5EF4-FFF2-40B4-BE49-F238E27FC236}">
                <a16:creationId xmlns:a16="http://schemas.microsoft.com/office/drawing/2014/main" id="{67F02080-22FE-FD0C-F792-EF68B59EC525}"/>
              </a:ext>
            </a:extLst>
          </p:cNvPr>
          <p:cNvSpPr>
            <a:spLocks noGrp="1"/>
          </p:cNvSpPr>
          <p:nvPr>
            <p:ph type="body" sz="quarter" idx="11" hasCustomPrompt="1"/>
          </p:nvPr>
        </p:nvSpPr>
        <p:spPr>
          <a:xfrm>
            <a:off x="479424" y="2197648"/>
            <a:ext cx="7323455" cy="1329595"/>
          </a:xfrm>
        </p:spPr>
        <p:txBody>
          <a:bodyPr anchor="b"/>
          <a:lstStyle>
            <a:lvl1pPr marL="0" indent="0">
              <a:lnSpc>
                <a:spcPct val="90000"/>
              </a:lnSpc>
              <a:buNone/>
              <a:defRPr sz="4800" i="1">
                <a:latin typeface="Verdana" panose="020B0604030504040204" pitchFamily="34" charset="0"/>
                <a:ea typeface="Verdana" panose="020B0604030504040204" pitchFamily="34" charset="0"/>
                <a:cs typeface="Verdana" panose="020B0604030504040204" pitchFamily="34" charset="0"/>
              </a:defRPr>
            </a:lvl1pPr>
          </a:lstStyle>
          <a:p>
            <a:pPr lvl="0"/>
            <a:r>
              <a:rPr lang="en-US"/>
              <a:t>Presentation cover title of two lines long</a:t>
            </a:r>
          </a:p>
        </p:txBody>
      </p:sp>
      <p:pic>
        <p:nvPicPr>
          <p:cNvPr id="2" name="Picture 1">
            <a:extLst>
              <a:ext uri="{FF2B5EF4-FFF2-40B4-BE49-F238E27FC236}">
                <a16:creationId xmlns:a16="http://schemas.microsoft.com/office/drawing/2014/main" id="{DC8629F2-E670-56FF-6439-E3E8654EE58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078851" y="148251"/>
            <a:ext cx="2862152" cy="954050"/>
          </a:xfrm>
          <a:prstGeom prst="rect">
            <a:avLst/>
          </a:prstGeom>
        </p:spPr>
      </p:pic>
    </p:spTree>
    <p:extLst>
      <p:ext uri="{BB962C8B-B14F-4D97-AF65-F5344CB8AC3E}">
        <p14:creationId xmlns:p14="http://schemas.microsoft.com/office/powerpoint/2010/main" val="313421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C Grey Strip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AE8A3A-A9F5-37FB-66C6-9A58FB053D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57998"/>
          </a:xfrm>
          <a:prstGeom prst="rect">
            <a:avLst/>
          </a:prstGeom>
        </p:spPr>
      </p:pic>
      <p:sp>
        <p:nvSpPr>
          <p:cNvPr id="52" name="Text Placeholder 51">
            <a:extLst>
              <a:ext uri="{FF2B5EF4-FFF2-40B4-BE49-F238E27FC236}">
                <a16:creationId xmlns:a16="http://schemas.microsoft.com/office/drawing/2014/main" id="{ECC19E4D-97D6-E5C4-7C57-96BF0D02707B}"/>
              </a:ext>
            </a:extLst>
          </p:cNvPr>
          <p:cNvSpPr>
            <a:spLocks noGrp="1"/>
          </p:cNvSpPr>
          <p:nvPr>
            <p:ph type="body" sz="quarter" idx="10"/>
          </p:nvPr>
        </p:nvSpPr>
        <p:spPr>
          <a:xfrm>
            <a:off x="479425" y="3630765"/>
            <a:ext cx="5616575" cy="1075166"/>
          </a:xfrm>
        </p:spPr>
        <p:txBody>
          <a:bodyPr/>
          <a:lstStyle>
            <a:lvl1pPr marL="0" indent="0">
              <a:lnSpc>
                <a:spcPct val="90000"/>
              </a:lnSpc>
              <a:spcAft>
                <a:spcPts val="3200"/>
              </a:spcAft>
              <a:buNone/>
              <a:defRPr>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indent="0">
              <a:spcAft>
                <a:spcPts val="3200"/>
              </a:spcAft>
              <a:buNone/>
              <a:defRPr sz="1800">
                <a:solidFill>
                  <a:schemeClr val="accent1"/>
                </a:solidFill>
                <a:latin typeface="Verdana" panose="020B0604030504040204" pitchFamily="34" charset="0"/>
                <a:ea typeface="Verdana" panose="020B0604030504040204" pitchFamily="34" charset="0"/>
                <a:cs typeface="Verdana" panose="020B0604030504040204" pitchFamily="34" charset="0"/>
              </a:defRPr>
            </a:lvl2pPr>
          </a:lstStyle>
          <a:p>
            <a:pPr lvl="0"/>
            <a:r>
              <a:rPr lang="en-US"/>
              <a:t>Click to edit Master text styles</a:t>
            </a:r>
          </a:p>
          <a:p>
            <a:pPr lvl="1"/>
            <a:r>
              <a:rPr lang="en-US"/>
              <a:t>Second level</a:t>
            </a:r>
          </a:p>
        </p:txBody>
      </p:sp>
      <p:grpSp>
        <p:nvGrpSpPr>
          <p:cNvPr id="13" name="Group 12">
            <a:extLst>
              <a:ext uri="{FF2B5EF4-FFF2-40B4-BE49-F238E27FC236}">
                <a16:creationId xmlns:a16="http://schemas.microsoft.com/office/drawing/2014/main" id="{3A2056F8-4A5E-EB33-845A-724DC1428854}"/>
              </a:ext>
            </a:extLst>
          </p:cNvPr>
          <p:cNvGrpSpPr/>
          <p:nvPr userDrawn="1"/>
        </p:nvGrpSpPr>
        <p:grpSpPr>
          <a:xfrm>
            <a:off x="508692" y="583254"/>
            <a:ext cx="1813167" cy="581445"/>
            <a:chOff x="508692" y="753905"/>
            <a:chExt cx="2720536" cy="872420"/>
          </a:xfrm>
        </p:grpSpPr>
        <p:sp>
          <p:nvSpPr>
            <p:cNvPr id="14" name="Freeform: Shape 14">
              <a:extLst>
                <a:ext uri="{FF2B5EF4-FFF2-40B4-BE49-F238E27FC236}">
                  <a16:creationId xmlns:a16="http://schemas.microsoft.com/office/drawing/2014/main" id="{469592FB-870B-5B11-5168-F80D94FA9995}"/>
                </a:ext>
              </a:extLst>
            </p:cNvPr>
            <p:cNvSpPr/>
            <p:nvPr/>
          </p:nvSpPr>
          <p:spPr>
            <a:xfrm>
              <a:off x="1327594" y="1472575"/>
              <a:ext cx="48827" cy="75719"/>
            </a:xfrm>
            <a:custGeom>
              <a:avLst/>
              <a:gdLst>
                <a:gd name="connsiteX0" fmla="*/ 0 w 48827"/>
                <a:gd name="connsiteY0" fmla="*/ 75719 h 75719"/>
                <a:gd name="connsiteX1" fmla="*/ 0 w 48827"/>
                <a:gd name="connsiteY1" fmla="*/ 0 h 75719"/>
                <a:gd name="connsiteX2" fmla="*/ 48828 w 48827"/>
                <a:gd name="connsiteY2" fmla="*/ 0 h 75719"/>
                <a:gd name="connsiteX3" fmla="*/ 48828 w 48827"/>
                <a:gd name="connsiteY3" fmla="*/ 11166 h 75719"/>
                <a:gd name="connsiteX4" fmla="*/ 13809 w 48827"/>
                <a:gd name="connsiteY4" fmla="*/ 11166 h 75719"/>
                <a:gd name="connsiteX5" fmla="*/ 13809 w 48827"/>
                <a:gd name="connsiteY5" fmla="*/ 32376 h 75719"/>
                <a:gd name="connsiteX6" fmla="*/ 42154 w 48827"/>
                <a:gd name="connsiteY6" fmla="*/ 32376 h 75719"/>
                <a:gd name="connsiteX7" fmla="*/ 42154 w 48827"/>
                <a:gd name="connsiteY7" fmla="*/ 43278 h 75719"/>
                <a:gd name="connsiteX8" fmla="*/ 13809 w 48827"/>
                <a:gd name="connsiteY8" fmla="*/ 43278 h 75719"/>
                <a:gd name="connsiteX9" fmla="*/ 13809 w 48827"/>
                <a:gd name="connsiteY9" fmla="*/ 75719 h 75719"/>
                <a:gd name="connsiteX10" fmla="*/ 0 w 48827"/>
                <a:gd name="connsiteY10"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827" h="75719">
                  <a:moveTo>
                    <a:pt x="0" y="75719"/>
                  </a:moveTo>
                  <a:lnTo>
                    <a:pt x="0" y="0"/>
                  </a:lnTo>
                  <a:lnTo>
                    <a:pt x="48828" y="0"/>
                  </a:lnTo>
                  <a:lnTo>
                    <a:pt x="48828" y="11166"/>
                  </a:lnTo>
                  <a:lnTo>
                    <a:pt x="13809" y="11166"/>
                  </a:lnTo>
                  <a:lnTo>
                    <a:pt x="13809" y="32376"/>
                  </a:lnTo>
                  <a:lnTo>
                    <a:pt x="42154" y="32376"/>
                  </a:lnTo>
                  <a:lnTo>
                    <a:pt x="42154" y="43278"/>
                  </a:lnTo>
                  <a:lnTo>
                    <a:pt x="13809" y="43278"/>
                  </a:lnTo>
                  <a:lnTo>
                    <a:pt x="13809" y="75719"/>
                  </a:lnTo>
                  <a:lnTo>
                    <a:pt x="0" y="75719"/>
                  </a:lnTo>
                  <a:close/>
                </a:path>
              </a:pathLst>
            </a:custGeom>
            <a:solidFill>
              <a:schemeClr val="bg1"/>
            </a:solidFill>
            <a:ln w="6589" cap="flat">
              <a:noFill/>
              <a:prstDash val="solid"/>
              <a:miter/>
            </a:ln>
          </p:spPr>
          <p:txBody>
            <a:bodyPr rtlCol="0" anchor="ctr"/>
            <a:lstStyle/>
            <a:p>
              <a:endParaRPr lang="en-US" dirty="0"/>
            </a:p>
          </p:txBody>
        </p:sp>
        <p:sp>
          <p:nvSpPr>
            <p:cNvPr id="15" name="Freeform: Shape 15">
              <a:extLst>
                <a:ext uri="{FF2B5EF4-FFF2-40B4-BE49-F238E27FC236}">
                  <a16:creationId xmlns:a16="http://schemas.microsoft.com/office/drawing/2014/main" id="{BE88EE50-E9BF-9A17-ADA0-0FFA1ACFCB68}"/>
                </a:ext>
              </a:extLst>
            </p:cNvPr>
            <p:cNvSpPr/>
            <p:nvPr/>
          </p:nvSpPr>
          <p:spPr>
            <a:xfrm>
              <a:off x="1392544" y="1472575"/>
              <a:ext cx="13875" cy="75719"/>
            </a:xfrm>
            <a:custGeom>
              <a:avLst/>
              <a:gdLst>
                <a:gd name="connsiteX0" fmla="*/ 0 w 13875"/>
                <a:gd name="connsiteY0" fmla="*/ 0 h 75719"/>
                <a:gd name="connsiteX1" fmla="*/ 13875 w 13875"/>
                <a:gd name="connsiteY1" fmla="*/ 0 h 75719"/>
                <a:gd name="connsiteX2" fmla="*/ 13875 w 13875"/>
                <a:gd name="connsiteY2" fmla="*/ 75719 h 75719"/>
                <a:gd name="connsiteX3" fmla="*/ 0 w 13875"/>
                <a:gd name="connsiteY3" fmla="*/ 75719 h 75719"/>
              </a:gdLst>
              <a:ahLst/>
              <a:cxnLst>
                <a:cxn ang="0">
                  <a:pos x="connsiteX0" y="connsiteY0"/>
                </a:cxn>
                <a:cxn ang="0">
                  <a:pos x="connsiteX1" y="connsiteY1"/>
                </a:cxn>
                <a:cxn ang="0">
                  <a:pos x="connsiteX2" y="connsiteY2"/>
                </a:cxn>
                <a:cxn ang="0">
                  <a:pos x="connsiteX3" y="connsiteY3"/>
                </a:cxn>
              </a:cxnLst>
              <a:rect l="l" t="t" r="r" b="b"/>
              <a:pathLst>
                <a:path w="13875" h="75719">
                  <a:moveTo>
                    <a:pt x="0" y="0"/>
                  </a:moveTo>
                  <a:lnTo>
                    <a:pt x="13875" y="0"/>
                  </a:lnTo>
                  <a:lnTo>
                    <a:pt x="13875" y="75719"/>
                  </a:lnTo>
                  <a:lnTo>
                    <a:pt x="0" y="75719"/>
                  </a:lnTo>
                  <a:close/>
                </a:path>
              </a:pathLst>
            </a:custGeom>
            <a:solidFill>
              <a:schemeClr val="bg1"/>
            </a:solidFill>
            <a:ln w="6589" cap="flat">
              <a:noFill/>
              <a:prstDash val="solid"/>
              <a:miter/>
            </a:ln>
          </p:spPr>
          <p:txBody>
            <a:bodyPr rtlCol="0" anchor="ctr"/>
            <a:lstStyle/>
            <a:p>
              <a:endParaRPr lang="en-US" dirty="0"/>
            </a:p>
          </p:txBody>
        </p:sp>
        <p:sp>
          <p:nvSpPr>
            <p:cNvPr id="16" name="Freeform: Shape 16">
              <a:extLst>
                <a:ext uri="{FF2B5EF4-FFF2-40B4-BE49-F238E27FC236}">
                  <a16:creationId xmlns:a16="http://schemas.microsoft.com/office/drawing/2014/main" id="{A36DE73E-B086-1C93-A571-1F4C746AF00E}"/>
                </a:ext>
              </a:extLst>
            </p:cNvPr>
            <p:cNvSpPr/>
            <p:nvPr/>
          </p:nvSpPr>
          <p:spPr>
            <a:xfrm>
              <a:off x="1426505" y="1472575"/>
              <a:ext cx="63297" cy="75719"/>
            </a:xfrm>
            <a:custGeom>
              <a:avLst/>
              <a:gdLst>
                <a:gd name="connsiteX0" fmla="*/ 0 w 63297"/>
                <a:gd name="connsiteY0" fmla="*/ 75719 h 75719"/>
                <a:gd name="connsiteX1" fmla="*/ 0 w 63297"/>
                <a:gd name="connsiteY1" fmla="*/ 0 h 75719"/>
                <a:gd name="connsiteX2" fmla="*/ 13875 w 63297"/>
                <a:gd name="connsiteY2" fmla="*/ 0 h 75719"/>
                <a:gd name="connsiteX3" fmla="*/ 49422 w 63297"/>
                <a:gd name="connsiteY3" fmla="*/ 53321 h 75719"/>
                <a:gd name="connsiteX4" fmla="*/ 49422 w 63297"/>
                <a:gd name="connsiteY4" fmla="*/ 0 h 75719"/>
                <a:gd name="connsiteX5" fmla="*/ 63297 w 63297"/>
                <a:gd name="connsiteY5" fmla="*/ 0 h 75719"/>
                <a:gd name="connsiteX6" fmla="*/ 63297 w 63297"/>
                <a:gd name="connsiteY6" fmla="*/ 75719 h 75719"/>
                <a:gd name="connsiteX7" fmla="*/ 49422 w 63297"/>
                <a:gd name="connsiteY7" fmla="*/ 75719 h 75719"/>
                <a:gd name="connsiteX8" fmla="*/ 13875 w 63297"/>
                <a:gd name="connsiteY8" fmla="*/ 22531 h 75719"/>
                <a:gd name="connsiteX9" fmla="*/ 13875 w 63297"/>
                <a:gd name="connsiteY9" fmla="*/ 75719 h 75719"/>
                <a:gd name="connsiteX10" fmla="*/ 0 w 63297"/>
                <a:gd name="connsiteY10"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97" h="75719">
                  <a:moveTo>
                    <a:pt x="0" y="75719"/>
                  </a:moveTo>
                  <a:lnTo>
                    <a:pt x="0" y="0"/>
                  </a:lnTo>
                  <a:lnTo>
                    <a:pt x="13875" y="0"/>
                  </a:lnTo>
                  <a:lnTo>
                    <a:pt x="49422" y="53321"/>
                  </a:lnTo>
                  <a:lnTo>
                    <a:pt x="49422" y="0"/>
                  </a:lnTo>
                  <a:lnTo>
                    <a:pt x="63297" y="0"/>
                  </a:lnTo>
                  <a:lnTo>
                    <a:pt x="63297" y="75719"/>
                  </a:lnTo>
                  <a:lnTo>
                    <a:pt x="49422" y="75719"/>
                  </a:lnTo>
                  <a:lnTo>
                    <a:pt x="13875" y="22531"/>
                  </a:lnTo>
                  <a:lnTo>
                    <a:pt x="13875" y="75719"/>
                  </a:lnTo>
                  <a:lnTo>
                    <a:pt x="0" y="75719"/>
                  </a:lnTo>
                  <a:close/>
                </a:path>
              </a:pathLst>
            </a:custGeom>
            <a:solidFill>
              <a:schemeClr val="bg1"/>
            </a:solidFill>
            <a:ln w="6589" cap="flat">
              <a:noFill/>
              <a:prstDash val="solid"/>
              <a:miter/>
            </a:ln>
          </p:spPr>
          <p:txBody>
            <a:bodyPr rtlCol="0" anchor="ctr"/>
            <a:lstStyle/>
            <a:p>
              <a:endParaRPr lang="en-US" dirty="0"/>
            </a:p>
          </p:txBody>
        </p:sp>
        <p:sp>
          <p:nvSpPr>
            <p:cNvPr id="17" name="Freeform: Shape 17">
              <a:extLst>
                <a:ext uri="{FF2B5EF4-FFF2-40B4-BE49-F238E27FC236}">
                  <a16:creationId xmlns:a16="http://schemas.microsoft.com/office/drawing/2014/main" id="{8CB8C09E-B6EB-D9DD-6575-B9278359D5F1}"/>
                </a:ext>
              </a:extLst>
            </p:cNvPr>
            <p:cNvSpPr/>
            <p:nvPr/>
          </p:nvSpPr>
          <p:spPr>
            <a:xfrm>
              <a:off x="1509888" y="1472575"/>
              <a:ext cx="64685" cy="75719"/>
            </a:xfrm>
            <a:custGeom>
              <a:avLst/>
              <a:gdLst>
                <a:gd name="connsiteX0" fmla="*/ 0 w 64685"/>
                <a:gd name="connsiteY0" fmla="*/ 75719 h 75719"/>
                <a:gd name="connsiteX1" fmla="*/ 0 w 64685"/>
                <a:gd name="connsiteY1" fmla="*/ 0 h 75719"/>
                <a:gd name="connsiteX2" fmla="*/ 25834 w 64685"/>
                <a:gd name="connsiteY2" fmla="*/ 0 h 75719"/>
                <a:gd name="connsiteX3" fmla="*/ 47770 w 64685"/>
                <a:gd name="connsiteY3" fmla="*/ 4691 h 75719"/>
                <a:gd name="connsiteX4" fmla="*/ 60522 w 64685"/>
                <a:gd name="connsiteY4" fmla="*/ 17906 h 75719"/>
                <a:gd name="connsiteX5" fmla="*/ 64685 w 64685"/>
                <a:gd name="connsiteY5" fmla="*/ 37860 h 75719"/>
                <a:gd name="connsiteX6" fmla="*/ 60522 w 64685"/>
                <a:gd name="connsiteY6" fmla="*/ 57813 h 75719"/>
                <a:gd name="connsiteX7" fmla="*/ 47770 w 64685"/>
                <a:gd name="connsiteY7" fmla="*/ 71028 h 75719"/>
                <a:gd name="connsiteX8" fmla="*/ 25834 w 64685"/>
                <a:gd name="connsiteY8" fmla="*/ 75719 h 75719"/>
                <a:gd name="connsiteX9" fmla="*/ 0 w 64685"/>
                <a:gd name="connsiteY9" fmla="*/ 75719 h 75719"/>
                <a:gd name="connsiteX10" fmla="*/ 13875 w 64685"/>
                <a:gd name="connsiteY10" fmla="*/ 63826 h 75719"/>
                <a:gd name="connsiteX11" fmla="*/ 25240 w 64685"/>
                <a:gd name="connsiteY11" fmla="*/ 63826 h 75719"/>
                <a:gd name="connsiteX12" fmla="*/ 40304 w 64685"/>
                <a:gd name="connsiteY12" fmla="*/ 60721 h 75719"/>
                <a:gd name="connsiteX13" fmla="*/ 48167 w 64685"/>
                <a:gd name="connsiteY13" fmla="*/ 51867 h 75719"/>
                <a:gd name="connsiteX14" fmla="*/ 50545 w 64685"/>
                <a:gd name="connsiteY14" fmla="*/ 37860 h 75719"/>
                <a:gd name="connsiteX15" fmla="*/ 48167 w 64685"/>
                <a:gd name="connsiteY15" fmla="*/ 23918 h 75719"/>
                <a:gd name="connsiteX16" fmla="*/ 40304 w 64685"/>
                <a:gd name="connsiteY16" fmla="*/ 14932 h 75719"/>
                <a:gd name="connsiteX17" fmla="*/ 25240 w 64685"/>
                <a:gd name="connsiteY17" fmla="*/ 11827 h 75719"/>
                <a:gd name="connsiteX18" fmla="*/ 13875 w 64685"/>
                <a:gd name="connsiteY18" fmla="*/ 11827 h 75719"/>
                <a:gd name="connsiteX19" fmla="*/ 13875 w 64685"/>
                <a:gd name="connsiteY19" fmla="*/ 63826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685" h="75719">
                  <a:moveTo>
                    <a:pt x="0" y="75719"/>
                  </a:moveTo>
                  <a:lnTo>
                    <a:pt x="0" y="0"/>
                  </a:lnTo>
                  <a:lnTo>
                    <a:pt x="25834" y="0"/>
                  </a:lnTo>
                  <a:cubicBezTo>
                    <a:pt x="34688" y="0"/>
                    <a:pt x="42022" y="1586"/>
                    <a:pt x="47770" y="4691"/>
                  </a:cubicBezTo>
                  <a:cubicBezTo>
                    <a:pt x="53519" y="7863"/>
                    <a:pt x="57747" y="12223"/>
                    <a:pt x="60522" y="17906"/>
                  </a:cubicBezTo>
                  <a:cubicBezTo>
                    <a:pt x="63297" y="23588"/>
                    <a:pt x="64685" y="30195"/>
                    <a:pt x="64685" y="37860"/>
                  </a:cubicBezTo>
                  <a:cubicBezTo>
                    <a:pt x="64685" y="45524"/>
                    <a:pt x="63297" y="52131"/>
                    <a:pt x="60522" y="57813"/>
                  </a:cubicBezTo>
                  <a:cubicBezTo>
                    <a:pt x="57747" y="63496"/>
                    <a:pt x="53519" y="67856"/>
                    <a:pt x="47770" y="71028"/>
                  </a:cubicBezTo>
                  <a:cubicBezTo>
                    <a:pt x="42022" y="74133"/>
                    <a:pt x="34754" y="75719"/>
                    <a:pt x="25834" y="75719"/>
                  </a:cubicBezTo>
                  <a:lnTo>
                    <a:pt x="0" y="75719"/>
                  </a:lnTo>
                  <a:close/>
                  <a:moveTo>
                    <a:pt x="13875" y="63826"/>
                  </a:moveTo>
                  <a:lnTo>
                    <a:pt x="25240" y="63826"/>
                  </a:lnTo>
                  <a:cubicBezTo>
                    <a:pt x="31583" y="63826"/>
                    <a:pt x="36604" y="62769"/>
                    <a:pt x="40304" y="60721"/>
                  </a:cubicBezTo>
                  <a:cubicBezTo>
                    <a:pt x="44004" y="58672"/>
                    <a:pt x="46647" y="55699"/>
                    <a:pt x="48167" y="51867"/>
                  </a:cubicBezTo>
                  <a:cubicBezTo>
                    <a:pt x="49753" y="48035"/>
                    <a:pt x="50545" y="43344"/>
                    <a:pt x="50545" y="37860"/>
                  </a:cubicBezTo>
                  <a:cubicBezTo>
                    <a:pt x="50545" y="32376"/>
                    <a:pt x="49753" y="27817"/>
                    <a:pt x="48167" y="23918"/>
                  </a:cubicBezTo>
                  <a:cubicBezTo>
                    <a:pt x="46581" y="20020"/>
                    <a:pt x="43938" y="17047"/>
                    <a:pt x="40304" y="14932"/>
                  </a:cubicBezTo>
                  <a:cubicBezTo>
                    <a:pt x="36604" y="12818"/>
                    <a:pt x="31583" y="11827"/>
                    <a:pt x="25240" y="11827"/>
                  </a:cubicBezTo>
                  <a:lnTo>
                    <a:pt x="13875" y="11827"/>
                  </a:lnTo>
                  <a:lnTo>
                    <a:pt x="13875" y="63826"/>
                  </a:lnTo>
                  <a:close/>
                </a:path>
              </a:pathLst>
            </a:custGeom>
            <a:solidFill>
              <a:schemeClr val="bg1"/>
            </a:solidFill>
            <a:ln w="6589" cap="flat">
              <a:noFill/>
              <a:prstDash val="solid"/>
              <a:miter/>
            </a:ln>
          </p:spPr>
          <p:txBody>
            <a:bodyPr rtlCol="0" anchor="ctr"/>
            <a:lstStyle/>
            <a:p>
              <a:endParaRPr lang="en-US" dirty="0"/>
            </a:p>
          </p:txBody>
        </p:sp>
        <p:sp>
          <p:nvSpPr>
            <p:cNvPr id="18" name="Freeform: Shape 18">
              <a:extLst>
                <a:ext uri="{FF2B5EF4-FFF2-40B4-BE49-F238E27FC236}">
                  <a16:creationId xmlns:a16="http://schemas.microsoft.com/office/drawing/2014/main" id="{5CBDDC88-FE7D-BC4B-E7B2-FDA97555CBF1}"/>
                </a:ext>
              </a:extLst>
            </p:cNvPr>
            <p:cNvSpPr/>
            <p:nvPr/>
          </p:nvSpPr>
          <p:spPr>
            <a:xfrm>
              <a:off x="1620890" y="1471386"/>
              <a:ext cx="69970" cy="78229"/>
            </a:xfrm>
            <a:custGeom>
              <a:avLst/>
              <a:gdLst>
                <a:gd name="connsiteX0" fmla="*/ 36736 w 69970"/>
                <a:gd name="connsiteY0" fmla="*/ 78230 h 78229"/>
                <a:gd name="connsiteX1" fmla="*/ 17047 w 69970"/>
                <a:gd name="connsiteY1" fmla="*/ 73341 h 78229"/>
                <a:gd name="connsiteX2" fmla="*/ 4427 w 69970"/>
                <a:gd name="connsiteY2" fmla="*/ 59597 h 78229"/>
                <a:gd name="connsiteX3" fmla="*/ 0 w 69970"/>
                <a:gd name="connsiteY3" fmla="*/ 39181 h 78229"/>
                <a:gd name="connsiteX4" fmla="*/ 4427 w 69970"/>
                <a:gd name="connsiteY4" fmla="*/ 18765 h 78229"/>
                <a:gd name="connsiteX5" fmla="*/ 17047 w 69970"/>
                <a:gd name="connsiteY5" fmla="*/ 4955 h 78229"/>
                <a:gd name="connsiteX6" fmla="*/ 36736 w 69970"/>
                <a:gd name="connsiteY6" fmla="*/ 0 h 78229"/>
                <a:gd name="connsiteX7" fmla="*/ 59069 w 69970"/>
                <a:gd name="connsiteY7" fmla="*/ 6739 h 78229"/>
                <a:gd name="connsiteX8" fmla="*/ 69971 w 69970"/>
                <a:gd name="connsiteY8" fmla="*/ 25702 h 78229"/>
                <a:gd name="connsiteX9" fmla="*/ 54708 w 69970"/>
                <a:gd name="connsiteY9" fmla="*/ 25702 h 78229"/>
                <a:gd name="connsiteX10" fmla="*/ 48695 w 69970"/>
                <a:gd name="connsiteY10" fmla="*/ 15990 h 78229"/>
                <a:gd name="connsiteX11" fmla="*/ 36538 w 69970"/>
                <a:gd name="connsiteY11" fmla="*/ 12488 h 78229"/>
                <a:gd name="connsiteX12" fmla="*/ 20086 w 69970"/>
                <a:gd name="connsiteY12" fmla="*/ 19624 h 78229"/>
                <a:gd name="connsiteX13" fmla="*/ 14140 w 69970"/>
                <a:gd name="connsiteY13" fmla="*/ 39181 h 78229"/>
                <a:gd name="connsiteX14" fmla="*/ 20086 w 69970"/>
                <a:gd name="connsiteY14" fmla="*/ 58672 h 78229"/>
                <a:gd name="connsiteX15" fmla="*/ 36538 w 69970"/>
                <a:gd name="connsiteY15" fmla="*/ 65742 h 78229"/>
                <a:gd name="connsiteX16" fmla="*/ 48695 w 69970"/>
                <a:gd name="connsiteY16" fmla="*/ 62439 h 78229"/>
                <a:gd name="connsiteX17" fmla="*/ 54708 w 69970"/>
                <a:gd name="connsiteY17" fmla="*/ 53321 h 78229"/>
                <a:gd name="connsiteX18" fmla="*/ 69971 w 69970"/>
                <a:gd name="connsiteY18" fmla="*/ 53321 h 78229"/>
                <a:gd name="connsiteX19" fmla="*/ 59069 w 69970"/>
                <a:gd name="connsiteY19" fmla="*/ 71623 h 78229"/>
                <a:gd name="connsiteX20" fmla="*/ 36736 w 69970"/>
                <a:gd name="connsiteY20" fmla="*/ 78230 h 7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970" h="78229">
                  <a:moveTo>
                    <a:pt x="36736" y="78230"/>
                  </a:moveTo>
                  <a:cubicBezTo>
                    <a:pt x="29072" y="78230"/>
                    <a:pt x="22531" y="76578"/>
                    <a:pt x="17047" y="73341"/>
                  </a:cubicBezTo>
                  <a:cubicBezTo>
                    <a:pt x="11563" y="70037"/>
                    <a:pt x="7334" y="65478"/>
                    <a:pt x="4427" y="59597"/>
                  </a:cubicBezTo>
                  <a:cubicBezTo>
                    <a:pt x="1454" y="53717"/>
                    <a:pt x="0" y="46912"/>
                    <a:pt x="0" y="39181"/>
                  </a:cubicBezTo>
                  <a:cubicBezTo>
                    <a:pt x="0" y="31451"/>
                    <a:pt x="1454" y="24645"/>
                    <a:pt x="4427" y="18765"/>
                  </a:cubicBezTo>
                  <a:cubicBezTo>
                    <a:pt x="7400" y="12884"/>
                    <a:pt x="11629" y="8259"/>
                    <a:pt x="17047" y="4955"/>
                  </a:cubicBezTo>
                  <a:cubicBezTo>
                    <a:pt x="22531" y="1652"/>
                    <a:pt x="29072" y="0"/>
                    <a:pt x="36736" y="0"/>
                  </a:cubicBezTo>
                  <a:cubicBezTo>
                    <a:pt x="45788" y="0"/>
                    <a:pt x="53254" y="2246"/>
                    <a:pt x="59069" y="6739"/>
                  </a:cubicBezTo>
                  <a:cubicBezTo>
                    <a:pt x="64883" y="11232"/>
                    <a:pt x="68517" y="17575"/>
                    <a:pt x="69971" y="25702"/>
                  </a:cubicBezTo>
                  <a:lnTo>
                    <a:pt x="54708" y="25702"/>
                  </a:lnTo>
                  <a:cubicBezTo>
                    <a:pt x="53783" y="21606"/>
                    <a:pt x="51735" y="18368"/>
                    <a:pt x="48695" y="15990"/>
                  </a:cubicBezTo>
                  <a:cubicBezTo>
                    <a:pt x="45656" y="13677"/>
                    <a:pt x="41560" y="12488"/>
                    <a:pt x="36538" y="12488"/>
                  </a:cubicBezTo>
                  <a:cubicBezTo>
                    <a:pt x="29534" y="12488"/>
                    <a:pt x="24050" y="14866"/>
                    <a:pt x="20086" y="19624"/>
                  </a:cubicBezTo>
                  <a:cubicBezTo>
                    <a:pt x="16122" y="24381"/>
                    <a:pt x="14140" y="30922"/>
                    <a:pt x="14140" y="39181"/>
                  </a:cubicBezTo>
                  <a:cubicBezTo>
                    <a:pt x="14140" y="47440"/>
                    <a:pt x="16122" y="53981"/>
                    <a:pt x="20086" y="58672"/>
                  </a:cubicBezTo>
                  <a:cubicBezTo>
                    <a:pt x="24050" y="63364"/>
                    <a:pt x="29534" y="65742"/>
                    <a:pt x="36538" y="65742"/>
                  </a:cubicBezTo>
                  <a:cubicBezTo>
                    <a:pt x="41560" y="65742"/>
                    <a:pt x="45656" y="64619"/>
                    <a:pt x="48695" y="62439"/>
                  </a:cubicBezTo>
                  <a:cubicBezTo>
                    <a:pt x="51735" y="60258"/>
                    <a:pt x="53783" y="57219"/>
                    <a:pt x="54708" y="53321"/>
                  </a:cubicBezTo>
                  <a:lnTo>
                    <a:pt x="69971" y="53321"/>
                  </a:lnTo>
                  <a:cubicBezTo>
                    <a:pt x="68517" y="61117"/>
                    <a:pt x="64883" y="67196"/>
                    <a:pt x="59069" y="71623"/>
                  </a:cubicBezTo>
                  <a:cubicBezTo>
                    <a:pt x="53254" y="76049"/>
                    <a:pt x="45788" y="78230"/>
                    <a:pt x="36736" y="78230"/>
                  </a:cubicBezTo>
                </a:path>
              </a:pathLst>
            </a:custGeom>
            <a:solidFill>
              <a:schemeClr val="bg1"/>
            </a:solidFill>
            <a:ln w="6589" cap="flat">
              <a:noFill/>
              <a:prstDash val="solid"/>
              <a:miter/>
            </a:ln>
          </p:spPr>
          <p:txBody>
            <a:bodyPr rtlCol="0" anchor="ctr"/>
            <a:lstStyle/>
            <a:p>
              <a:endParaRPr lang="en-US" dirty="0"/>
            </a:p>
          </p:txBody>
        </p:sp>
        <p:sp>
          <p:nvSpPr>
            <p:cNvPr id="19" name="Freeform: Shape 19">
              <a:extLst>
                <a:ext uri="{FF2B5EF4-FFF2-40B4-BE49-F238E27FC236}">
                  <a16:creationId xmlns:a16="http://schemas.microsoft.com/office/drawing/2014/main" id="{6E24DB8E-CE4B-D9ED-A996-2E5C5141AF0A}"/>
                </a:ext>
              </a:extLst>
            </p:cNvPr>
            <p:cNvSpPr/>
            <p:nvPr/>
          </p:nvSpPr>
          <p:spPr>
            <a:xfrm>
              <a:off x="1708040" y="1472641"/>
              <a:ext cx="59861" cy="76974"/>
            </a:xfrm>
            <a:custGeom>
              <a:avLst/>
              <a:gdLst>
                <a:gd name="connsiteX0" fmla="*/ 29666 w 59861"/>
                <a:gd name="connsiteY0" fmla="*/ 76974 h 76974"/>
                <a:gd name="connsiteX1" fmla="*/ 14602 w 59861"/>
                <a:gd name="connsiteY1" fmla="*/ 73671 h 76974"/>
                <a:gd name="connsiteX2" fmla="*/ 3964 w 59861"/>
                <a:gd name="connsiteY2" fmla="*/ 63694 h 76974"/>
                <a:gd name="connsiteX3" fmla="*/ 0 w 59861"/>
                <a:gd name="connsiteY3" fmla="*/ 46713 h 76974"/>
                <a:gd name="connsiteX4" fmla="*/ 0 w 59861"/>
                <a:gd name="connsiteY4" fmla="*/ 0 h 76974"/>
                <a:gd name="connsiteX5" fmla="*/ 13809 w 59861"/>
                <a:gd name="connsiteY5" fmla="*/ 0 h 76974"/>
                <a:gd name="connsiteX6" fmla="*/ 13809 w 59861"/>
                <a:gd name="connsiteY6" fmla="*/ 46845 h 76974"/>
                <a:gd name="connsiteX7" fmla="*/ 18104 w 59861"/>
                <a:gd name="connsiteY7" fmla="*/ 60060 h 76974"/>
                <a:gd name="connsiteX8" fmla="*/ 29931 w 59861"/>
                <a:gd name="connsiteY8" fmla="*/ 64355 h 76974"/>
                <a:gd name="connsiteX9" fmla="*/ 41692 w 59861"/>
                <a:gd name="connsiteY9" fmla="*/ 60060 h 76974"/>
                <a:gd name="connsiteX10" fmla="*/ 46053 w 59861"/>
                <a:gd name="connsiteY10" fmla="*/ 46845 h 76974"/>
                <a:gd name="connsiteX11" fmla="*/ 46053 w 59861"/>
                <a:gd name="connsiteY11" fmla="*/ 0 h 76974"/>
                <a:gd name="connsiteX12" fmla="*/ 59862 w 59861"/>
                <a:gd name="connsiteY12" fmla="*/ 0 h 76974"/>
                <a:gd name="connsiteX13" fmla="*/ 59862 w 59861"/>
                <a:gd name="connsiteY13" fmla="*/ 46713 h 76974"/>
                <a:gd name="connsiteX14" fmla="*/ 55765 w 59861"/>
                <a:gd name="connsiteY14" fmla="*/ 63694 h 76974"/>
                <a:gd name="connsiteX15" fmla="*/ 44797 w 59861"/>
                <a:gd name="connsiteY15" fmla="*/ 73671 h 76974"/>
                <a:gd name="connsiteX16" fmla="*/ 29600 w 59861"/>
                <a:gd name="connsiteY16" fmla="*/ 76974 h 7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861" h="76974">
                  <a:moveTo>
                    <a:pt x="29666" y="76974"/>
                  </a:moveTo>
                  <a:cubicBezTo>
                    <a:pt x="24116" y="76974"/>
                    <a:pt x="19095" y="75851"/>
                    <a:pt x="14602" y="73671"/>
                  </a:cubicBezTo>
                  <a:cubicBezTo>
                    <a:pt x="10109" y="71490"/>
                    <a:pt x="6607" y="68121"/>
                    <a:pt x="3964" y="63694"/>
                  </a:cubicBezTo>
                  <a:cubicBezTo>
                    <a:pt x="1321" y="59201"/>
                    <a:pt x="0" y="53585"/>
                    <a:pt x="0" y="46713"/>
                  </a:cubicBezTo>
                  <a:lnTo>
                    <a:pt x="0" y="0"/>
                  </a:lnTo>
                  <a:lnTo>
                    <a:pt x="13809" y="0"/>
                  </a:lnTo>
                  <a:lnTo>
                    <a:pt x="13809" y="46845"/>
                  </a:lnTo>
                  <a:cubicBezTo>
                    <a:pt x="13809" y="52726"/>
                    <a:pt x="15263" y="57153"/>
                    <a:pt x="18104" y="60060"/>
                  </a:cubicBezTo>
                  <a:cubicBezTo>
                    <a:pt x="20945" y="62967"/>
                    <a:pt x="24909" y="64355"/>
                    <a:pt x="29931" y="64355"/>
                  </a:cubicBezTo>
                  <a:cubicBezTo>
                    <a:pt x="34952" y="64355"/>
                    <a:pt x="38851" y="62901"/>
                    <a:pt x="41692" y="60060"/>
                  </a:cubicBezTo>
                  <a:cubicBezTo>
                    <a:pt x="44599" y="57153"/>
                    <a:pt x="46053" y="52792"/>
                    <a:pt x="46053" y="46845"/>
                  </a:cubicBezTo>
                  <a:lnTo>
                    <a:pt x="46053" y="0"/>
                  </a:lnTo>
                  <a:lnTo>
                    <a:pt x="59862" y="0"/>
                  </a:lnTo>
                  <a:lnTo>
                    <a:pt x="59862" y="46713"/>
                  </a:lnTo>
                  <a:cubicBezTo>
                    <a:pt x="59862" y="53585"/>
                    <a:pt x="58474" y="59201"/>
                    <a:pt x="55765" y="63694"/>
                  </a:cubicBezTo>
                  <a:cubicBezTo>
                    <a:pt x="52990" y="68187"/>
                    <a:pt x="49356" y="71490"/>
                    <a:pt x="44797" y="73671"/>
                  </a:cubicBezTo>
                  <a:cubicBezTo>
                    <a:pt x="40238" y="75851"/>
                    <a:pt x="35151" y="76974"/>
                    <a:pt x="29600" y="76974"/>
                  </a:cubicBezTo>
                </a:path>
              </a:pathLst>
            </a:custGeom>
            <a:solidFill>
              <a:schemeClr val="bg1"/>
            </a:solidFill>
            <a:ln w="6589" cap="flat">
              <a:noFill/>
              <a:prstDash val="solid"/>
              <a:miter/>
            </a:ln>
          </p:spPr>
          <p:txBody>
            <a:bodyPr rtlCol="0" anchor="ctr"/>
            <a:lstStyle/>
            <a:p>
              <a:endParaRPr lang="en-US" dirty="0"/>
            </a:p>
          </p:txBody>
        </p:sp>
        <p:sp>
          <p:nvSpPr>
            <p:cNvPr id="20" name="Freeform: Shape 20">
              <a:extLst>
                <a:ext uri="{FF2B5EF4-FFF2-40B4-BE49-F238E27FC236}">
                  <a16:creationId xmlns:a16="http://schemas.microsoft.com/office/drawing/2014/main" id="{7924F6F0-9252-5268-0CB8-95D6DEA517B2}"/>
                </a:ext>
              </a:extLst>
            </p:cNvPr>
            <p:cNvSpPr/>
            <p:nvPr/>
          </p:nvSpPr>
          <p:spPr>
            <a:xfrm>
              <a:off x="1787459" y="1472575"/>
              <a:ext cx="55302" cy="75719"/>
            </a:xfrm>
            <a:custGeom>
              <a:avLst/>
              <a:gdLst>
                <a:gd name="connsiteX0" fmla="*/ 66 w 55302"/>
                <a:gd name="connsiteY0" fmla="*/ 75719 h 75719"/>
                <a:gd name="connsiteX1" fmla="*/ 66 w 55302"/>
                <a:gd name="connsiteY1" fmla="*/ 0 h 75719"/>
                <a:gd name="connsiteX2" fmla="*/ 27883 w 55302"/>
                <a:gd name="connsiteY2" fmla="*/ 0 h 75719"/>
                <a:gd name="connsiteX3" fmla="*/ 42881 w 55302"/>
                <a:gd name="connsiteY3" fmla="*/ 3105 h 75719"/>
                <a:gd name="connsiteX4" fmla="*/ 51669 w 55302"/>
                <a:gd name="connsiteY4" fmla="*/ 11431 h 75719"/>
                <a:gd name="connsiteX5" fmla="*/ 54576 w 55302"/>
                <a:gd name="connsiteY5" fmla="*/ 23059 h 75719"/>
                <a:gd name="connsiteX6" fmla="*/ 50942 w 55302"/>
                <a:gd name="connsiteY6" fmla="*/ 35679 h 75719"/>
                <a:gd name="connsiteX7" fmla="*/ 39644 w 55302"/>
                <a:gd name="connsiteY7" fmla="*/ 44004 h 75719"/>
                <a:gd name="connsiteX8" fmla="*/ 55303 w 55302"/>
                <a:gd name="connsiteY8" fmla="*/ 75719 h 75719"/>
                <a:gd name="connsiteX9" fmla="*/ 39379 w 55302"/>
                <a:gd name="connsiteY9" fmla="*/ 75719 h 75719"/>
                <a:gd name="connsiteX10" fmla="*/ 25306 w 55302"/>
                <a:gd name="connsiteY10" fmla="*/ 45854 h 75719"/>
                <a:gd name="connsiteX11" fmla="*/ 13875 w 55302"/>
                <a:gd name="connsiteY11" fmla="*/ 45854 h 75719"/>
                <a:gd name="connsiteX12" fmla="*/ 13875 w 55302"/>
                <a:gd name="connsiteY12" fmla="*/ 75719 h 75719"/>
                <a:gd name="connsiteX13" fmla="*/ 0 w 55302"/>
                <a:gd name="connsiteY13" fmla="*/ 75719 h 75719"/>
                <a:gd name="connsiteX14" fmla="*/ 13941 w 55302"/>
                <a:gd name="connsiteY14" fmla="*/ 35679 h 75719"/>
                <a:gd name="connsiteX15" fmla="*/ 27024 w 55302"/>
                <a:gd name="connsiteY15" fmla="*/ 35679 h 75719"/>
                <a:gd name="connsiteX16" fmla="*/ 37199 w 55302"/>
                <a:gd name="connsiteY16" fmla="*/ 32309 h 75719"/>
                <a:gd name="connsiteX17" fmla="*/ 40436 w 55302"/>
                <a:gd name="connsiteY17" fmla="*/ 23456 h 75719"/>
                <a:gd name="connsiteX18" fmla="*/ 37265 w 55302"/>
                <a:gd name="connsiteY18" fmla="*/ 14800 h 75719"/>
                <a:gd name="connsiteX19" fmla="*/ 26958 w 55302"/>
                <a:gd name="connsiteY19" fmla="*/ 11563 h 75719"/>
                <a:gd name="connsiteX20" fmla="*/ 14007 w 55302"/>
                <a:gd name="connsiteY20" fmla="*/ 11563 h 75719"/>
                <a:gd name="connsiteX21" fmla="*/ 14007 w 55302"/>
                <a:gd name="connsiteY21" fmla="*/ 3567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302" h="75719">
                  <a:moveTo>
                    <a:pt x="66" y="75719"/>
                  </a:moveTo>
                  <a:lnTo>
                    <a:pt x="66" y="0"/>
                  </a:lnTo>
                  <a:lnTo>
                    <a:pt x="27883" y="0"/>
                  </a:lnTo>
                  <a:cubicBezTo>
                    <a:pt x="33961" y="0"/>
                    <a:pt x="38917" y="991"/>
                    <a:pt x="42881" y="3105"/>
                  </a:cubicBezTo>
                  <a:cubicBezTo>
                    <a:pt x="46779" y="5154"/>
                    <a:pt x="49753" y="7929"/>
                    <a:pt x="51669" y="11431"/>
                  </a:cubicBezTo>
                  <a:cubicBezTo>
                    <a:pt x="53585" y="14932"/>
                    <a:pt x="54576" y="18831"/>
                    <a:pt x="54576" y="23059"/>
                  </a:cubicBezTo>
                  <a:cubicBezTo>
                    <a:pt x="54576" y="27684"/>
                    <a:pt x="53387" y="31913"/>
                    <a:pt x="50942" y="35679"/>
                  </a:cubicBezTo>
                  <a:cubicBezTo>
                    <a:pt x="48497" y="39511"/>
                    <a:pt x="44731" y="42286"/>
                    <a:pt x="39644" y="44004"/>
                  </a:cubicBezTo>
                  <a:lnTo>
                    <a:pt x="55303" y="75719"/>
                  </a:lnTo>
                  <a:lnTo>
                    <a:pt x="39379" y="75719"/>
                  </a:lnTo>
                  <a:lnTo>
                    <a:pt x="25306" y="45854"/>
                  </a:lnTo>
                  <a:lnTo>
                    <a:pt x="13875" y="45854"/>
                  </a:lnTo>
                  <a:lnTo>
                    <a:pt x="13875" y="75719"/>
                  </a:lnTo>
                  <a:lnTo>
                    <a:pt x="0" y="75719"/>
                  </a:lnTo>
                  <a:close/>
                  <a:moveTo>
                    <a:pt x="13941" y="35679"/>
                  </a:moveTo>
                  <a:lnTo>
                    <a:pt x="27024" y="35679"/>
                  </a:lnTo>
                  <a:cubicBezTo>
                    <a:pt x="31649" y="35679"/>
                    <a:pt x="35018" y="34556"/>
                    <a:pt x="37199" y="32309"/>
                  </a:cubicBezTo>
                  <a:cubicBezTo>
                    <a:pt x="39379" y="30063"/>
                    <a:pt x="40436" y="27156"/>
                    <a:pt x="40436" y="23456"/>
                  </a:cubicBezTo>
                  <a:cubicBezTo>
                    <a:pt x="40436" y="19756"/>
                    <a:pt x="39379" y="16981"/>
                    <a:pt x="37265" y="14800"/>
                  </a:cubicBezTo>
                  <a:cubicBezTo>
                    <a:pt x="35151" y="12620"/>
                    <a:pt x="31715" y="11563"/>
                    <a:pt x="26958" y="11563"/>
                  </a:cubicBezTo>
                  <a:lnTo>
                    <a:pt x="14007" y="11563"/>
                  </a:lnTo>
                  <a:lnTo>
                    <a:pt x="14007" y="35679"/>
                  </a:lnTo>
                  <a:close/>
                </a:path>
              </a:pathLst>
            </a:custGeom>
            <a:solidFill>
              <a:schemeClr val="bg1"/>
            </a:solidFill>
            <a:ln w="6589" cap="flat">
              <a:noFill/>
              <a:prstDash val="solid"/>
              <a:miter/>
            </a:ln>
          </p:spPr>
          <p:txBody>
            <a:bodyPr rtlCol="0" anchor="ctr"/>
            <a:lstStyle/>
            <a:p>
              <a:endParaRPr lang="en-US" dirty="0"/>
            </a:p>
          </p:txBody>
        </p:sp>
        <p:sp>
          <p:nvSpPr>
            <p:cNvPr id="21" name="Freeform: Shape 21">
              <a:extLst>
                <a:ext uri="{FF2B5EF4-FFF2-40B4-BE49-F238E27FC236}">
                  <a16:creationId xmlns:a16="http://schemas.microsoft.com/office/drawing/2014/main" id="{C0D47EA8-A860-558D-CC87-0A3186BE0058}"/>
                </a:ext>
              </a:extLst>
            </p:cNvPr>
            <p:cNvSpPr/>
            <p:nvPr/>
          </p:nvSpPr>
          <p:spPr>
            <a:xfrm>
              <a:off x="1860337" y="1472575"/>
              <a:ext cx="49422" cy="75719"/>
            </a:xfrm>
            <a:custGeom>
              <a:avLst/>
              <a:gdLst>
                <a:gd name="connsiteX0" fmla="*/ 0 w 49422"/>
                <a:gd name="connsiteY0" fmla="*/ 75719 h 75719"/>
                <a:gd name="connsiteX1" fmla="*/ 0 w 49422"/>
                <a:gd name="connsiteY1" fmla="*/ 0 h 75719"/>
                <a:gd name="connsiteX2" fmla="*/ 49422 w 49422"/>
                <a:gd name="connsiteY2" fmla="*/ 0 h 75719"/>
                <a:gd name="connsiteX3" fmla="*/ 49422 w 49422"/>
                <a:gd name="connsiteY3" fmla="*/ 11166 h 75719"/>
                <a:gd name="connsiteX4" fmla="*/ 13809 w 49422"/>
                <a:gd name="connsiteY4" fmla="*/ 11166 h 75719"/>
                <a:gd name="connsiteX5" fmla="*/ 13809 w 49422"/>
                <a:gd name="connsiteY5" fmla="*/ 31913 h 75719"/>
                <a:gd name="connsiteX6" fmla="*/ 46185 w 49422"/>
                <a:gd name="connsiteY6" fmla="*/ 31913 h 75719"/>
                <a:gd name="connsiteX7" fmla="*/ 46185 w 49422"/>
                <a:gd name="connsiteY7" fmla="*/ 42749 h 75719"/>
                <a:gd name="connsiteX8" fmla="*/ 13809 w 49422"/>
                <a:gd name="connsiteY8" fmla="*/ 42749 h 75719"/>
                <a:gd name="connsiteX9" fmla="*/ 13809 w 49422"/>
                <a:gd name="connsiteY9" fmla="*/ 64553 h 75719"/>
                <a:gd name="connsiteX10" fmla="*/ 49422 w 49422"/>
                <a:gd name="connsiteY10" fmla="*/ 64553 h 75719"/>
                <a:gd name="connsiteX11" fmla="*/ 49422 w 49422"/>
                <a:gd name="connsiteY11" fmla="*/ 75719 h 75719"/>
                <a:gd name="connsiteX12" fmla="*/ 0 w 49422"/>
                <a:gd name="connsiteY12"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22" h="75719">
                  <a:moveTo>
                    <a:pt x="0" y="75719"/>
                  </a:moveTo>
                  <a:lnTo>
                    <a:pt x="0" y="0"/>
                  </a:lnTo>
                  <a:lnTo>
                    <a:pt x="49422" y="0"/>
                  </a:lnTo>
                  <a:lnTo>
                    <a:pt x="49422" y="11166"/>
                  </a:lnTo>
                  <a:lnTo>
                    <a:pt x="13809" y="11166"/>
                  </a:lnTo>
                  <a:lnTo>
                    <a:pt x="13809" y="31913"/>
                  </a:lnTo>
                  <a:lnTo>
                    <a:pt x="46185" y="31913"/>
                  </a:lnTo>
                  <a:lnTo>
                    <a:pt x="46185" y="42749"/>
                  </a:lnTo>
                  <a:lnTo>
                    <a:pt x="13809" y="42749"/>
                  </a:lnTo>
                  <a:lnTo>
                    <a:pt x="13809" y="64553"/>
                  </a:lnTo>
                  <a:lnTo>
                    <a:pt x="49422" y="64553"/>
                  </a:lnTo>
                  <a:lnTo>
                    <a:pt x="49422" y="75719"/>
                  </a:lnTo>
                  <a:lnTo>
                    <a:pt x="0" y="75719"/>
                  </a:lnTo>
                  <a:close/>
                </a:path>
              </a:pathLst>
            </a:custGeom>
            <a:solidFill>
              <a:schemeClr val="bg1"/>
            </a:solidFill>
            <a:ln w="6589" cap="flat">
              <a:noFill/>
              <a:prstDash val="solid"/>
              <a:miter/>
            </a:ln>
          </p:spPr>
          <p:txBody>
            <a:bodyPr rtlCol="0" anchor="ctr"/>
            <a:lstStyle/>
            <a:p>
              <a:endParaRPr lang="en-US" dirty="0"/>
            </a:p>
          </p:txBody>
        </p:sp>
        <p:sp>
          <p:nvSpPr>
            <p:cNvPr id="22" name="Freeform: Shape 22">
              <a:extLst>
                <a:ext uri="{FF2B5EF4-FFF2-40B4-BE49-F238E27FC236}">
                  <a16:creationId xmlns:a16="http://schemas.microsoft.com/office/drawing/2014/main" id="{A7623966-A0BE-2D25-5BCD-163B07685133}"/>
                </a:ext>
              </a:extLst>
            </p:cNvPr>
            <p:cNvSpPr/>
            <p:nvPr/>
          </p:nvSpPr>
          <p:spPr>
            <a:xfrm>
              <a:off x="1925551" y="1471452"/>
              <a:ext cx="55236" cy="78361"/>
            </a:xfrm>
            <a:custGeom>
              <a:avLst/>
              <a:gdLst>
                <a:gd name="connsiteX0" fmla="*/ 28543 w 55236"/>
                <a:gd name="connsiteY0" fmla="*/ 78164 h 78361"/>
                <a:gd name="connsiteX1" fmla="*/ 13809 w 55236"/>
                <a:gd name="connsiteY1" fmla="*/ 75323 h 78361"/>
                <a:gd name="connsiteX2" fmla="*/ 3766 w 55236"/>
                <a:gd name="connsiteY2" fmla="*/ 67130 h 78361"/>
                <a:gd name="connsiteX3" fmla="*/ 0 w 55236"/>
                <a:gd name="connsiteY3" fmla="*/ 54113 h 78361"/>
                <a:gd name="connsiteX4" fmla="*/ 14602 w 55236"/>
                <a:gd name="connsiteY4" fmla="*/ 54113 h 78361"/>
                <a:gd name="connsiteX5" fmla="*/ 18434 w 55236"/>
                <a:gd name="connsiteY5" fmla="*/ 63033 h 78361"/>
                <a:gd name="connsiteX6" fmla="*/ 28411 w 55236"/>
                <a:gd name="connsiteY6" fmla="*/ 66667 h 78361"/>
                <a:gd name="connsiteX7" fmla="*/ 37199 w 55236"/>
                <a:gd name="connsiteY7" fmla="*/ 64024 h 78361"/>
                <a:gd name="connsiteX8" fmla="*/ 40436 w 55236"/>
                <a:gd name="connsiteY8" fmla="*/ 56955 h 78361"/>
                <a:gd name="connsiteX9" fmla="*/ 37595 w 55236"/>
                <a:gd name="connsiteY9" fmla="*/ 49687 h 78361"/>
                <a:gd name="connsiteX10" fmla="*/ 29997 w 55236"/>
                <a:gd name="connsiteY10" fmla="*/ 45458 h 78361"/>
                <a:gd name="connsiteX11" fmla="*/ 19822 w 55236"/>
                <a:gd name="connsiteY11" fmla="*/ 42022 h 78361"/>
                <a:gd name="connsiteX12" fmla="*/ 6475 w 55236"/>
                <a:gd name="connsiteY12" fmla="*/ 34226 h 78361"/>
                <a:gd name="connsiteX13" fmla="*/ 1850 w 55236"/>
                <a:gd name="connsiteY13" fmla="*/ 21606 h 78361"/>
                <a:gd name="connsiteX14" fmla="*/ 5021 w 55236"/>
                <a:gd name="connsiteY14" fmla="*/ 10109 h 78361"/>
                <a:gd name="connsiteX15" fmla="*/ 14073 w 55236"/>
                <a:gd name="connsiteY15" fmla="*/ 2643 h 78361"/>
                <a:gd name="connsiteX16" fmla="*/ 27288 w 55236"/>
                <a:gd name="connsiteY16" fmla="*/ 0 h 78361"/>
                <a:gd name="connsiteX17" fmla="*/ 40635 w 55236"/>
                <a:gd name="connsiteY17" fmla="*/ 2709 h 78361"/>
                <a:gd name="connsiteX18" fmla="*/ 49753 w 55236"/>
                <a:gd name="connsiteY18" fmla="*/ 10307 h 78361"/>
                <a:gd name="connsiteX19" fmla="*/ 53254 w 55236"/>
                <a:gd name="connsiteY19" fmla="*/ 21870 h 78361"/>
                <a:gd name="connsiteX20" fmla="*/ 38454 w 55236"/>
                <a:gd name="connsiteY20" fmla="*/ 21870 h 78361"/>
                <a:gd name="connsiteX21" fmla="*/ 35349 w 55236"/>
                <a:gd name="connsiteY21" fmla="*/ 14800 h 78361"/>
                <a:gd name="connsiteX22" fmla="*/ 27090 w 55236"/>
                <a:gd name="connsiteY22" fmla="*/ 11695 h 78361"/>
                <a:gd name="connsiteX23" fmla="*/ 19491 w 55236"/>
                <a:gd name="connsiteY23" fmla="*/ 13941 h 78361"/>
                <a:gd name="connsiteX24" fmla="*/ 16386 w 55236"/>
                <a:gd name="connsiteY24" fmla="*/ 20681 h 78361"/>
                <a:gd name="connsiteX25" fmla="*/ 18765 w 55236"/>
                <a:gd name="connsiteY25" fmla="*/ 26693 h 78361"/>
                <a:gd name="connsiteX26" fmla="*/ 25240 w 55236"/>
                <a:gd name="connsiteY26" fmla="*/ 30459 h 78361"/>
                <a:gd name="connsiteX27" fmla="*/ 34688 w 55236"/>
                <a:gd name="connsiteY27" fmla="*/ 33697 h 78361"/>
                <a:gd name="connsiteX28" fmla="*/ 44929 w 55236"/>
                <a:gd name="connsiteY28" fmla="*/ 38256 h 78361"/>
                <a:gd name="connsiteX29" fmla="*/ 52395 w 55236"/>
                <a:gd name="connsiteY29" fmla="*/ 45128 h 78361"/>
                <a:gd name="connsiteX30" fmla="*/ 55237 w 55236"/>
                <a:gd name="connsiteY30" fmla="*/ 56096 h 78361"/>
                <a:gd name="connsiteX31" fmla="*/ 52197 w 55236"/>
                <a:gd name="connsiteY31" fmla="*/ 67130 h 78361"/>
                <a:gd name="connsiteX32" fmla="*/ 43211 w 55236"/>
                <a:gd name="connsiteY32" fmla="*/ 75257 h 78361"/>
                <a:gd name="connsiteX33" fmla="*/ 28609 w 55236"/>
                <a:gd name="connsiteY33" fmla="*/ 78362 h 7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236" h="78361">
                  <a:moveTo>
                    <a:pt x="28543" y="78164"/>
                  </a:moveTo>
                  <a:cubicBezTo>
                    <a:pt x="22993" y="78164"/>
                    <a:pt x="18104" y="77239"/>
                    <a:pt x="13809" y="75323"/>
                  </a:cubicBezTo>
                  <a:cubicBezTo>
                    <a:pt x="9580" y="73407"/>
                    <a:pt x="6211" y="70698"/>
                    <a:pt x="3766" y="67130"/>
                  </a:cubicBezTo>
                  <a:cubicBezTo>
                    <a:pt x="1321" y="63562"/>
                    <a:pt x="66" y="59201"/>
                    <a:pt x="0" y="54113"/>
                  </a:cubicBezTo>
                  <a:lnTo>
                    <a:pt x="14602" y="54113"/>
                  </a:lnTo>
                  <a:cubicBezTo>
                    <a:pt x="14734" y="57615"/>
                    <a:pt x="15990" y="60588"/>
                    <a:pt x="18434" y="63033"/>
                  </a:cubicBezTo>
                  <a:cubicBezTo>
                    <a:pt x="20879" y="65478"/>
                    <a:pt x="24183" y="66667"/>
                    <a:pt x="28411" y="66667"/>
                  </a:cubicBezTo>
                  <a:cubicBezTo>
                    <a:pt x="32111" y="66667"/>
                    <a:pt x="35018" y="65808"/>
                    <a:pt x="37199" y="64024"/>
                  </a:cubicBezTo>
                  <a:cubicBezTo>
                    <a:pt x="39379" y="62240"/>
                    <a:pt x="40436" y="59928"/>
                    <a:pt x="40436" y="56955"/>
                  </a:cubicBezTo>
                  <a:cubicBezTo>
                    <a:pt x="40436" y="53981"/>
                    <a:pt x="39445" y="51404"/>
                    <a:pt x="37595" y="49687"/>
                  </a:cubicBezTo>
                  <a:cubicBezTo>
                    <a:pt x="35679" y="47969"/>
                    <a:pt x="33168" y="46581"/>
                    <a:pt x="29997" y="45458"/>
                  </a:cubicBezTo>
                  <a:cubicBezTo>
                    <a:pt x="26825" y="44401"/>
                    <a:pt x="23456" y="43211"/>
                    <a:pt x="19822" y="42022"/>
                  </a:cubicBezTo>
                  <a:cubicBezTo>
                    <a:pt x="14007" y="40040"/>
                    <a:pt x="9514" y="37397"/>
                    <a:pt x="6475" y="34226"/>
                  </a:cubicBezTo>
                  <a:cubicBezTo>
                    <a:pt x="3436" y="31054"/>
                    <a:pt x="1850" y="26825"/>
                    <a:pt x="1850" y="21606"/>
                  </a:cubicBezTo>
                  <a:cubicBezTo>
                    <a:pt x="1784" y="17113"/>
                    <a:pt x="2841" y="13281"/>
                    <a:pt x="5021" y="10109"/>
                  </a:cubicBezTo>
                  <a:cubicBezTo>
                    <a:pt x="7202" y="6938"/>
                    <a:pt x="10241" y="4427"/>
                    <a:pt x="14073" y="2643"/>
                  </a:cubicBezTo>
                  <a:cubicBezTo>
                    <a:pt x="17906" y="859"/>
                    <a:pt x="22266" y="0"/>
                    <a:pt x="27288" y="0"/>
                  </a:cubicBezTo>
                  <a:cubicBezTo>
                    <a:pt x="32309" y="0"/>
                    <a:pt x="36802" y="925"/>
                    <a:pt x="40635" y="2709"/>
                  </a:cubicBezTo>
                  <a:cubicBezTo>
                    <a:pt x="44467" y="4493"/>
                    <a:pt x="47506" y="7004"/>
                    <a:pt x="49753" y="10307"/>
                  </a:cubicBezTo>
                  <a:cubicBezTo>
                    <a:pt x="51933" y="13545"/>
                    <a:pt x="53122" y="17443"/>
                    <a:pt x="53254" y="21870"/>
                  </a:cubicBezTo>
                  <a:lnTo>
                    <a:pt x="38454" y="21870"/>
                  </a:lnTo>
                  <a:cubicBezTo>
                    <a:pt x="38388" y="19227"/>
                    <a:pt x="37331" y="16849"/>
                    <a:pt x="35349" y="14800"/>
                  </a:cubicBezTo>
                  <a:cubicBezTo>
                    <a:pt x="33367" y="12752"/>
                    <a:pt x="30592" y="11695"/>
                    <a:pt x="27090" y="11695"/>
                  </a:cubicBezTo>
                  <a:cubicBezTo>
                    <a:pt x="24050" y="11629"/>
                    <a:pt x="21540" y="12356"/>
                    <a:pt x="19491" y="13941"/>
                  </a:cubicBezTo>
                  <a:cubicBezTo>
                    <a:pt x="17443" y="15461"/>
                    <a:pt x="16386" y="17707"/>
                    <a:pt x="16386" y="20681"/>
                  </a:cubicBezTo>
                  <a:cubicBezTo>
                    <a:pt x="16386" y="23191"/>
                    <a:pt x="17179" y="25174"/>
                    <a:pt x="18765" y="26693"/>
                  </a:cubicBezTo>
                  <a:cubicBezTo>
                    <a:pt x="20350" y="28147"/>
                    <a:pt x="22531" y="29402"/>
                    <a:pt x="25240" y="30459"/>
                  </a:cubicBezTo>
                  <a:cubicBezTo>
                    <a:pt x="28015" y="31451"/>
                    <a:pt x="31120" y="32574"/>
                    <a:pt x="34688" y="33697"/>
                  </a:cubicBezTo>
                  <a:cubicBezTo>
                    <a:pt x="38454" y="35018"/>
                    <a:pt x="41890" y="36538"/>
                    <a:pt x="44929" y="38256"/>
                  </a:cubicBezTo>
                  <a:cubicBezTo>
                    <a:pt x="48035" y="39974"/>
                    <a:pt x="50479" y="42286"/>
                    <a:pt x="52395" y="45128"/>
                  </a:cubicBezTo>
                  <a:cubicBezTo>
                    <a:pt x="54245" y="47969"/>
                    <a:pt x="55237" y="51669"/>
                    <a:pt x="55237" y="56096"/>
                  </a:cubicBezTo>
                  <a:cubicBezTo>
                    <a:pt x="55237" y="60060"/>
                    <a:pt x="54245" y="63760"/>
                    <a:pt x="52197" y="67130"/>
                  </a:cubicBezTo>
                  <a:cubicBezTo>
                    <a:pt x="50149" y="70499"/>
                    <a:pt x="47176" y="73208"/>
                    <a:pt x="43211" y="75257"/>
                  </a:cubicBezTo>
                  <a:cubicBezTo>
                    <a:pt x="39247" y="77305"/>
                    <a:pt x="34358" y="78362"/>
                    <a:pt x="28609" y="78362"/>
                  </a:cubicBezTo>
                </a:path>
              </a:pathLst>
            </a:custGeom>
            <a:solidFill>
              <a:schemeClr val="bg1"/>
            </a:solidFill>
            <a:ln w="6589" cap="flat">
              <a:noFill/>
              <a:prstDash val="solid"/>
              <a:miter/>
            </a:ln>
          </p:spPr>
          <p:txBody>
            <a:bodyPr rtlCol="0" anchor="ctr"/>
            <a:lstStyle/>
            <a:p>
              <a:endParaRPr lang="en-US" dirty="0"/>
            </a:p>
          </p:txBody>
        </p:sp>
        <p:sp>
          <p:nvSpPr>
            <p:cNvPr id="23" name="Freeform: Shape 24">
              <a:extLst>
                <a:ext uri="{FF2B5EF4-FFF2-40B4-BE49-F238E27FC236}">
                  <a16:creationId xmlns:a16="http://schemas.microsoft.com/office/drawing/2014/main" id="{F59B6EBF-A6C8-5941-3507-B05FF5B5D03F}"/>
                </a:ext>
              </a:extLst>
            </p:cNvPr>
            <p:cNvSpPr/>
            <p:nvPr/>
          </p:nvSpPr>
          <p:spPr>
            <a:xfrm>
              <a:off x="1995191" y="1532701"/>
              <a:ext cx="17311" cy="16319"/>
            </a:xfrm>
            <a:custGeom>
              <a:avLst/>
              <a:gdLst>
                <a:gd name="connsiteX0" fmla="*/ 8655 w 17311"/>
                <a:gd name="connsiteY0" fmla="*/ 16320 h 16319"/>
                <a:gd name="connsiteX1" fmla="*/ 2445 w 17311"/>
                <a:gd name="connsiteY1" fmla="*/ 13941 h 16319"/>
                <a:gd name="connsiteX2" fmla="*/ 0 w 17311"/>
                <a:gd name="connsiteY2" fmla="*/ 8193 h 16319"/>
                <a:gd name="connsiteX3" fmla="*/ 2445 w 17311"/>
                <a:gd name="connsiteY3" fmla="*/ 2379 h 16319"/>
                <a:gd name="connsiteX4" fmla="*/ 8655 w 17311"/>
                <a:gd name="connsiteY4" fmla="*/ 0 h 16319"/>
                <a:gd name="connsiteX5" fmla="*/ 14866 w 17311"/>
                <a:gd name="connsiteY5" fmla="*/ 2379 h 16319"/>
                <a:gd name="connsiteX6" fmla="*/ 17311 w 17311"/>
                <a:gd name="connsiteY6" fmla="*/ 8193 h 16319"/>
                <a:gd name="connsiteX7" fmla="*/ 14866 w 17311"/>
                <a:gd name="connsiteY7" fmla="*/ 13941 h 16319"/>
                <a:gd name="connsiteX8" fmla="*/ 8655 w 17311"/>
                <a:gd name="connsiteY8" fmla="*/ 16320 h 1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1" h="16319">
                  <a:moveTo>
                    <a:pt x="8655" y="16320"/>
                  </a:moveTo>
                  <a:cubicBezTo>
                    <a:pt x="6145" y="16320"/>
                    <a:pt x="4030" y="15527"/>
                    <a:pt x="2445" y="13941"/>
                  </a:cubicBezTo>
                  <a:cubicBezTo>
                    <a:pt x="859" y="12356"/>
                    <a:pt x="0" y="10439"/>
                    <a:pt x="0" y="8193"/>
                  </a:cubicBezTo>
                  <a:cubicBezTo>
                    <a:pt x="0" y="5946"/>
                    <a:pt x="793" y="3964"/>
                    <a:pt x="2445" y="2379"/>
                  </a:cubicBezTo>
                  <a:cubicBezTo>
                    <a:pt x="4097" y="793"/>
                    <a:pt x="6145" y="0"/>
                    <a:pt x="8655" y="0"/>
                  </a:cubicBezTo>
                  <a:cubicBezTo>
                    <a:pt x="11166" y="0"/>
                    <a:pt x="13215" y="793"/>
                    <a:pt x="14866" y="2379"/>
                  </a:cubicBezTo>
                  <a:cubicBezTo>
                    <a:pt x="16452" y="3964"/>
                    <a:pt x="17311" y="5880"/>
                    <a:pt x="17311" y="8193"/>
                  </a:cubicBezTo>
                  <a:cubicBezTo>
                    <a:pt x="17311" y="10506"/>
                    <a:pt x="16518" y="12356"/>
                    <a:pt x="14866" y="13941"/>
                  </a:cubicBezTo>
                  <a:cubicBezTo>
                    <a:pt x="13215" y="15527"/>
                    <a:pt x="11166" y="16320"/>
                    <a:pt x="8655" y="16320"/>
                  </a:cubicBezTo>
                </a:path>
              </a:pathLst>
            </a:custGeom>
            <a:solidFill>
              <a:schemeClr val="bg1"/>
            </a:solidFill>
            <a:ln w="6589" cap="flat">
              <a:noFill/>
              <a:prstDash val="solid"/>
              <a:miter/>
            </a:ln>
          </p:spPr>
          <p:txBody>
            <a:bodyPr rtlCol="0" anchor="ctr"/>
            <a:lstStyle/>
            <a:p>
              <a:endParaRPr lang="en-US" dirty="0"/>
            </a:p>
          </p:txBody>
        </p:sp>
        <p:sp>
          <p:nvSpPr>
            <p:cNvPr id="24" name="Freeform: Shape 26">
              <a:extLst>
                <a:ext uri="{FF2B5EF4-FFF2-40B4-BE49-F238E27FC236}">
                  <a16:creationId xmlns:a16="http://schemas.microsoft.com/office/drawing/2014/main" id="{8031A4CA-D523-97AF-0557-154A5083888B}"/>
                </a:ext>
              </a:extLst>
            </p:cNvPr>
            <p:cNvSpPr/>
            <p:nvPr/>
          </p:nvSpPr>
          <p:spPr>
            <a:xfrm>
              <a:off x="2058026" y="1471452"/>
              <a:ext cx="55236" cy="78361"/>
            </a:xfrm>
            <a:custGeom>
              <a:avLst/>
              <a:gdLst>
                <a:gd name="connsiteX0" fmla="*/ 28543 w 55236"/>
                <a:gd name="connsiteY0" fmla="*/ 78164 h 78361"/>
                <a:gd name="connsiteX1" fmla="*/ 13809 w 55236"/>
                <a:gd name="connsiteY1" fmla="*/ 75323 h 78361"/>
                <a:gd name="connsiteX2" fmla="*/ 3766 w 55236"/>
                <a:gd name="connsiteY2" fmla="*/ 67130 h 78361"/>
                <a:gd name="connsiteX3" fmla="*/ 0 w 55236"/>
                <a:gd name="connsiteY3" fmla="*/ 54113 h 78361"/>
                <a:gd name="connsiteX4" fmla="*/ 14602 w 55236"/>
                <a:gd name="connsiteY4" fmla="*/ 54113 h 78361"/>
                <a:gd name="connsiteX5" fmla="*/ 18434 w 55236"/>
                <a:gd name="connsiteY5" fmla="*/ 63033 h 78361"/>
                <a:gd name="connsiteX6" fmla="*/ 28411 w 55236"/>
                <a:gd name="connsiteY6" fmla="*/ 66667 h 78361"/>
                <a:gd name="connsiteX7" fmla="*/ 37199 w 55236"/>
                <a:gd name="connsiteY7" fmla="*/ 64024 h 78361"/>
                <a:gd name="connsiteX8" fmla="*/ 40436 w 55236"/>
                <a:gd name="connsiteY8" fmla="*/ 56955 h 78361"/>
                <a:gd name="connsiteX9" fmla="*/ 37595 w 55236"/>
                <a:gd name="connsiteY9" fmla="*/ 49687 h 78361"/>
                <a:gd name="connsiteX10" fmla="*/ 29997 w 55236"/>
                <a:gd name="connsiteY10" fmla="*/ 45458 h 78361"/>
                <a:gd name="connsiteX11" fmla="*/ 19822 w 55236"/>
                <a:gd name="connsiteY11" fmla="*/ 42022 h 78361"/>
                <a:gd name="connsiteX12" fmla="*/ 6475 w 55236"/>
                <a:gd name="connsiteY12" fmla="*/ 34226 h 78361"/>
                <a:gd name="connsiteX13" fmla="*/ 1850 w 55236"/>
                <a:gd name="connsiteY13" fmla="*/ 21606 h 78361"/>
                <a:gd name="connsiteX14" fmla="*/ 5021 w 55236"/>
                <a:gd name="connsiteY14" fmla="*/ 10109 h 78361"/>
                <a:gd name="connsiteX15" fmla="*/ 14073 w 55236"/>
                <a:gd name="connsiteY15" fmla="*/ 2643 h 78361"/>
                <a:gd name="connsiteX16" fmla="*/ 27288 w 55236"/>
                <a:gd name="connsiteY16" fmla="*/ 0 h 78361"/>
                <a:gd name="connsiteX17" fmla="*/ 40635 w 55236"/>
                <a:gd name="connsiteY17" fmla="*/ 2709 h 78361"/>
                <a:gd name="connsiteX18" fmla="*/ 49753 w 55236"/>
                <a:gd name="connsiteY18" fmla="*/ 10307 h 78361"/>
                <a:gd name="connsiteX19" fmla="*/ 53254 w 55236"/>
                <a:gd name="connsiteY19" fmla="*/ 21870 h 78361"/>
                <a:gd name="connsiteX20" fmla="*/ 38454 w 55236"/>
                <a:gd name="connsiteY20" fmla="*/ 21870 h 78361"/>
                <a:gd name="connsiteX21" fmla="*/ 35349 w 55236"/>
                <a:gd name="connsiteY21" fmla="*/ 14800 h 78361"/>
                <a:gd name="connsiteX22" fmla="*/ 27090 w 55236"/>
                <a:gd name="connsiteY22" fmla="*/ 11695 h 78361"/>
                <a:gd name="connsiteX23" fmla="*/ 19491 w 55236"/>
                <a:gd name="connsiteY23" fmla="*/ 13941 h 78361"/>
                <a:gd name="connsiteX24" fmla="*/ 16386 w 55236"/>
                <a:gd name="connsiteY24" fmla="*/ 20681 h 78361"/>
                <a:gd name="connsiteX25" fmla="*/ 18765 w 55236"/>
                <a:gd name="connsiteY25" fmla="*/ 26693 h 78361"/>
                <a:gd name="connsiteX26" fmla="*/ 25240 w 55236"/>
                <a:gd name="connsiteY26" fmla="*/ 30459 h 78361"/>
                <a:gd name="connsiteX27" fmla="*/ 34688 w 55236"/>
                <a:gd name="connsiteY27" fmla="*/ 33697 h 78361"/>
                <a:gd name="connsiteX28" fmla="*/ 44929 w 55236"/>
                <a:gd name="connsiteY28" fmla="*/ 38256 h 78361"/>
                <a:gd name="connsiteX29" fmla="*/ 52395 w 55236"/>
                <a:gd name="connsiteY29" fmla="*/ 45128 h 78361"/>
                <a:gd name="connsiteX30" fmla="*/ 55237 w 55236"/>
                <a:gd name="connsiteY30" fmla="*/ 56096 h 78361"/>
                <a:gd name="connsiteX31" fmla="*/ 52197 w 55236"/>
                <a:gd name="connsiteY31" fmla="*/ 67130 h 78361"/>
                <a:gd name="connsiteX32" fmla="*/ 43211 w 55236"/>
                <a:gd name="connsiteY32" fmla="*/ 75257 h 78361"/>
                <a:gd name="connsiteX33" fmla="*/ 28609 w 55236"/>
                <a:gd name="connsiteY33" fmla="*/ 78362 h 7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236" h="78361">
                  <a:moveTo>
                    <a:pt x="28543" y="78164"/>
                  </a:moveTo>
                  <a:cubicBezTo>
                    <a:pt x="22993" y="78164"/>
                    <a:pt x="18104" y="77239"/>
                    <a:pt x="13809" y="75323"/>
                  </a:cubicBezTo>
                  <a:cubicBezTo>
                    <a:pt x="9580" y="73407"/>
                    <a:pt x="6211" y="70698"/>
                    <a:pt x="3766" y="67130"/>
                  </a:cubicBezTo>
                  <a:cubicBezTo>
                    <a:pt x="1321" y="63562"/>
                    <a:pt x="66" y="59201"/>
                    <a:pt x="0" y="54113"/>
                  </a:cubicBezTo>
                  <a:lnTo>
                    <a:pt x="14602" y="54113"/>
                  </a:lnTo>
                  <a:cubicBezTo>
                    <a:pt x="14734" y="57615"/>
                    <a:pt x="15990" y="60588"/>
                    <a:pt x="18434" y="63033"/>
                  </a:cubicBezTo>
                  <a:cubicBezTo>
                    <a:pt x="20879" y="65478"/>
                    <a:pt x="24182" y="66667"/>
                    <a:pt x="28411" y="66667"/>
                  </a:cubicBezTo>
                  <a:cubicBezTo>
                    <a:pt x="32111" y="66667"/>
                    <a:pt x="35018" y="65808"/>
                    <a:pt x="37199" y="64024"/>
                  </a:cubicBezTo>
                  <a:cubicBezTo>
                    <a:pt x="39379" y="62240"/>
                    <a:pt x="40436" y="59928"/>
                    <a:pt x="40436" y="56955"/>
                  </a:cubicBezTo>
                  <a:cubicBezTo>
                    <a:pt x="40436" y="53981"/>
                    <a:pt x="39445" y="51404"/>
                    <a:pt x="37595" y="49687"/>
                  </a:cubicBezTo>
                  <a:cubicBezTo>
                    <a:pt x="35679" y="47969"/>
                    <a:pt x="33168" y="46581"/>
                    <a:pt x="29997" y="45458"/>
                  </a:cubicBezTo>
                  <a:cubicBezTo>
                    <a:pt x="26825" y="44401"/>
                    <a:pt x="23456" y="43211"/>
                    <a:pt x="19822" y="42022"/>
                  </a:cubicBezTo>
                  <a:cubicBezTo>
                    <a:pt x="14007" y="40040"/>
                    <a:pt x="9514" y="37397"/>
                    <a:pt x="6475" y="34226"/>
                  </a:cubicBezTo>
                  <a:cubicBezTo>
                    <a:pt x="3436" y="31054"/>
                    <a:pt x="1850" y="26825"/>
                    <a:pt x="1850" y="21606"/>
                  </a:cubicBezTo>
                  <a:cubicBezTo>
                    <a:pt x="1784" y="17113"/>
                    <a:pt x="2841" y="13281"/>
                    <a:pt x="5021" y="10109"/>
                  </a:cubicBezTo>
                  <a:cubicBezTo>
                    <a:pt x="7202" y="6938"/>
                    <a:pt x="10241" y="4427"/>
                    <a:pt x="14073" y="2643"/>
                  </a:cubicBezTo>
                  <a:cubicBezTo>
                    <a:pt x="17906" y="859"/>
                    <a:pt x="22266" y="0"/>
                    <a:pt x="27288" y="0"/>
                  </a:cubicBezTo>
                  <a:cubicBezTo>
                    <a:pt x="32309" y="0"/>
                    <a:pt x="36802" y="925"/>
                    <a:pt x="40635" y="2709"/>
                  </a:cubicBezTo>
                  <a:cubicBezTo>
                    <a:pt x="44467" y="4493"/>
                    <a:pt x="47506" y="7004"/>
                    <a:pt x="49753" y="10307"/>
                  </a:cubicBezTo>
                  <a:cubicBezTo>
                    <a:pt x="51933" y="13545"/>
                    <a:pt x="53122" y="17443"/>
                    <a:pt x="53254" y="21870"/>
                  </a:cubicBezTo>
                  <a:lnTo>
                    <a:pt x="38454" y="21870"/>
                  </a:lnTo>
                  <a:cubicBezTo>
                    <a:pt x="38388" y="19227"/>
                    <a:pt x="37331" y="16849"/>
                    <a:pt x="35349" y="14800"/>
                  </a:cubicBezTo>
                  <a:cubicBezTo>
                    <a:pt x="33367" y="12752"/>
                    <a:pt x="30592" y="11695"/>
                    <a:pt x="27090" y="11695"/>
                  </a:cubicBezTo>
                  <a:cubicBezTo>
                    <a:pt x="24050" y="11629"/>
                    <a:pt x="21540" y="12356"/>
                    <a:pt x="19491" y="13941"/>
                  </a:cubicBezTo>
                  <a:cubicBezTo>
                    <a:pt x="17443" y="15461"/>
                    <a:pt x="16386" y="17707"/>
                    <a:pt x="16386" y="20681"/>
                  </a:cubicBezTo>
                  <a:cubicBezTo>
                    <a:pt x="16386" y="23191"/>
                    <a:pt x="17179" y="25174"/>
                    <a:pt x="18765" y="26693"/>
                  </a:cubicBezTo>
                  <a:cubicBezTo>
                    <a:pt x="20350" y="28147"/>
                    <a:pt x="22531" y="29402"/>
                    <a:pt x="25240" y="30459"/>
                  </a:cubicBezTo>
                  <a:cubicBezTo>
                    <a:pt x="28015" y="31451"/>
                    <a:pt x="31120" y="32574"/>
                    <a:pt x="34688" y="33697"/>
                  </a:cubicBezTo>
                  <a:cubicBezTo>
                    <a:pt x="38454" y="35018"/>
                    <a:pt x="41890" y="36538"/>
                    <a:pt x="44929" y="38256"/>
                  </a:cubicBezTo>
                  <a:cubicBezTo>
                    <a:pt x="48035" y="39974"/>
                    <a:pt x="50479" y="42286"/>
                    <a:pt x="52395" y="45128"/>
                  </a:cubicBezTo>
                  <a:cubicBezTo>
                    <a:pt x="54245" y="47969"/>
                    <a:pt x="55237" y="51669"/>
                    <a:pt x="55237" y="56096"/>
                  </a:cubicBezTo>
                  <a:cubicBezTo>
                    <a:pt x="55237" y="60060"/>
                    <a:pt x="54245" y="63760"/>
                    <a:pt x="52197" y="67130"/>
                  </a:cubicBezTo>
                  <a:cubicBezTo>
                    <a:pt x="50149" y="70499"/>
                    <a:pt x="47176" y="73208"/>
                    <a:pt x="43211" y="75257"/>
                  </a:cubicBezTo>
                  <a:cubicBezTo>
                    <a:pt x="39247" y="77305"/>
                    <a:pt x="34358" y="78362"/>
                    <a:pt x="28609" y="78362"/>
                  </a:cubicBezTo>
                </a:path>
              </a:pathLst>
            </a:custGeom>
            <a:solidFill>
              <a:schemeClr val="bg1"/>
            </a:solidFill>
            <a:ln w="6589" cap="flat">
              <a:noFill/>
              <a:prstDash val="solid"/>
              <a:miter/>
            </a:ln>
          </p:spPr>
          <p:txBody>
            <a:bodyPr rtlCol="0" anchor="ctr"/>
            <a:lstStyle/>
            <a:p>
              <a:endParaRPr lang="en-US" dirty="0"/>
            </a:p>
          </p:txBody>
        </p:sp>
        <p:sp>
          <p:nvSpPr>
            <p:cNvPr id="25" name="Freeform: Shape 27">
              <a:extLst>
                <a:ext uri="{FF2B5EF4-FFF2-40B4-BE49-F238E27FC236}">
                  <a16:creationId xmlns:a16="http://schemas.microsoft.com/office/drawing/2014/main" id="{A0E90431-33F0-B0FA-F8EF-6E29BE581F01}"/>
                </a:ext>
              </a:extLst>
            </p:cNvPr>
            <p:cNvSpPr/>
            <p:nvPr/>
          </p:nvSpPr>
          <p:spPr>
            <a:xfrm>
              <a:off x="2125817" y="1472575"/>
              <a:ext cx="70961" cy="75719"/>
            </a:xfrm>
            <a:custGeom>
              <a:avLst/>
              <a:gdLst>
                <a:gd name="connsiteX0" fmla="*/ 0 w 70961"/>
                <a:gd name="connsiteY0" fmla="*/ 75719 h 75719"/>
                <a:gd name="connsiteX1" fmla="*/ 27684 w 70961"/>
                <a:gd name="connsiteY1" fmla="*/ 0 h 75719"/>
                <a:gd name="connsiteX2" fmla="*/ 43278 w 70961"/>
                <a:gd name="connsiteY2" fmla="*/ 0 h 75719"/>
                <a:gd name="connsiteX3" fmla="*/ 70962 w 70961"/>
                <a:gd name="connsiteY3" fmla="*/ 75719 h 75719"/>
                <a:gd name="connsiteX4" fmla="*/ 56228 w 70961"/>
                <a:gd name="connsiteY4" fmla="*/ 75719 h 75719"/>
                <a:gd name="connsiteX5" fmla="*/ 50149 w 70961"/>
                <a:gd name="connsiteY5" fmla="*/ 58210 h 75719"/>
                <a:gd name="connsiteX6" fmla="*/ 20615 w 70961"/>
                <a:gd name="connsiteY6" fmla="*/ 58210 h 75719"/>
                <a:gd name="connsiteX7" fmla="*/ 14470 w 70961"/>
                <a:gd name="connsiteY7" fmla="*/ 75719 h 75719"/>
                <a:gd name="connsiteX8" fmla="*/ 0 w 70961"/>
                <a:gd name="connsiteY8" fmla="*/ 75719 h 75719"/>
                <a:gd name="connsiteX9" fmla="*/ 24447 w 70961"/>
                <a:gd name="connsiteY9" fmla="*/ 47374 h 75719"/>
                <a:gd name="connsiteX10" fmla="*/ 46383 w 70961"/>
                <a:gd name="connsiteY10" fmla="*/ 47374 h 75719"/>
                <a:gd name="connsiteX11" fmla="*/ 35349 w 70961"/>
                <a:gd name="connsiteY11" fmla="*/ 15923 h 75719"/>
                <a:gd name="connsiteX12" fmla="*/ 24447 w 70961"/>
                <a:gd name="connsiteY12" fmla="*/ 47374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961" h="75719">
                  <a:moveTo>
                    <a:pt x="0" y="75719"/>
                  </a:moveTo>
                  <a:lnTo>
                    <a:pt x="27684" y="0"/>
                  </a:lnTo>
                  <a:lnTo>
                    <a:pt x="43278" y="0"/>
                  </a:lnTo>
                  <a:lnTo>
                    <a:pt x="70962" y="75719"/>
                  </a:lnTo>
                  <a:lnTo>
                    <a:pt x="56228" y="75719"/>
                  </a:lnTo>
                  <a:lnTo>
                    <a:pt x="50149" y="58210"/>
                  </a:lnTo>
                  <a:lnTo>
                    <a:pt x="20615" y="58210"/>
                  </a:lnTo>
                  <a:lnTo>
                    <a:pt x="14470" y="75719"/>
                  </a:lnTo>
                  <a:lnTo>
                    <a:pt x="0" y="75719"/>
                  </a:lnTo>
                  <a:close/>
                  <a:moveTo>
                    <a:pt x="24447" y="47374"/>
                  </a:moveTo>
                  <a:lnTo>
                    <a:pt x="46383" y="47374"/>
                  </a:lnTo>
                  <a:lnTo>
                    <a:pt x="35349" y="15923"/>
                  </a:lnTo>
                  <a:lnTo>
                    <a:pt x="24447" y="47374"/>
                  </a:lnTo>
                  <a:close/>
                </a:path>
              </a:pathLst>
            </a:custGeom>
            <a:solidFill>
              <a:schemeClr val="bg1"/>
            </a:solidFill>
            <a:ln w="6589" cap="flat">
              <a:noFill/>
              <a:prstDash val="solid"/>
              <a:miter/>
            </a:ln>
          </p:spPr>
          <p:txBody>
            <a:bodyPr rtlCol="0" anchor="ctr"/>
            <a:lstStyle/>
            <a:p>
              <a:endParaRPr lang="en-US" dirty="0"/>
            </a:p>
          </p:txBody>
        </p:sp>
        <p:sp>
          <p:nvSpPr>
            <p:cNvPr id="26" name="Freeform: Shape 28">
              <a:extLst>
                <a:ext uri="{FF2B5EF4-FFF2-40B4-BE49-F238E27FC236}">
                  <a16:creationId xmlns:a16="http://schemas.microsoft.com/office/drawing/2014/main" id="{78FFE246-0A46-6A96-E7A5-FC885E5ECC00}"/>
                </a:ext>
              </a:extLst>
            </p:cNvPr>
            <p:cNvSpPr/>
            <p:nvPr/>
          </p:nvSpPr>
          <p:spPr>
            <a:xfrm>
              <a:off x="2196580" y="1472575"/>
              <a:ext cx="72349" cy="75719"/>
            </a:xfrm>
            <a:custGeom>
              <a:avLst/>
              <a:gdLst>
                <a:gd name="connsiteX0" fmla="*/ 27684 w 72349"/>
                <a:gd name="connsiteY0" fmla="*/ 75719 h 75719"/>
                <a:gd name="connsiteX1" fmla="*/ 0 w 72349"/>
                <a:gd name="connsiteY1" fmla="*/ 0 h 75719"/>
                <a:gd name="connsiteX2" fmla="*/ 14800 w 72349"/>
                <a:gd name="connsiteY2" fmla="*/ 0 h 75719"/>
                <a:gd name="connsiteX3" fmla="*/ 36208 w 72349"/>
                <a:gd name="connsiteY3" fmla="*/ 61580 h 75719"/>
                <a:gd name="connsiteX4" fmla="*/ 57747 w 72349"/>
                <a:gd name="connsiteY4" fmla="*/ 0 h 75719"/>
                <a:gd name="connsiteX5" fmla="*/ 72349 w 72349"/>
                <a:gd name="connsiteY5" fmla="*/ 0 h 75719"/>
                <a:gd name="connsiteX6" fmla="*/ 44665 w 72349"/>
                <a:gd name="connsiteY6" fmla="*/ 75719 h 75719"/>
                <a:gd name="connsiteX7" fmla="*/ 27684 w 72349"/>
                <a:gd name="connsiteY7"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49" h="75719">
                  <a:moveTo>
                    <a:pt x="27684" y="75719"/>
                  </a:moveTo>
                  <a:lnTo>
                    <a:pt x="0" y="0"/>
                  </a:lnTo>
                  <a:lnTo>
                    <a:pt x="14800" y="0"/>
                  </a:lnTo>
                  <a:lnTo>
                    <a:pt x="36208" y="61580"/>
                  </a:lnTo>
                  <a:lnTo>
                    <a:pt x="57747" y="0"/>
                  </a:lnTo>
                  <a:lnTo>
                    <a:pt x="72349" y="0"/>
                  </a:lnTo>
                  <a:lnTo>
                    <a:pt x="44665" y="75719"/>
                  </a:lnTo>
                  <a:lnTo>
                    <a:pt x="27684" y="75719"/>
                  </a:lnTo>
                  <a:close/>
                </a:path>
              </a:pathLst>
            </a:custGeom>
            <a:solidFill>
              <a:schemeClr val="bg1"/>
            </a:solidFill>
            <a:ln w="6589" cap="flat">
              <a:noFill/>
              <a:prstDash val="solid"/>
              <a:miter/>
            </a:ln>
          </p:spPr>
          <p:txBody>
            <a:bodyPr rtlCol="0" anchor="ctr"/>
            <a:lstStyle/>
            <a:p>
              <a:endParaRPr lang="en-US" dirty="0"/>
            </a:p>
          </p:txBody>
        </p:sp>
        <p:sp>
          <p:nvSpPr>
            <p:cNvPr id="27" name="Freeform: Shape 29">
              <a:extLst>
                <a:ext uri="{FF2B5EF4-FFF2-40B4-BE49-F238E27FC236}">
                  <a16:creationId xmlns:a16="http://schemas.microsoft.com/office/drawing/2014/main" id="{23372790-8224-EF26-9CCE-69D86724AB59}"/>
                </a:ext>
              </a:extLst>
            </p:cNvPr>
            <p:cNvSpPr/>
            <p:nvPr/>
          </p:nvSpPr>
          <p:spPr>
            <a:xfrm>
              <a:off x="2283267" y="1472575"/>
              <a:ext cx="49422" cy="75719"/>
            </a:xfrm>
            <a:custGeom>
              <a:avLst/>
              <a:gdLst>
                <a:gd name="connsiteX0" fmla="*/ 0 w 49422"/>
                <a:gd name="connsiteY0" fmla="*/ 75719 h 75719"/>
                <a:gd name="connsiteX1" fmla="*/ 0 w 49422"/>
                <a:gd name="connsiteY1" fmla="*/ 0 h 75719"/>
                <a:gd name="connsiteX2" fmla="*/ 49422 w 49422"/>
                <a:gd name="connsiteY2" fmla="*/ 0 h 75719"/>
                <a:gd name="connsiteX3" fmla="*/ 49422 w 49422"/>
                <a:gd name="connsiteY3" fmla="*/ 11166 h 75719"/>
                <a:gd name="connsiteX4" fmla="*/ 13875 w 49422"/>
                <a:gd name="connsiteY4" fmla="*/ 11166 h 75719"/>
                <a:gd name="connsiteX5" fmla="*/ 13875 w 49422"/>
                <a:gd name="connsiteY5" fmla="*/ 31913 h 75719"/>
                <a:gd name="connsiteX6" fmla="*/ 46185 w 49422"/>
                <a:gd name="connsiteY6" fmla="*/ 31913 h 75719"/>
                <a:gd name="connsiteX7" fmla="*/ 46185 w 49422"/>
                <a:gd name="connsiteY7" fmla="*/ 42749 h 75719"/>
                <a:gd name="connsiteX8" fmla="*/ 13875 w 49422"/>
                <a:gd name="connsiteY8" fmla="*/ 42749 h 75719"/>
                <a:gd name="connsiteX9" fmla="*/ 13875 w 49422"/>
                <a:gd name="connsiteY9" fmla="*/ 64553 h 75719"/>
                <a:gd name="connsiteX10" fmla="*/ 49422 w 49422"/>
                <a:gd name="connsiteY10" fmla="*/ 64553 h 75719"/>
                <a:gd name="connsiteX11" fmla="*/ 49422 w 49422"/>
                <a:gd name="connsiteY11" fmla="*/ 75719 h 75719"/>
                <a:gd name="connsiteX12" fmla="*/ 0 w 49422"/>
                <a:gd name="connsiteY12"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22" h="75719">
                  <a:moveTo>
                    <a:pt x="0" y="75719"/>
                  </a:moveTo>
                  <a:lnTo>
                    <a:pt x="0" y="0"/>
                  </a:lnTo>
                  <a:lnTo>
                    <a:pt x="49422" y="0"/>
                  </a:lnTo>
                  <a:lnTo>
                    <a:pt x="49422" y="11166"/>
                  </a:lnTo>
                  <a:lnTo>
                    <a:pt x="13875" y="11166"/>
                  </a:lnTo>
                  <a:lnTo>
                    <a:pt x="13875" y="31913"/>
                  </a:lnTo>
                  <a:lnTo>
                    <a:pt x="46185" y="31913"/>
                  </a:lnTo>
                  <a:lnTo>
                    <a:pt x="46185" y="42749"/>
                  </a:lnTo>
                  <a:lnTo>
                    <a:pt x="13875" y="42749"/>
                  </a:lnTo>
                  <a:lnTo>
                    <a:pt x="13875" y="64553"/>
                  </a:lnTo>
                  <a:lnTo>
                    <a:pt x="49422" y="64553"/>
                  </a:lnTo>
                  <a:lnTo>
                    <a:pt x="49422" y="75719"/>
                  </a:lnTo>
                  <a:lnTo>
                    <a:pt x="0" y="75719"/>
                  </a:lnTo>
                  <a:close/>
                </a:path>
              </a:pathLst>
            </a:custGeom>
            <a:solidFill>
              <a:schemeClr val="bg1"/>
            </a:solidFill>
            <a:ln w="6589" cap="flat">
              <a:noFill/>
              <a:prstDash val="solid"/>
              <a:miter/>
            </a:ln>
          </p:spPr>
          <p:txBody>
            <a:bodyPr rtlCol="0" anchor="ctr"/>
            <a:lstStyle/>
            <a:p>
              <a:endParaRPr lang="en-US" dirty="0"/>
            </a:p>
          </p:txBody>
        </p:sp>
        <p:sp>
          <p:nvSpPr>
            <p:cNvPr id="28" name="Freeform: Shape 30">
              <a:extLst>
                <a:ext uri="{FF2B5EF4-FFF2-40B4-BE49-F238E27FC236}">
                  <a16:creationId xmlns:a16="http://schemas.microsoft.com/office/drawing/2014/main" id="{BFBA7101-9BC3-EDF5-039E-04AB1161DF3E}"/>
                </a:ext>
              </a:extLst>
            </p:cNvPr>
            <p:cNvSpPr/>
            <p:nvPr/>
          </p:nvSpPr>
          <p:spPr>
            <a:xfrm>
              <a:off x="2382376" y="1472575"/>
              <a:ext cx="47374" cy="75719"/>
            </a:xfrm>
            <a:custGeom>
              <a:avLst/>
              <a:gdLst>
                <a:gd name="connsiteX0" fmla="*/ 0 w 47374"/>
                <a:gd name="connsiteY0" fmla="*/ 75719 h 75719"/>
                <a:gd name="connsiteX1" fmla="*/ 0 w 47374"/>
                <a:gd name="connsiteY1" fmla="*/ 0 h 75719"/>
                <a:gd name="connsiteX2" fmla="*/ 13809 w 47374"/>
                <a:gd name="connsiteY2" fmla="*/ 0 h 75719"/>
                <a:gd name="connsiteX3" fmla="*/ 13809 w 47374"/>
                <a:gd name="connsiteY3" fmla="*/ 64883 h 75719"/>
                <a:gd name="connsiteX4" fmla="*/ 47374 w 47374"/>
                <a:gd name="connsiteY4" fmla="*/ 64883 h 75719"/>
                <a:gd name="connsiteX5" fmla="*/ 47374 w 47374"/>
                <a:gd name="connsiteY5" fmla="*/ 75719 h 75719"/>
                <a:gd name="connsiteX6" fmla="*/ 0 w 47374"/>
                <a:gd name="connsiteY6"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74" h="75719">
                  <a:moveTo>
                    <a:pt x="0" y="75719"/>
                  </a:moveTo>
                  <a:lnTo>
                    <a:pt x="0" y="0"/>
                  </a:lnTo>
                  <a:lnTo>
                    <a:pt x="13809" y="0"/>
                  </a:lnTo>
                  <a:lnTo>
                    <a:pt x="13809" y="64883"/>
                  </a:lnTo>
                  <a:lnTo>
                    <a:pt x="47374" y="64883"/>
                  </a:lnTo>
                  <a:lnTo>
                    <a:pt x="47374" y="75719"/>
                  </a:lnTo>
                  <a:lnTo>
                    <a:pt x="0" y="75719"/>
                  </a:lnTo>
                  <a:close/>
                </a:path>
              </a:pathLst>
            </a:custGeom>
            <a:solidFill>
              <a:schemeClr val="bg1"/>
            </a:solidFill>
            <a:ln w="6589" cap="flat">
              <a:noFill/>
              <a:prstDash val="solid"/>
              <a:miter/>
            </a:ln>
          </p:spPr>
          <p:txBody>
            <a:bodyPr rtlCol="0" anchor="ctr"/>
            <a:lstStyle/>
            <a:p>
              <a:endParaRPr lang="en-US" dirty="0"/>
            </a:p>
          </p:txBody>
        </p:sp>
        <p:sp>
          <p:nvSpPr>
            <p:cNvPr id="29" name="Freeform: Shape 31">
              <a:extLst>
                <a:ext uri="{FF2B5EF4-FFF2-40B4-BE49-F238E27FC236}">
                  <a16:creationId xmlns:a16="http://schemas.microsoft.com/office/drawing/2014/main" id="{713703FF-7B26-07D6-5F4D-62C28512E181}"/>
                </a:ext>
              </a:extLst>
            </p:cNvPr>
            <p:cNvSpPr/>
            <p:nvPr/>
          </p:nvSpPr>
          <p:spPr>
            <a:xfrm>
              <a:off x="2447325" y="1472575"/>
              <a:ext cx="13875" cy="75719"/>
            </a:xfrm>
            <a:custGeom>
              <a:avLst/>
              <a:gdLst>
                <a:gd name="connsiteX0" fmla="*/ 0 w 13875"/>
                <a:gd name="connsiteY0" fmla="*/ 0 h 75719"/>
                <a:gd name="connsiteX1" fmla="*/ 13875 w 13875"/>
                <a:gd name="connsiteY1" fmla="*/ 0 h 75719"/>
                <a:gd name="connsiteX2" fmla="*/ 13875 w 13875"/>
                <a:gd name="connsiteY2" fmla="*/ 75719 h 75719"/>
                <a:gd name="connsiteX3" fmla="*/ 0 w 13875"/>
                <a:gd name="connsiteY3" fmla="*/ 75719 h 75719"/>
              </a:gdLst>
              <a:ahLst/>
              <a:cxnLst>
                <a:cxn ang="0">
                  <a:pos x="connsiteX0" y="connsiteY0"/>
                </a:cxn>
                <a:cxn ang="0">
                  <a:pos x="connsiteX1" y="connsiteY1"/>
                </a:cxn>
                <a:cxn ang="0">
                  <a:pos x="connsiteX2" y="connsiteY2"/>
                </a:cxn>
                <a:cxn ang="0">
                  <a:pos x="connsiteX3" y="connsiteY3"/>
                </a:cxn>
              </a:cxnLst>
              <a:rect l="l" t="t" r="r" b="b"/>
              <a:pathLst>
                <a:path w="13875" h="75719">
                  <a:moveTo>
                    <a:pt x="0" y="0"/>
                  </a:moveTo>
                  <a:lnTo>
                    <a:pt x="13875" y="0"/>
                  </a:lnTo>
                  <a:lnTo>
                    <a:pt x="13875" y="75719"/>
                  </a:lnTo>
                  <a:lnTo>
                    <a:pt x="0" y="75719"/>
                  </a:lnTo>
                  <a:close/>
                </a:path>
              </a:pathLst>
            </a:custGeom>
            <a:solidFill>
              <a:schemeClr val="bg1"/>
            </a:solidFill>
            <a:ln w="6589" cap="flat">
              <a:noFill/>
              <a:prstDash val="solid"/>
              <a:miter/>
            </a:ln>
          </p:spPr>
          <p:txBody>
            <a:bodyPr rtlCol="0" anchor="ctr"/>
            <a:lstStyle/>
            <a:p>
              <a:endParaRPr lang="en-US" dirty="0"/>
            </a:p>
          </p:txBody>
        </p:sp>
        <p:sp>
          <p:nvSpPr>
            <p:cNvPr id="30" name="Freeform: Shape 32">
              <a:extLst>
                <a:ext uri="{FF2B5EF4-FFF2-40B4-BE49-F238E27FC236}">
                  <a16:creationId xmlns:a16="http://schemas.microsoft.com/office/drawing/2014/main" id="{6B525753-A45C-F21D-D616-AA339AB8D8C9}"/>
                </a:ext>
              </a:extLst>
            </p:cNvPr>
            <p:cNvSpPr/>
            <p:nvPr/>
          </p:nvSpPr>
          <p:spPr>
            <a:xfrm>
              <a:off x="2475604" y="1472575"/>
              <a:ext cx="72349" cy="75719"/>
            </a:xfrm>
            <a:custGeom>
              <a:avLst/>
              <a:gdLst>
                <a:gd name="connsiteX0" fmla="*/ 27684 w 72349"/>
                <a:gd name="connsiteY0" fmla="*/ 75719 h 75719"/>
                <a:gd name="connsiteX1" fmla="*/ 0 w 72349"/>
                <a:gd name="connsiteY1" fmla="*/ 0 h 75719"/>
                <a:gd name="connsiteX2" fmla="*/ 14800 w 72349"/>
                <a:gd name="connsiteY2" fmla="*/ 0 h 75719"/>
                <a:gd name="connsiteX3" fmla="*/ 36208 w 72349"/>
                <a:gd name="connsiteY3" fmla="*/ 61580 h 75719"/>
                <a:gd name="connsiteX4" fmla="*/ 57747 w 72349"/>
                <a:gd name="connsiteY4" fmla="*/ 0 h 75719"/>
                <a:gd name="connsiteX5" fmla="*/ 72349 w 72349"/>
                <a:gd name="connsiteY5" fmla="*/ 0 h 75719"/>
                <a:gd name="connsiteX6" fmla="*/ 44665 w 72349"/>
                <a:gd name="connsiteY6" fmla="*/ 75719 h 75719"/>
                <a:gd name="connsiteX7" fmla="*/ 27684 w 72349"/>
                <a:gd name="connsiteY7"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49" h="75719">
                  <a:moveTo>
                    <a:pt x="27684" y="75719"/>
                  </a:moveTo>
                  <a:lnTo>
                    <a:pt x="0" y="0"/>
                  </a:lnTo>
                  <a:lnTo>
                    <a:pt x="14800" y="0"/>
                  </a:lnTo>
                  <a:lnTo>
                    <a:pt x="36208" y="61580"/>
                  </a:lnTo>
                  <a:lnTo>
                    <a:pt x="57747" y="0"/>
                  </a:lnTo>
                  <a:lnTo>
                    <a:pt x="72349" y="0"/>
                  </a:lnTo>
                  <a:lnTo>
                    <a:pt x="44665" y="75719"/>
                  </a:lnTo>
                  <a:lnTo>
                    <a:pt x="27684" y="75719"/>
                  </a:lnTo>
                  <a:close/>
                </a:path>
              </a:pathLst>
            </a:custGeom>
            <a:solidFill>
              <a:schemeClr val="bg1"/>
            </a:solidFill>
            <a:ln w="6589" cap="flat">
              <a:noFill/>
              <a:prstDash val="solid"/>
              <a:miter/>
            </a:ln>
          </p:spPr>
          <p:txBody>
            <a:bodyPr rtlCol="0" anchor="ctr"/>
            <a:lstStyle/>
            <a:p>
              <a:endParaRPr lang="en-US" dirty="0"/>
            </a:p>
          </p:txBody>
        </p:sp>
        <p:sp>
          <p:nvSpPr>
            <p:cNvPr id="31" name="Freeform: Shape 33">
              <a:extLst>
                <a:ext uri="{FF2B5EF4-FFF2-40B4-BE49-F238E27FC236}">
                  <a16:creationId xmlns:a16="http://schemas.microsoft.com/office/drawing/2014/main" id="{2D58617A-6BA1-111C-01E6-B6033131C7AB}"/>
                </a:ext>
              </a:extLst>
            </p:cNvPr>
            <p:cNvSpPr/>
            <p:nvPr/>
          </p:nvSpPr>
          <p:spPr>
            <a:xfrm>
              <a:off x="2562292" y="1472575"/>
              <a:ext cx="49422" cy="75719"/>
            </a:xfrm>
            <a:custGeom>
              <a:avLst/>
              <a:gdLst>
                <a:gd name="connsiteX0" fmla="*/ 0 w 49422"/>
                <a:gd name="connsiteY0" fmla="*/ 75719 h 75719"/>
                <a:gd name="connsiteX1" fmla="*/ 0 w 49422"/>
                <a:gd name="connsiteY1" fmla="*/ 0 h 75719"/>
                <a:gd name="connsiteX2" fmla="*/ 49422 w 49422"/>
                <a:gd name="connsiteY2" fmla="*/ 0 h 75719"/>
                <a:gd name="connsiteX3" fmla="*/ 49422 w 49422"/>
                <a:gd name="connsiteY3" fmla="*/ 11166 h 75719"/>
                <a:gd name="connsiteX4" fmla="*/ 13875 w 49422"/>
                <a:gd name="connsiteY4" fmla="*/ 11166 h 75719"/>
                <a:gd name="connsiteX5" fmla="*/ 13875 w 49422"/>
                <a:gd name="connsiteY5" fmla="*/ 31913 h 75719"/>
                <a:gd name="connsiteX6" fmla="*/ 46185 w 49422"/>
                <a:gd name="connsiteY6" fmla="*/ 31913 h 75719"/>
                <a:gd name="connsiteX7" fmla="*/ 46185 w 49422"/>
                <a:gd name="connsiteY7" fmla="*/ 42749 h 75719"/>
                <a:gd name="connsiteX8" fmla="*/ 13875 w 49422"/>
                <a:gd name="connsiteY8" fmla="*/ 42749 h 75719"/>
                <a:gd name="connsiteX9" fmla="*/ 13875 w 49422"/>
                <a:gd name="connsiteY9" fmla="*/ 64553 h 75719"/>
                <a:gd name="connsiteX10" fmla="*/ 49422 w 49422"/>
                <a:gd name="connsiteY10" fmla="*/ 64553 h 75719"/>
                <a:gd name="connsiteX11" fmla="*/ 49422 w 49422"/>
                <a:gd name="connsiteY11" fmla="*/ 75719 h 75719"/>
                <a:gd name="connsiteX12" fmla="*/ 0 w 49422"/>
                <a:gd name="connsiteY12"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22" h="75719">
                  <a:moveTo>
                    <a:pt x="0" y="75719"/>
                  </a:moveTo>
                  <a:lnTo>
                    <a:pt x="0" y="0"/>
                  </a:lnTo>
                  <a:lnTo>
                    <a:pt x="49422" y="0"/>
                  </a:lnTo>
                  <a:lnTo>
                    <a:pt x="49422" y="11166"/>
                  </a:lnTo>
                  <a:lnTo>
                    <a:pt x="13875" y="11166"/>
                  </a:lnTo>
                  <a:lnTo>
                    <a:pt x="13875" y="31913"/>
                  </a:lnTo>
                  <a:lnTo>
                    <a:pt x="46185" y="31913"/>
                  </a:lnTo>
                  <a:lnTo>
                    <a:pt x="46185" y="42749"/>
                  </a:lnTo>
                  <a:lnTo>
                    <a:pt x="13875" y="42749"/>
                  </a:lnTo>
                  <a:lnTo>
                    <a:pt x="13875" y="64553"/>
                  </a:lnTo>
                  <a:lnTo>
                    <a:pt x="49422" y="64553"/>
                  </a:lnTo>
                  <a:lnTo>
                    <a:pt x="49422" y="75719"/>
                  </a:lnTo>
                  <a:lnTo>
                    <a:pt x="0" y="75719"/>
                  </a:lnTo>
                  <a:close/>
                </a:path>
              </a:pathLst>
            </a:custGeom>
            <a:solidFill>
              <a:schemeClr val="bg1"/>
            </a:solidFill>
            <a:ln w="6589" cap="flat">
              <a:noFill/>
              <a:prstDash val="solid"/>
              <a:miter/>
            </a:ln>
          </p:spPr>
          <p:txBody>
            <a:bodyPr rtlCol="0" anchor="ctr"/>
            <a:lstStyle/>
            <a:p>
              <a:endParaRPr lang="en-US" dirty="0"/>
            </a:p>
          </p:txBody>
        </p:sp>
        <p:sp>
          <p:nvSpPr>
            <p:cNvPr id="32" name="Freeform: Shape 34">
              <a:extLst>
                <a:ext uri="{FF2B5EF4-FFF2-40B4-BE49-F238E27FC236}">
                  <a16:creationId xmlns:a16="http://schemas.microsoft.com/office/drawing/2014/main" id="{AE9F23C4-80A4-8FD8-EDBE-841966D2FDB1}"/>
                </a:ext>
              </a:extLst>
            </p:cNvPr>
            <p:cNvSpPr/>
            <p:nvPr/>
          </p:nvSpPr>
          <p:spPr>
            <a:xfrm>
              <a:off x="2627571" y="1471452"/>
              <a:ext cx="55170" cy="78361"/>
            </a:xfrm>
            <a:custGeom>
              <a:avLst/>
              <a:gdLst>
                <a:gd name="connsiteX0" fmla="*/ 28543 w 55170"/>
                <a:gd name="connsiteY0" fmla="*/ 78164 h 78361"/>
                <a:gd name="connsiteX1" fmla="*/ 13809 w 55170"/>
                <a:gd name="connsiteY1" fmla="*/ 75323 h 78361"/>
                <a:gd name="connsiteX2" fmla="*/ 3766 w 55170"/>
                <a:gd name="connsiteY2" fmla="*/ 67130 h 78361"/>
                <a:gd name="connsiteX3" fmla="*/ 0 w 55170"/>
                <a:gd name="connsiteY3" fmla="*/ 54113 h 78361"/>
                <a:gd name="connsiteX4" fmla="*/ 14602 w 55170"/>
                <a:gd name="connsiteY4" fmla="*/ 54113 h 78361"/>
                <a:gd name="connsiteX5" fmla="*/ 18434 w 55170"/>
                <a:gd name="connsiteY5" fmla="*/ 63033 h 78361"/>
                <a:gd name="connsiteX6" fmla="*/ 28411 w 55170"/>
                <a:gd name="connsiteY6" fmla="*/ 66667 h 78361"/>
                <a:gd name="connsiteX7" fmla="*/ 37199 w 55170"/>
                <a:gd name="connsiteY7" fmla="*/ 64024 h 78361"/>
                <a:gd name="connsiteX8" fmla="*/ 40436 w 55170"/>
                <a:gd name="connsiteY8" fmla="*/ 56955 h 78361"/>
                <a:gd name="connsiteX9" fmla="*/ 37595 w 55170"/>
                <a:gd name="connsiteY9" fmla="*/ 49687 h 78361"/>
                <a:gd name="connsiteX10" fmla="*/ 29931 w 55170"/>
                <a:gd name="connsiteY10" fmla="*/ 45458 h 78361"/>
                <a:gd name="connsiteX11" fmla="*/ 19756 w 55170"/>
                <a:gd name="connsiteY11" fmla="*/ 42022 h 78361"/>
                <a:gd name="connsiteX12" fmla="*/ 6409 w 55170"/>
                <a:gd name="connsiteY12" fmla="*/ 34226 h 78361"/>
                <a:gd name="connsiteX13" fmla="*/ 1784 w 55170"/>
                <a:gd name="connsiteY13" fmla="*/ 21606 h 78361"/>
                <a:gd name="connsiteX14" fmla="*/ 4955 w 55170"/>
                <a:gd name="connsiteY14" fmla="*/ 10109 h 78361"/>
                <a:gd name="connsiteX15" fmla="*/ 14007 w 55170"/>
                <a:gd name="connsiteY15" fmla="*/ 2643 h 78361"/>
                <a:gd name="connsiteX16" fmla="*/ 27222 w 55170"/>
                <a:gd name="connsiteY16" fmla="*/ 0 h 78361"/>
                <a:gd name="connsiteX17" fmla="*/ 40568 w 55170"/>
                <a:gd name="connsiteY17" fmla="*/ 2709 h 78361"/>
                <a:gd name="connsiteX18" fmla="*/ 49686 w 55170"/>
                <a:gd name="connsiteY18" fmla="*/ 10307 h 78361"/>
                <a:gd name="connsiteX19" fmla="*/ 53188 w 55170"/>
                <a:gd name="connsiteY19" fmla="*/ 21870 h 78361"/>
                <a:gd name="connsiteX20" fmla="*/ 38388 w 55170"/>
                <a:gd name="connsiteY20" fmla="*/ 21870 h 78361"/>
                <a:gd name="connsiteX21" fmla="*/ 35283 w 55170"/>
                <a:gd name="connsiteY21" fmla="*/ 14800 h 78361"/>
                <a:gd name="connsiteX22" fmla="*/ 27024 w 55170"/>
                <a:gd name="connsiteY22" fmla="*/ 11695 h 78361"/>
                <a:gd name="connsiteX23" fmla="*/ 19425 w 55170"/>
                <a:gd name="connsiteY23" fmla="*/ 13941 h 78361"/>
                <a:gd name="connsiteX24" fmla="*/ 16320 w 55170"/>
                <a:gd name="connsiteY24" fmla="*/ 20681 h 78361"/>
                <a:gd name="connsiteX25" fmla="*/ 18698 w 55170"/>
                <a:gd name="connsiteY25" fmla="*/ 26693 h 78361"/>
                <a:gd name="connsiteX26" fmla="*/ 25174 w 55170"/>
                <a:gd name="connsiteY26" fmla="*/ 30459 h 78361"/>
                <a:gd name="connsiteX27" fmla="*/ 34622 w 55170"/>
                <a:gd name="connsiteY27" fmla="*/ 33697 h 78361"/>
                <a:gd name="connsiteX28" fmla="*/ 44863 w 55170"/>
                <a:gd name="connsiteY28" fmla="*/ 38256 h 78361"/>
                <a:gd name="connsiteX29" fmla="*/ 52329 w 55170"/>
                <a:gd name="connsiteY29" fmla="*/ 45128 h 78361"/>
                <a:gd name="connsiteX30" fmla="*/ 55171 w 55170"/>
                <a:gd name="connsiteY30" fmla="*/ 56096 h 78361"/>
                <a:gd name="connsiteX31" fmla="*/ 52131 w 55170"/>
                <a:gd name="connsiteY31" fmla="*/ 67130 h 78361"/>
                <a:gd name="connsiteX32" fmla="*/ 43145 w 55170"/>
                <a:gd name="connsiteY32" fmla="*/ 75257 h 78361"/>
                <a:gd name="connsiteX33" fmla="*/ 28543 w 55170"/>
                <a:gd name="connsiteY33" fmla="*/ 78362 h 7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170" h="78361">
                  <a:moveTo>
                    <a:pt x="28543" y="78164"/>
                  </a:moveTo>
                  <a:cubicBezTo>
                    <a:pt x="22993" y="78164"/>
                    <a:pt x="18104" y="77239"/>
                    <a:pt x="13809" y="75323"/>
                  </a:cubicBezTo>
                  <a:cubicBezTo>
                    <a:pt x="9581" y="73407"/>
                    <a:pt x="6211" y="70698"/>
                    <a:pt x="3766" y="67130"/>
                  </a:cubicBezTo>
                  <a:cubicBezTo>
                    <a:pt x="1322" y="63562"/>
                    <a:pt x="66" y="59201"/>
                    <a:pt x="0" y="54113"/>
                  </a:cubicBezTo>
                  <a:lnTo>
                    <a:pt x="14602" y="54113"/>
                  </a:lnTo>
                  <a:cubicBezTo>
                    <a:pt x="14734" y="57615"/>
                    <a:pt x="15989" y="60588"/>
                    <a:pt x="18434" y="63033"/>
                  </a:cubicBezTo>
                  <a:cubicBezTo>
                    <a:pt x="20879" y="65478"/>
                    <a:pt x="24183" y="66667"/>
                    <a:pt x="28411" y="66667"/>
                  </a:cubicBezTo>
                  <a:cubicBezTo>
                    <a:pt x="32111" y="66667"/>
                    <a:pt x="35018" y="65808"/>
                    <a:pt x="37199" y="64024"/>
                  </a:cubicBezTo>
                  <a:cubicBezTo>
                    <a:pt x="39379" y="62240"/>
                    <a:pt x="40436" y="59928"/>
                    <a:pt x="40436" y="56955"/>
                  </a:cubicBezTo>
                  <a:cubicBezTo>
                    <a:pt x="40436" y="53981"/>
                    <a:pt x="39445" y="51404"/>
                    <a:pt x="37595" y="49687"/>
                  </a:cubicBezTo>
                  <a:cubicBezTo>
                    <a:pt x="35679" y="47969"/>
                    <a:pt x="33168" y="46581"/>
                    <a:pt x="29931" y="45458"/>
                  </a:cubicBezTo>
                  <a:cubicBezTo>
                    <a:pt x="26759" y="44401"/>
                    <a:pt x="23390" y="43211"/>
                    <a:pt x="19756" y="42022"/>
                  </a:cubicBezTo>
                  <a:cubicBezTo>
                    <a:pt x="13941" y="40040"/>
                    <a:pt x="9448" y="37397"/>
                    <a:pt x="6409" y="34226"/>
                  </a:cubicBezTo>
                  <a:cubicBezTo>
                    <a:pt x="3370" y="31054"/>
                    <a:pt x="1784" y="26825"/>
                    <a:pt x="1784" y="21606"/>
                  </a:cubicBezTo>
                  <a:cubicBezTo>
                    <a:pt x="1718" y="17113"/>
                    <a:pt x="2775" y="13281"/>
                    <a:pt x="4955" y="10109"/>
                  </a:cubicBezTo>
                  <a:cubicBezTo>
                    <a:pt x="7136" y="6938"/>
                    <a:pt x="10175" y="4427"/>
                    <a:pt x="14007" y="2643"/>
                  </a:cubicBezTo>
                  <a:cubicBezTo>
                    <a:pt x="17840" y="859"/>
                    <a:pt x="22200" y="0"/>
                    <a:pt x="27222" y="0"/>
                  </a:cubicBezTo>
                  <a:cubicBezTo>
                    <a:pt x="32243" y="0"/>
                    <a:pt x="36736" y="925"/>
                    <a:pt x="40568" y="2709"/>
                  </a:cubicBezTo>
                  <a:cubicBezTo>
                    <a:pt x="44401" y="4493"/>
                    <a:pt x="47440" y="7004"/>
                    <a:pt x="49686" y="10307"/>
                  </a:cubicBezTo>
                  <a:cubicBezTo>
                    <a:pt x="51867" y="13545"/>
                    <a:pt x="53056" y="17443"/>
                    <a:pt x="53188" y="21870"/>
                  </a:cubicBezTo>
                  <a:lnTo>
                    <a:pt x="38388" y="21870"/>
                  </a:lnTo>
                  <a:cubicBezTo>
                    <a:pt x="38322" y="19227"/>
                    <a:pt x="37265" y="16849"/>
                    <a:pt x="35283" y="14800"/>
                  </a:cubicBezTo>
                  <a:cubicBezTo>
                    <a:pt x="33301" y="12752"/>
                    <a:pt x="30525" y="11695"/>
                    <a:pt x="27024" y="11695"/>
                  </a:cubicBezTo>
                  <a:cubicBezTo>
                    <a:pt x="23984" y="11629"/>
                    <a:pt x="21474" y="12356"/>
                    <a:pt x="19425" y="13941"/>
                  </a:cubicBezTo>
                  <a:cubicBezTo>
                    <a:pt x="17377" y="15461"/>
                    <a:pt x="16320" y="17707"/>
                    <a:pt x="16320" y="20681"/>
                  </a:cubicBezTo>
                  <a:cubicBezTo>
                    <a:pt x="16320" y="23191"/>
                    <a:pt x="17113" y="25174"/>
                    <a:pt x="18698" y="26693"/>
                  </a:cubicBezTo>
                  <a:cubicBezTo>
                    <a:pt x="20284" y="28147"/>
                    <a:pt x="22465" y="29402"/>
                    <a:pt x="25174" y="30459"/>
                  </a:cubicBezTo>
                  <a:cubicBezTo>
                    <a:pt x="27949" y="31451"/>
                    <a:pt x="31054" y="32574"/>
                    <a:pt x="34622" y="33697"/>
                  </a:cubicBezTo>
                  <a:cubicBezTo>
                    <a:pt x="38388" y="35018"/>
                    <a:pt x="41824" y="36538"/>
                    <a:pt x="44863" y="38256"/>
                  </a:cubicBezTo>
                  <a:cubicBezTo>
                    <a:pt x="47969" y="39974"/>
                    <a:pt x="50479" y="42286"/>
                    <a:pt x="52329" y="45128"/>
                  </a:cubicBezTo>
                  <a:cubicBezTo>
                    <a:pt x="54180" y="47969"/>
                    <a:pt x="55171" y="51669"/>
                    <a:pt x="55171" y="56096"/>
                  </a:cubicBezTo>
                  <a:cubicBezTo>
                    <a:pt x="55171" y="60060"/>
                    <a:pt x="54180" y="63760"/>
                    <a:pt x="52131" y="67130"/>
                  </a:cubicBezTo>
                  <a:cubicBezTo>
                    <a:pt x="50083" y="70499"/>
                    <a:pt x="47110" y="73208"/>
                    <a:pt x="43145" y="75257"/>
                  </a:cubicBezTo>
                  <a:cubicBezTo>
                    <a:pt x="39181" y="77305"/>
                    <a:pt x="34292" y="78362"/>
                    <a:pt x="28543" y="78362"/>
                  </a:cubicBezTo>
                </a:path>
              </a:pathLst>
            </a:custGeom>
            <a:solidFill>
              <a:schemeClr val="bg1"/>
            </a:solidFill>
            <a:ln w="6589" cap="flat">
              <a:noFill/>
              <a:prstDash val="solid"/>
              <a:miter/>
            </a:ln>
          </p:spPr>
          <p:txBody>
            <a:bodyPr rtlCol="0" anchor="ctr"/>
            <a:lstStyle/>
            <a:p>
              <a:endParaRPr lang="en-US" dirty="0"/>
            </a:p>
          </p:txBody>
        </p:sp>
        <p:sp>
          <p:nvSpPr>
            <p:cNvPr id="33" name="Freeform: Shape 35">
              <a:extLst>
                <a:ext uri="{FF2B5EF4-FFF2-40B4-BE49-F238E27FC236}">
                  <a16:creationId xmlns:a16="http://schemas.microsoft.com/office/drawing/2014/main" id="{69EE3DF3-EE2C-4981-3B74-1752DC44DD24}"/>
                </a:ext>
              </a:extLst>
            </p:cNvPr>
            <p:cNvSpPr/>
            <p:nvPr/>
          </p:nvSpPr>
          <p:spPr>
            <a:xfrm>
              <a:off x="2697212" y="1532701"/>
              <a:ext cx="17310" cy="16319"/>
            </a:xfrm>
            <a:custGeom>
              <a:avLst/>
              <a:gdLst>
                <a:gd name="connsiteX0" fmla="*/ 8655 w 17310"/>
                <a:gd name="connsiteY0" fmla="*/ 16320 h 16319"/>
                <a:gd name="connsiteX1" fmla="*/ 2445 w 17310"/>
                <a:gd name="connsiteY1" fmla="*/ 13941 h 16319"/>
                <a:gd name="connsiteX2" fmla="*/ 0 w 17310"/>
                <a:gd name="connsiteY2" fmla="*/ 8193 h 16319"/>
                <a:gd name="connsiteX3" fmla="*/ 2445 w 17310"/>
                <a:gd name="connsiteY3" fmla="*/ 2379 h 16319"/>
                <a:gd name="connsiteX4" fmla="*/ 8655 w 17310"/>
                <a:gd name="connsiteY4" fmla="*/ 0 h 16319"/>
                <a:gd name="connsiteX5" fmla="*/ 14866 w 17310"/>
                <a:gd name="connsiteY5" fmla="*/ 2379 h 16319"/>
                <a:gd name="connsiteX6" fmla="*/ 17311 w 17310"/>
                <a:gd name="connsiteY6" fmla="*/ 8193 h 16319"/>
                <a:gd name="connsiteX7" fmla="*/ 14866 w 17310"/>
                <a:gd name="connsiteY7" fmla="*/ 13941 h 16319"/>
                <a:gd name="connsiteX8" fmla="*/ 8655 w 17310"/>
                <a:gd name="connsiteY8" fmla="*/ 16320 h 1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0" h="16319">
                  <a:moveTo>
                    <a:pt x="8655" y="16320"/>
                  </a:moveTo>
                  <a:cubicBezTo>
                    <a:pt x="6145" y="16320"/>
                    <a:pt x="4030" y="15527"/>
                    <a:pt x="2445" y="13941"/>
                  </a:cubicBezTo>
                  <a:cubicBezTo>
                    <a:pt x="859" y="12356"/>
                    <a:pt x="0" y="10439"/>
                    <a:pt x="0" y="8193"/>
                  </a:cubicBezTo>
                  <a:cubicBezTo>
                    <a:pt x="0" y="5946"/>
                    <a:pt x="793" y="3964"/>
                    <a:pt x="2445" y="2379"/>
                  </a:cubicBezTo>
                  <a:cubicBezTo>
                    <a:pt x="4096" y="793"/>
                    <a:pt x="6145" y="0"/>
                    <a:pt x="8655" y="0"/>
                  </a:cubicBezTo>
                  <a:cubicBezTo>
                    <a:pt x="11166" y="0"/>
                    <a:pt x="13215" y="793"/>
                    <a:pt x="14866" y="2379"/>
                  </a:cubicBezTo>
                  <a:cubicBezTo>
                    <a:pt x="16452" y="3964"/>
                    <a:pt x="17311" y="5880"/>
                    <a:pt x="17311" y="8193"/>
                  </a:cubicBezTo>
                  <a:cubicBezTo>
                    <a:pt x="17311" y="10506"/>
                    <a:pt x="16518" y="12356"/>
                    <a:pt x="14866" y="13941"/>
                  </a:cubicBezTo>
                  <a:cubicBezTo>
                    <a:pt x="13215" y="15527"/>
                    <a:pt x="11166" y="16320"/>
                    <a:pt x="8655" y="16320"/>
                  </a:cubicBezTo>
                </a:path>
              </a:pathLst>
            </a:custGeom>
            <a:solidFill>
              <a:schemeClr val="bg1"/>
            </a:solidFill>
            <a:ln w="6589" cap="flat">
              <a:noFill/>
              <a:prstDash val="solid"/>
              <a:miter/>
            </a:ln>
          </p:spPr>
          <p:txBody>
            <a:bodyPr rtlCol="0" anchor="ctr"/>
            <a:lstStyle/>
            <a:p>
              <a:endParaRPr lang="en-US" dirty="0"/>
            </a:p>
          </p:txBody>
        </p:sp>
        <p:sp>
          <p:nvSpPr>
            <p:cNvPr id="34" name="Freeform: Shape 36">
              <a:extLst>
                <a:ext uri="{FF2B5EF4-FFF2-40B4-BE49-F238E27FC236}">
                  <a16:creationId xmlns:a16="http://schemas.microsoft.com/office/drawing/2014/main" id="{8E778818-447C-9960-D324-AC481F4958EB}"/>
                </a:ext>
              </a:extLst>
            </p:cNvPr>
            <p:cNvSpPr/>
            <p:nvPr/>
          </p:nvSpPr>
          <p:spPr>
            <a:xfrm>
              <a:off x="1324555" y="1006037"/>
              <a:ext cx="332146" cy="368750"/>
            </a:xfrm>
            <a:custGeom>
              <a:avLst/>
              <a:gdLst>
                <a:gd name="connsiteX0" fmla="*/ 207137 w 332146"/>
                <a:gd name="connsiteY0" fmla="*/ 0 h 368750"/>
                <a:gd name="connsiteX1" fmla="*/ 113116 w 332146"/>
                <a:gd name="connsiteY1" fmla="*/ 38256 h 368750"/>
                <a:gd name="connsiteX2" fmla="*/ 97721 w 332146"/>
                <a:gd name="connsiteY2" fmla="*/ 33102 h 368750"/>
                <a:gd name="connsiteX3" fmla="*/ 97721 w 332146"/>
                <a:gd name="connsiteY3" fmla="*/ 20813 h 368750"/>
                <a:gd name="connsiteX4" fmla="*/ 83714 w 332146"/>
                <a:gd name="connsiteY4" fmla="*/ 6805 h 368750"/>
                <a:gd name="connsiteX5" fmla="*/ 14007 w 332146"/>
                <a:gd name="connsiteY5" fmla="*/ 6805 h 368750"/>
                <a:gd name="connsiteX6" fmla="*/ 0 w 332146"/>
                <a:gd name="connsiteY6" fmla="*/ 20813 h 368750"/>
                <a:gd name="connsiteX7" fmla="*/ 0 w 332146"/>
                <a:gd name="connsiteY7" fmla="*/ 354743 h 368750"/>
                <a:gd name="connsiteX8" fmla="*/ 14007 w 332146"/>
                <a:gd name="connsiteY8" fmla="*/ 368751 h 368750"/>
                <a:gd name="connsiteX9" fmla="*/ 83714 w 332146"/>
                <a:gd name="connsiteY9" fmla="*/ 368751 h 368750"/>
                <a:gd name="connsiteX10" fmla="*/ 97721 w 332146"/>
                <a:gd name="connsiteY10" fmla="*/ 354743 h 368750"/>
                <a:gd name="connsiteX11" fmla="*/ 97721 w 332146"/>
                <a:gd name="connsiteY11" fmla="*/ 163331 h 368750"/>
                <a:gd name="connsiteX12" fmla="*/ 169476 w 332146"/>
                <a:gd name="connsiteY12" fmla="*/ 81666 h 368750"/>
                <a:gd name="connsiteX13" fmla="*/ 234095 w 332146"/>
                <a:gd name="connsiteY13" fmla="*/ 156195 h 368750"/>
                <a:gd name="connsiteX14" fmla="*/ 234095 w 332146"/>
                <a:gd name="connsiteY14" fmla="*/ 354743 h 368750"/>
                <a:gd name="connsiteX15" fmla="*/ 248102 w 332146"/>
                <a:gd name="connsiteY15" fmla="*/ 368751 h 368750"/>
                <a:gd name="connsiteX16" fmla="*/ 318139 w 332146"/>
                <a:gd name="connsiteY16" fmla="*/ 368751 h 368750"/>
                <a:gd name="connsiteX17" fmla="*/ 332147 w 332146"/>
                <a:gd name="connsiteY17" fmla="*/ 354743 h 368750"/>
                <a:gd name="connsiteX18" fmla="*/ 332147 w 332146"/>
                <a:gd name="connsiteY18" fmla="*/ 138752 h 368750"/>
                <a:gd name="connsiteX19" fmla="*/ 207071 w 332146"/>
                <a:gd name="connsiteY19" fmla="*/ 0 h 36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2146" h="368750">
                  <a:moveTo>
                    <a:pt x="207137" y="0"/>
                  </a:moveTo>
                  <a:cubicBezTo>
                    <a:pt x="168155" y="0"/>
                    <a:pt x="136704" y="14007"/>
                    <a:pt x="113116" y="38256"/>
                  </a:cubicBezTo>
                  <a:cubicBezTo>
                    <a:pt x="104593" y="47506"/>
                    <a:pt x="97721" y="45788"/>
                    <a:pt x="97721" y="33102"/>
                  </a:cubicBezTo>
                  <a:lnTo>
                    <a:pt x="97721" y="20813"/>
                  </a:lnTo>
                  <a:cubicBezTo>
                    <a:pt x="97721" y="11959"/>
                    <a:pt x="92964" y="6805"/>
                    <a:pt x="83714" y="6805"/>
                  </a:cubicBezTo>
                  <a:lnTo>
                    <a:pt x="14007" y="6805"/>
                  </a:lnTo>
                  <a:cubicBezTo>
                    <a:pt x="4757" y="6805"/>
                    <a:pt x="0" y="11959"/>
                    <a:pt x="0" y="20813"/>
                  </a:cubicBezTo>
                  <a:lnTo>
                    <a:pt x="0" y="354743"/>
                  </a:lnTo>
                  <a:cubicBezTo>
                    <a:pt x="0" y="363993"/>
                    <a:pt x="4757" y="368751"/>
                    <a:pt x="14007" y="368751"/>
                  </a:cubicBezTo>
                  <a:lnTo>
                    <a:pt x="83714" y="368751"/>
                  </a:lnTo>
                  <a:cubicBezTo>
                    <a:pt x="92964" y="368751"/>
                    <a:pt x="97721" y="363993"/>
                    <a:pt x="97721" y="354743"/>
                  </a:cubicBezTo>
                  <a:lnTo>
                    <a:pt x="97721" y="163331"/>
                  </a:lnTo>
                  <a:cubicBezTo>
                    <a:pt x="98052" y="107962"/>
                    <a:pt x="128115" y="81666"/>
                    <a:pt x="169476" y="81666"/>
                  </a:cubicBezTo>
                  <a:cubicBezTo>
                    <a:pt x="207071" y="81666"/>
                    <a:pt x="234095" y="98382"/>
                    <a:pt x="234095" y="156195"/>
                  </a:cubicBezTo>
                  <a:lnTo>
                    <a:pt x="234095" y="354743"/>
                  </a:lnTo>
                  <a:cubicBezTo>
                    <a:pt x="234095" y="363993"/>
                    <a:pt x="238852" y="368751"/>
                    <a:pt x="248102" y="368751"/>
                  </a:cubicBezTo>
                  <a:lnTo>
                    <a:pt x="318139" y="368751"/>
                  </a:lnTo>
                  <a:cubicBezTo>
                    <a:pt x="327389" y="368751"/>
                    <a:pt x="332147" y="363993"/>
                    <a:pt x="332147" y="354743"/>
                  </a:cubicBezTo>
                  <a:lnTo>
                    <a:pt x="332147" y="138752"/>
                  </a:lnTo>
                  <a:cubicBezTo>
                    <a:pt x="332147" y="48167"/>
                    <a:pt x="284310" y="0"/>
                    <a:pt x="207071" y="0"/>
                  </a:cubicBezTo>
                </a:path>
              </a:pathLst>
            </a:custGeom>
            <a:solidFill>
              <a:schemeClr val="bg1"/>
            </a:solidFill>
            <a:ln w="6589" cap="flat">
              <a:noFill/>
              <a:prstDash val="solid"/>
              <a:miter/>
            </a:ln>
          </p:spPr>
          <p:txBody>
            <a:bodyPr rtlCol="0" anchor="ctr"/>
            <a:lstStyle/>
            <a:p>
              <a:endParaRPr lang="en-US" dirty="0"/>
            </a:p>
          </p:txBody>
        </p:sp>
        <p:sp>
          <p:nvSpPr>
            <p:cNvPr id="35" name="Freeform: Shape 37">
              <a:extLst>
                <a:ext uri="{FF2B5EF4-FFF2-40B4-BE49-F238E27FC236}">
                  <a16:creationId xmlns:a16="http://schemas.microsoft.com/office/drawing/2014/main" id="{198B5B3B-EFCB-FAC5-7032-DD743EB021A2}"/>
                </a:ext>
              </a:extLst>
            </p:cNvPr>
            <p:cNvSpPr/>
            <p:nvPr/>
          </p:nvSpPr>
          <p:spPr>
            <a:xfrm>
              <a:off x="1732156" y="1005839"/>
              <a:ext cx="534526" cy="368948"/>
            </a:xfrm>
            <a:custGeom>
              <a:avLst/>
              <a:gdLst>
                <a:gd name="connsiteX0" fmla="*/ 412887 w 534526"/>
                <a:gd name="connsiteY0" fmla="*/ 198 h 368948"/>
                <a:gd name="connsiteX1" fmla="*/ 313448 w 534526"/>
                <a:gd name="connsiteY1" fmla="*/ 45656 h 368948"/>
                <a:gd name="connsiteX2" fmla="*/ 296335 w 534526"/>
                <a:gd name="connsiteY2" fmla="*/ 44665 h 368948"/>
                <a:gd name="connsiteX3" fmla="*/ 201984 w 534526"/>
                <a:gd name="connsiteY3" fmla="*/ 198 h 368948"/>
                <a:gd name="connsiteX4" fmla="*/ 112786 w 534526"/>
                <a:gd name="connsiteY4" fmla="*/ 39181 h 368948"/>
                <a:gd name="connsiteX5" fmla="*/ 97391 w 534526"/>
                <a:gd name="connsiteY5" fmla="*/ 34027 h 368948"/>
                <a:gd name="connsiteX6" fmla="*/ 97391 w 534526"/>
                <a:gd name="connsiteY6" fmla="*/ 21011 h 368948"/>
                <a:gd name="connsiteX7" fmla="*/ 83383 w 534526"/>
                <a:gd name="connsiteY7" fmla="*/ 7004 h 368948"/>
                <a:gd name="connsiteX8" fmla="*/ 14007 w 534526"/>
                <a:gd name="connsiteY8" fmla="*/ 7004 h 368948"/>
                <a:gd name="connsiteX9" fmla="*/ 0 w 534526"/>
                <a:gd name="connsiteY9" fmla="*/ 21011 h 368948"/>
                <a:gd name="connsiteX10" fmla="*/ 0 w 534526"/>
                <a:gd name="connsiteY10" fmla="*/ 354941 h 368948"/>
                <a:gd name="connsiteX11" fmla="*/ 14007 w 534526"/>
                <a:gd name="connsiteY11" fmla="*/ 368949 h 368948"/>
                <a:gd name="connsiteX12" fmla="*/ 83383 w 534526"/>
                <a:gd name="connsiteY12" fmla="*/ 368949 h 368948"/>
                <a:gd name="connsiteX13" fmla="*/ 97391 w 534526"/>
                <a:gd name="connsiteY13" fmla="*/ 354941 h 368948"/>
                <a:gd name="connsiteX14" fmla="*/ 97391 w 534526"/>
                <a:gd name="connsiteY14" fmla="*/ 151570 h 368948"/>
                <a:gd name="connsiteX15" fmla="*/ 159631 w 534526"/>
                <a:gd name="connsiteY15" fmla="*/ 80807 h 368948"/>
                <a:gd name="connsiteX16" fmla="*/ 218436 w 534526"/>
                <a:gd name="connsiteY16" fmla="*/ 146747 h 368948"/>
                <a:gd name="connsiteX17" fmla="*/ 218436 w 534526"/>
                <a:gd name="connsiteY17" fmla="*/ 354875 h 368948"/>
                <a:gd name="connsiteX18" fmla="*/ 232113 w 534526"/>
                <a:gd name="connsiteY18" fmla="*/ 368883 h 368948"/>
                <a:gd name="connsiteX19" fmla="*/ 302150 w 534526"/>
                <a:gd name="connsiteY19" fmla="*/ 368883 h 368948"/>
                <a:gd name="connsiteX20" fmla="*/ 316157 w 534526"/>
                <a:gd name="connsiteY20" fmla="*/ 354875 h 368948"/>
                <a:gd name="connsiteX21" fmla="*/ 316157 w 534526"/>
                <a:gd name="connsiteY21" fmla="*/ 151504 h 368948"/>
                <a:gd name="connsiteX22" fmla="*/ 378331 w 534526"/>
                <a:gd name="connsiteY22" fmla="*/ 80741 h 368948"/>
                <a:gd name="connsiteX23" fmla="*/ 437136 w 534526"/>
                <a:gd name="connsiteY23" fmla="*/ 146681 h 368948"/>
                <a:gd name="connsiteX24" fmla="*/ 437136 w 534526"/>
                <a:gd name="connsiteY24" fmla="*/ 354809 h 368948"/>
                <a:gd name="connsiteX25" fmla="*/ 451143 w 534526"/>
                <a:gd name="connsiteY25" fmla="*/ 368817 h 368948"/>
                <a:gd name="connsiteX26" fmla="*/ 520519 w 534526"/>
                <a:gd name="connsiteY26" fmla="*/ 368817 h 368948"/>
                <a:gd name="connsiteX27" fmla="*/ 534527 w 534526"/>
                <a:gd name="connsiteY27" fmla="*/ 354809 h 368948"/>
                <a:gd name="connsiteX28" fmla="*/ 534527 w 534526"/>
                <a:gd name="connsiteY28" fmla="*/ 120318 h 368948"/>
                <a:gd name="connsiteX29" fmla="*/ 412887 w 534526"/>
                <a:gd name="connsiteY29" fmla="*/ 0 h 36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4526" h="368948">
                  <a:moveTo>
                    <a:pt x="412887" y="198"/>
                  </a:moveTo>
                  <a:cubicBezTo>
                    <a:pt x="371526" y="198"/>
                    <a:pt x="338027" y="17311"/>
                    <a:pt x="313448" y="45656"/>
                  </a:cubicBezTo>
                  <a:cubicBezTo>
                    <a:pt x="307303" y="53519"/>
                    <a:pt x="301819" y="52858"/>
                    <a:pt x="296335" y="44665"/>
                  </a:cubicBezTo>
                  <a:cubicBezTo>
                    <a:pt x="276514" y="13875"/>
                    <a:pt x="243015" y="198"/>
                    <a:pt x="201984" y="198"/>
                  </a:cubicBezTo>
                  <a:cubicBezTo>
                    <a:pt x="165446" y="198"/>
                    <a:pt x="135317" y="14536"/>
                    <a:pt x="112786" y="39181"/>
                  </a:cubicBezTo>
                  <a:cubicBezTo>
                    <a:pt x="103932" y="48431"/>
                    <a:pt x="97391" y="46713"/>
                    <a:pt x="97391" y="34027"/>
                  </a:cubicBezTo>
                  <a:lnTo>
                    <a:pt x="97391" y="21011"/>
                  </a:lnTo>
                  <a:cubicBezTo>
                    <a:pt x="97391" y="12157"/>
                    <a:pt x="92237" y="7004"/>
                    <a:pt x="83383" y="7004"/>
                  </a:cubicBezTo>
                  <a:lnTo>
                    <a:pt x="14007" y="7004"/>
                  </a:lnTo>
                  <a:cubicBezTo>
                    <a:pt x="4757" y="7004"/>
                    <a:pt x="0" y="12157"/>
                    <a:pt x="0" y="21011"/>
                  </a:cubicBezTo>
                  <a:lnTo>
                    <a:pt x="0" y="354941"/>
                  </a:lnTo>
                  <a:cubicBezTo>
                    <a:pt x="0" y="364192"/>
                    <a:pt x="4757" y="368949"/>
                    <a:pt x="14007" y="368949"/>
                  </a:cubicBezTo>
                  <a:lnTo>
                    <a:pt x="83383" y="368949"/>
                  </a:lnTo>
                  <a:cubicBezTo>
                    <a:pt x="92237" y="368949"/>
                    <a:pt x="97391" y="364192"/>
                    <a:pt x="97391" y="354941"/>
                  </a:cubicBezTo>
                  <a:lnTo>
                    <a:pt x="97391" y="151570"/>
                  </a:lnTo>
                  <a:cubicBezTo>
                    <a:pt x="97391" y="108821"/>
                    <a:pt x="120318" y="80807"/>
                    <a:pt x="159631" y="80807"/>
                  </a:cubicBezTo>
                  <a:cubicBezTo>
                    <a:pt x="194121" y="80807"/>
                    <a:pt x="218436" y="102677"/>
                    <a:pt x="218436" y="146747"/>
                  </a:cubicBezTo>
                  <a:lnTo>
                    <a:pt x="218436" y="354875"/>
                  </a:lnTo>
                  <a:cubicBezTo>
                    <a:pt x="218436" y="364126"/>
                    <a:pt x="223193" y="368883"/>
                    <a:pt x="232113" y="368883"/>
                  </a:cubicBezTo>
                  <a:lnTo>
                    <a:pt x="302150" y="368883"/>
                  </a:lnTo>
                  <a:cubicBezTo>
                    <a:pt x="311400" y="368883"/>
                    <a:pt x="316157" y="364126"/>
                    <a:pt x="316157" y="354875"/>
                  </a:cubicBezTo>
                  <a:lnTo>
                    <a:pt x="316157" y="151504"/>
                  </a:lnTo>
                  <a:cubicBezTo>
                    <a:pt x="316157" y="108755"/>
                    <a:pt x="339084" y="80741"/>
                    <a:pt x="378331" y="80741"/>
                  </a:cubicBezTo>
                  <a:cubicBezTo>
                    <a:pt x="412491" y="80741"/>
                    <a:pt x="437136" y="102611"/>
                    <a:pt x="437136" y="146681"/>
                  </a:cubicBezTo>
                  <a:lnTo>
                    <a:pt x="437136" y="354809"/>
                  </a:lnTo>
                  <a:cubicBezTo>
                    <a:pt x="437136" y="364060"/>
                    <a:pt x="441893" y="368817"/>
                    <a:pt x="451143" y="368817"/>
                  </a:cubicBezTo>
                  <a:lnTo>
                    <a:pt x="520519" y="368817"/>
                  </a:lnTo>
                  <a:cubicBezTo>
                    <a:pt x="529439" y="368817"/>
                    <a:pt x="534527" y="364060"/>
                    <a:pt x="534527" y="354809"/>
                  </a:cubicBezTo>
                  <a:lnTo>
                    <a:pt x="534527" y="120318"/>
                  </a:lnTo>
                  <a:cubicBezTo>
                    <a:pt x="534527" y="44467"/>
                    <a:pt x="485963" y="0"/>
                    <a:pt x="412887" y="0"/>
                  </a:cubicBezTo>
                </a:path>
              </a:pathLst>
            </a:custGeom>
            <a:solidFill>
              <a:schemeClr val="bg1"/>
            </a:solidFill>
            <a:ln w="6589" cap="flat">
              <a:noFill/>
              <a:prstDash val="solid"/>
              <a:miter/>
            </a:ln>
          </p:spPr>
          <p:txBody>
            <a:bodyPr rtlCol="0" anchor="ctr"/>
            <a:lstStyle/>
            <a:p>
              <a:endParaRPr lang="en-US" dirty="0"/>
            </a:p>
          </p:txBody>
        </p:sp>
        <p:sp>
          <p:nvSpPr>
            <p:cNvPr id="36" name="Freeform: Shape 38">
              <a:extLst>
                <a:ext uri="{FF2B5EF4-FFF2-40B4-BE49-F238E27FC236}">
                  <a16:creationId xmlns:a16="http://schemas.microsoft.com/office/drawing/2014/main" id="{B309AFBD-89B8-4551-AFE0-83905476CC15}"/>
                </a:ext>
              </a:extLst>
            </p:cNvPr>
            <p:cNvSpPr/>
            <p:nvPr/>
          </p:nvSpPr>
          <p:spPr>
            <a:xfrm>
              <a:off x="2789053" y="1005971"/>
              <a:ext cx="393329" cy="567893"/>
            </a:xfrm>
            <a:custGeom>
              <a:avLst/>
              <a:gdLst>
                <a:gd name="connsiteX0" fmla="*/ 216652 w 393329"/>
                <a:gd name="connsiteY0" fmla="*/ 66 h 567893"/>
                <a:gd name="connsiteX1" fmla="*/ 113777 w 393329"/>
                <a:gd name="connsiteY1" fmla="*/ 37001 h 567893"/>
                <a:gd name="connsiteX2" fmla="*/ 97721 w 393329"/>
                <a:gd name="connsiteY2" fmla="*/ 30129 h 567893"/>
                <a:gd name="connsiteX3" fmla="*/ 97721 w 393329"/>
                <a:gd name="connsiteY3" fmla="*/ 20879 h 567893"/>
                <a:gd name="connsiteX4" fmla="*/ 83714 w 393329"/>
                <a:gd name="connsiteY4" fmla="*/ 6872 h 567893"/>
                <a:gd name="connsiteX5" fmla="*/ 14338 w 393329"/>
                <a:gd name="connsiteY5" fmla="*/ 6872 h 567893"/>
                <a:gd name="connsiteX6" fmla="*/ 330 w 393329"/>
                <a:gd name="connsiteY6" fmla="*/ 20879 h 567893"/>
                <a:gd name="connsiteX7" fmla="*/ 330 w 393329"/>
                <a:gd name="connsiteY7" fmla="*/ 349061 h 567893"/>
                <a:gd name="connsiteX8" fmla="*/ 0 w 393329"/>
                <a:gd name="connsiteY8" fmla="*/ 354347 h 567893"/>
                <a:gd name="connsiteX9" fmla="*/ 0 w 393329"/>
                <a:gd name="connsiteY9" fmla="*/ 519066 h 567893"/>
                <a:gd name="connsiteX10" fmla="*/ 48827 w 393329"/>
                <a:gd name="connsiteY10" fmla="*/ 567893 h 567893"/>
                <a:gd name="connsiteX11" fmla="*/ 97655 w 393329"/>
                <a:gd name="connsiteY11" fmla="*/ 519066 h 567893"/>
                <a:gd name="connsiteX12" fmla="*/ 97655 w 393329"/>
                <a:gd name="connsiteY12" fmla="*/ 467265 h 567893"/>
                <a:gd name="connsiteX13" fmla="*/ 97721 w 393329"/>
                <a:gd name="connsiteY13" fmla="*/ 466274 h 567893"/>
                <a:gd name="connsiteX14" fmla="*/ 97721 w 393329"/>
                <a:gd name="connsiteY14" fmla="*/ 345890 h 567893"/>
                <a:gd name="connsiteX15" fmla="*/ 113777 w 393329"/>
                <a:gd name="connsiteY15" fmla="*/ 339745 h 567893"/>
                <a:gd name="connsiteX16" fmla="*/ 216652 w 393329"/>
                <a:gd name="connsiteY16" fmla="*/ 375622 h 567893"/>
                <a:gd name="connsiteX17" fmla="*/ 393330 w 393329"/>
                <a:gd name="connsiteY17" fmla="*/ 188307 h 567893"/>
                <a:gd name="connsiteX18" fmla="*/ 216652 w 393329"/>
                <a:gd name="connsiteY18" fmla="*/ 0 h 567893"/>
                <a:gd name="connsiteX19" fmla="*/ 191676 w 393329"/>
                <a:gd name="connsiteY19" fmla="*/ 294617 h 567893"/>
                <a:gd name="connsiteX20" fmla="*/ 87414 w 393329"/>
                <a:gd name="connsiteY20" fmla="*/ 188307 h 567893"/>
                <a:gd name="connsiteX21" fmla="*/ 191676 w 393329"/>
                <a:gd name="connsiteY21" fmla="*/ 82326 h 567893"/>
                <a:gd name="connsiteX22" fmla="*/ 295939 w 393329"/>
                <a:gd name="connsiteY22" fmla="*/ 188307 h 567893"/>
                <a:gd name="connsiteX23" fmla="*/ 191676 w 393329"/>
                <a:gd name="connsiteY23" fmla="*/ 294617 h 56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3329" h="567893">
                  <a:moveTo>
                    <a:pt x="216652" y="66"/>
                  </a:moveTo>
                  <a:cubicBezTo>
                    <a:pt x="173572" y="66"/>
                    <a:pt x="138752" y="14404"/>
                    <a:pt x="113777" y="37001"/>
                  </a:cubicBezTo>
                  <a:cubicBezTo>
                    <a:pt x="104196" y="44863"/>
                    <a:pt x="97721" y="42485"/>
                    <a:pt x="97721" y="30129"/>
                  </a:cubicBezTo>
                  <a:lnTo>
                    <a:pt x="97721" y="20879"/>
                  </a:lnTo>
                  <a:cubicBezTo>
                    <a:pt x="97721" y="11959"/>
                    <a:pt x="92568" y="6872"/>
                    <a:pt x="83714" y="6872"/>
                  </a:cubicBezTo>
                  <a:lnTo>
                    <a:pt x="14338" y="6872"/>
                  </a:lnTo>
                  <a:cubicBezTo>
                    <a:pt x="5088" y="6872"/>
                    <a:pt x="330" y="12025"/>
                    <a:pt x="330" y="20879"/>
                  </a:cubicBezTo>
                  <a:lnTo>
                    <a:pt x="330" y="349061"/>
                  </a:lnTo>
                  <a:cubicBezTo>
                    <a:pt x="132" y="350779"/>
                    <a:pt x="0" y="352563"/>
                    <a:pt x="0" y="354347"/>
                  </a:cubicBezTo>
                  <a:lnTo>
                    <a:pt x="0" y="519066"/>
                  </a:lnTo>
                  <a:cubicBezTo>
                    <a:pt x="0" y="546023"/>
                    <a:pt x="21870" y="567893"/>
                    <a:pt x="48827" y="567893"/>
                  </a:cubicBezTo>
                  <a:cubicBezTo>
                    <a:pt x="75785" y="567893"/>
                    <a:pt x="97655" y="546023"/>
                    <a:pt x="97655" y="519066"/>
                  </a:cubicBezTo>
                  <a:lnTo>
                    <a:pt x="97655" y="467265"/>
                  </a:lnTo>
                  <a:cubicBezTo>
                    <a:pt x="97655" y="466934"/>
                    <a:pt x="97721" y="466604"/>
                    <a:pt x="97721" y="466274"/>
                  </a:cubicBezTo>
                  <a:lnTo>
                    <a:pt x="97721" y="345890"/>
                  </a:lnTo>
                  <a:cubicBezTo>
                    <a:pt x="97721" y="333930"/>
                    <a:pt x="104196" y="331552"/>
                    <a:pt x="113777" y="339745"/>
                  </a:cubicBezTo>
                  <a:cubicBezTo>
                    <a:pt x="140074" y="363002"/>
                    <a:pt x="175621" y="375622"/>
                    <a:pt x="216652" y="375622"/>
                  </a:cubicBezTo>
                  <a:cubicBezTo>
                    <a:pt x="313382" y="375622"/>
                    <a:pt x="393330" y="297723"/>
                    <a:pt x="393330" y="188307"/>
                  </a:cubicBezTo>
                  <a:cubicBezTo>
                    <a:pt x="393330" y="78891"/>
                    <a:pt x="312986" y="0"/>
                    <a:pt x="216652" y="0"/>
                  </a:cubicBezTo>
                  <a:moveTo>
                    <a:pt x="191676" y="294617"/>
                  </a:moveTo>
                  <a:cubicBezTo>
                    <a:pt x="133202" y="294617"/>
                    <a:pt x="87414" y="251538"/>
                    <a:pt x="87414" y="188307"/>
                  </a:cubicBezTo>
                  <a:cubicBezTo>
                    <a:pt x="87414" y="125075"/>
                    <a:pt x="133202" y="82326"/>
                    <a:pt x="191676" y="82326"/>
                  </a:cubicBezTo>
                  <a:cubicBezTo>
                    <a:pt x="250150" y="82326"/>
                    <a:pt x="295939" y="125406"/>
                    <a:pt x="295939" y="188307"/>
                  </a:cubicBezTo>
                  <a:cubicBezTo>
                    <a:pt x="295939" y="251208"/>
                    <a:pt x="249820" y="294617"/>
                    <a:pt x="191676" y="294617"/>
                  </a:cubicBezTo>
                </a:path>
              </a:pathLst>
            </a:custGeom>
            <a:solidFill>
              <a:schemeClr val="bg1"/>
            </a:solidFill>
            <a:ln w="6589" cap="flat">
              <a:noFill/>
              <a:prstDash val="solid"/>
              <a:miter/>
            </a:ln>
          </p:spPr>
          <p:txBody>
            <a:bodyPr rtlCol="0" anchor="ctr"/>
            <a:lstStyle/>
            <a:p>
              <a:endParaRPr lang="en-US" dirty="0"/>
            </a:p>
          </p:txBody>
        </p:sp>
        <p:sp>
          <p:nvSpPr>
            <p:cNvPr id="37" name="Freeform: Shape 39">
              <a:extLst>
                <a:ext uri="{FF2B5EF4-FFF2-40B4-BE49-F238E27FC236}">
                  <a16:creationId xmlns:a16="http://schemas.microsoft.com/office/drawing/2014/main" id="{A1A29592-12DF-BCE4-1F97-6642B8C88551}"/>
                </a:ext>
              </a:extLst>
            </p:cNvPr>
            <p:cNvSpPr/>
            <p:nvPr/>
          </p:nvSpPr>
          <p:spPr>
            <a:xfrm>
              <a:off x="2318947" y="814427"/>
              <a:ext cx="393329" cy="567893"/>
            </a:xfrm>
            <a:custGeom>
              <a:avLst/>
              <a:gdLst>
                <a:gd name="connsiteX0" fmla="*/ 344502 w 393329"/>
                <a:gd name="connsiteY0" fmla="*/ 0 h 567893"/>
                <a:gd name="connsiteX1" fmla="*/ 295675 w 393329"/>
                <a:gd name="connsiteY1" fmla="*/ 48828 h 567893"/>
                <a:gd name="connsiteX2" fmla="*/ 295675 w 393329"/>
                <a:gd name="connsiteY2" fmla="*/ 100628 h 567893"/>
                <a:gd name="connsiteX3" fmla="*/ 295608 w 393329"/>
                <a:gd name="connsiteY3" fmla="*/ 101620 h 567893"/>
                <a:gd name="connsiteX4" fmla="*/ 295608 w 393329"/>
                <a:gd name="connsiteY4" fmla="*/ 222004 h 567893"/>
                <a:gd name="connsiteX5" fmla="*/ 279553 w 393329"/>
                <a:gd name="connsiteY5" fmla="*/ 228148 h 567893"/>
                <a:gd name="connsiteX6" fmla="*/ 176678 w 393329"/>
                <a:gd name="connsiteY6" fmla="*/ 192271 h 567893"/>
                <a:gd name="connsiteX7" fmla="*/ 0 w 393329"/>
                <a:gd name="connsiteY7" fmla="*/ 379587 h 567893"/>
                <a:gd name="connsiteX8" fmla="*/ 176678 w 393329"/>
                <a:gd name="connsiteY8" fmla="*/ 567893 h 567893"/>
                <a:gd name="connsiteX9" fmla="*/ 279553 w 393329"/>
                <a:gd name="connsiteY9" fmla="*/ 530959 h 567893"/>
                <a:gd name="connsiteX10" fmla="*/ 295608 w 393329"/>
                <a:gd name="connsiteY10" fmla="*/ 537764 h 567893"/>
                <a:gd name="connsiteX11" fmla="*/ 295608 w 393329"/>
                <a:gd name="connsiteY11" fmla="*/ 547014 h 567893"/>
                <a:gd name="connsiteX12" fmla="*/ 309616 w 393329"/>
                <a:gd name="connsiteY12" fmla="*/ 561022 h 567893"/>
                <a:gd name="connsiteX13" fmla="*/ 378992 w 393329"/>
                <a:gd name="connsiteY13" fmla="*/ 561022 h 567893"/>
                <a:gd name="connsiteX14" fmla="*/ 392999 w 393329"/>
                <a:gd name="connsiteY14" fmla="*/ 547014 h 567893"/>
                <a:gd name="connsiteX15" fmla="*/ 392999 w 393329"/>
                <a:gd name="connsiteY15" fmla="*/ 218832 h 567893"/>
                <a:gd name="connsiteX16" fmla="*/ 393330 w 393329"/>
                <a:gd name="connsiteY16" fmla="*/ 213546 h 567893"/>
                <a:gd name="connsiteX17" fmla="*/ 393330 w 393329"/>
                <a:gd name="connsiteY17" fmla="*/ 48828 h 567893"/>
                <a:gd name="connsiteX18" fmla="*/ 344502 w 393329"/>
                <a:gd name="connsiteY18" fmla="*/ 0 h 567893"/>
                <a:gd name="connsiteX19" fmla="*/ 201653 w 393329"/>
                <a:gd name="connsiteY19" fmla="*/ 485501 h 567893"/>
                <a:gd name="connsiteX20" fmla="*/ 97391 w 393329"/>
                <a:gd name="connsiteY20" fmla="*/ 379520 h 567893"/>
                <a:gd name="connsiteX21" fmla="*/ 201653 w 393329"/>
                <a:gd name="connsiteY21" fmla="*/ 273210 h 567893"/>
                <a:gd name="connsiteX22" fmla="*/ 305916 w 393329"/>
                <a:gd name="connsiteY22" fmla="*/ 379520 h 567893"/>
                <a:gd name="connsiteX23" fmla="*/ 201653 w 393329"/>
                <a:gd name="connsiteY23" fmla="*/ 485501 h 56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3329" h="567893">
                  <a:moveTo>
                    <a:pt x="344502" y="0"/>
                  </a:moveTo>
                  <a:cubicBezTo>
                    <a:pt x="317545" y="0"/>
                    <a:pt x="295675" y="21870"/>
                    <a:pt x="295675" y="48828"/>
                  </a:cubicBezTo>
                  <a:lnTo>
                    <a:pt x="295675" y="100628"/>
                  </a:lnTo>
                  <a:cubicBezTo>
                    <a:pt x="295675" y="100959"/>
                    <a:pt x="295608" y="101289"/>
                    <a:pt x="295608" y="101620"/>
                  </a:cubicBezTo>
                  <a:lnTo>
                    <a:pt x="295608" y="222004"/>
                  </a:lnTo>
                  <a:cubicBezTo>
                    <a:pt x="295608" y="233963"/>
                    <a:pt x="289133" y="236341"/>
                    <a:pt x="279553" y="228148"/>
                  </a:cubicBezTo>
                  <a:cubicBezTo>
                    <a:pt x="253256" y="204891"/>
                    <a:pt x="217709" y="192271"/>
                    <a:pt x="176678" y="192271"/>
                  </a:cubicBezTo>
                  <a:cubicBezTo>
                    <a:pt x="79948" y="192271"/>
                    <a:pt x="0" y="270170"/>
                    <a:pt x="0" y="379587"/>
                  </a:cubicBezTo>
                  <a:cubicBezTo>
                    <a:pt x="0" y="489003"/>
                    <a:pt x="80344" y="567893"/>
                    <a:pt x="176678" y="567893"/>
                  </a:cubicBezTo>
                  <a:cubicBezTo>
                    <a:pt x="219757" y="567893"/>
                    <a:pt x="254577" y="553555"/>
                    <a:pt x="279553" y="530959"/>
                  </a:cubicBezTo>
                  <a:cubicBezTo>
                    <a:pt x="289133" y="523096"/>
                    <a:pt x="295608" y="525475"/>
                    <a:pt x="295608" y="537764"/>
                  </a:cubicBezTo>
                  <a:lnTo>
                    <a:pt x="295608" y="547014"/>
                  </a:lnTo>
                  <a:cubicBezTo>
                    <a:pt x="295608" y="555868"/>
                    <a:pt x="300762" y="561022"/>
                    <a:pt x="309616" y="561022"/>
                  </a:cubicBezTo>
                  <a:lnTo>
                    <a:pt x="378992" y="561022"/>
                  </a:lnTo>
                  <a:cubicBezTo>
                    <a:pt x="388242" y="561022"/>
                    <a:pt x="392999" y="555868"/>
                    <a:pt x="392999" y="547014"/>
                  </a:cubicBezTo>
                  <a:lnTo>
                    <a:pt x="392999" y="218832"/>
                  </a:lnTo>
                  <a:cubicBezTo>
                    <a:pt x="393197" y="217114"/>
                    <a:pt x="393330" y="215330"/>
                    <a:pt x="393330" y="213546"/>
                  </a:cubicBezTo>
                  <a:lnTo>
                    <a:pt x="393330" y="48828"/>
                  </a:lnTo>
                  <a:cubicBezTo>
                    <a:pt x="393330" y="21870"/>
                    <a:pt x="371460" y="0"/>
                    <a:pt x="344502" y="0"/>
                  </a:cubicBezTo>
                  <a:moveTo>
                    <a:pt x="201653" y="485501"/>
                  </a:moveTo>
                  <a:cubicBezTo>
                    <a:pt x="143575" y="485501"/>
                    <a:pt x="97391" y="442421"/>
                    <a:pt x="97391" y="379520"/>
                  </a:cubicBezTo>
                  <a:cubicBezTo>
                    <a:pt x="97391" y="316619"/>
                    <a:pt x="143510" y="273210"/>
                    <a:pt x="201653" y="273210"/>
                  </a:cubicBezTo>
                  <a:cubicBezTo>
                    <a:pt x="259797" y="273210"/>
                    <a:pt x="305916" y="316289"/>
                    <a:pt x="305916" y="379520"/>
                  </a:cubicBezTo>
                  <a:cubicBezTo>
                    <a:pt x="305916" y="442752"/>
                    <a:pt x="260128" y="485501"/>
                    <a:pt x="201653" y="485501"/>
                  </a:cubicBezTo>
                </a:path>
              </a:pathLst>
            </a:custGeom>
            <a:solidFill>
              <a:schemeClr val="bg1"/>
            </a:solidFill>
            <a:ln w="6589" cap="flat">
              <a:noFill/>
              <a:prstDash val="solid"/>
              <a:miter/>
            </a:ln>
          </p:spPr>
          <p:txBody>
            <a:bodyPr rtlCol="0" anchor="ctr"/>
            <a:lstStyle/>
            <a:p>
              <a:endParaRPr lang="en-US" dirty="0"/>
            </a:p>
          </p:txBody>
        </p:sp>
        <p:sp>
          <p:nvSpPr>
            <p:cNvPr id="38" name="Freeform: Shape 40">
              <a:extLst>
                <a:ext uri="{FF2B5EF4-FFF2-40B4-BE49-F238E27FC236}">
                  <a16:creationId xmlns:a16="http://schemas.microsoft.com/office/drawing/2014/main" id="{9E756389-9200-C0A7-9F74-1A28C57536FC}"/>
                </a:ext>
              </a:extLst>
            </p:cNvPr>
            <p:cNvSpPr/>
            <p:nvPr/>
          </p:nvSpPr>
          <p:spPr>
            <a:xfrm>
              <a:off x="3166261" y="1005971"/>
              <a:ext cx="62967" cy="63429"/>
            </a:xfrm>
            <a:custGeom>
              <a:avLst/>
              <a:gdLst>
                <a:gd name="connsiteX0" fmla="*/ 31583 w 62967"/>
                <a:gd name="connsiteY0" fmla="*/ 63430 h 63429"/>
                <a:gd name="connsiteX1" fmla="*/ 15197 w 62967"/>
                <a:gd name="connsiteY1" fmla="*/ 59333 h 63429"/>
                <a:gd name="connsiteX2" fmla="*/ 4030 w 62967"/>
                <a:gd name="connsiteY2" fmla="*/ 48101 h 63429"/>
                <a:gd name="connsiteX3" fmla="*/ 0 w 62967"/>
                <a:gd name="connsiteY3" fmla="*/ 31715 h 63429"/>
                <a:gd name="connsiteX4" fmla="*/ 4030 w 62967"/>
                <a:gd name="connsiteY4" fmla="*/ 15395 h 63429"/>
                <a:gd name="connsiteX5" fmla="*/ 15197 w 62967"/>
                <a:gd name="connsiteY5" fmla="*/ 4096 h 63429"/>
                <a:gd name="connsiteX6" fmla="*/ 31583 w 62967"/>
                <a:gd name="connsiteY6" fmla="*/ 0 h 63429"/>
                <a:gd name="connsiteX7" fmla="*/ 47836 w 62967"/>
                <a:gd name="connsiteY7" fmla="*/ 4096 h 63429"/>
                <a:gd name="connsiteX8" fmla="*/ 59003 w 62967"/>
                <a:gd name="connsiteY8" fmla="*/ 15395 h 63429"/>
                <a:gd name="connsiteX9" fmla="*/ 62967 w 62967"/>
                <a:gd name="connsiteY9" fmla="*/ 31715 h 63429"/>
                <a:gd name="connsiteX10" fmla="*/ 59003 w 62967"/>
                <a:gd name="connsiteY10" fmla="*/ 48101 h 63429"/>
                <a:gd name="connsiteX11" fmla="*/ 47836 w 62967"/>
                <a:gd name="connsiteY11" fmla="*/ 59333 h 63429"/>
                <a:gd name="connsiteX12" fmla="*/ 31583 w 62967"/>
                <a:gd name="connsiteY12" fmla="*/ 63430 h 63429"/>
                <a:gd name="connsiteX13" fmla="*/ 31583 w 62967"/>
                <a:gd name="connsiteY13" fmla="*/ 57153 h 63429"/>
                <a:gd name="connsiteX14" fmla="*/ 49422 w 62967"/>
                <a:gd name="connsiteY14" fmla="*/ 50083 h 63429"/>
                <a:gd name="connsiteX15" fmla="*/ 56162 w 62967"/>
                <a:gd name="connsiteY15" fmla="*/ 31781 h 63429"/>
                <a:gd name="connsiteX16" fmla="*/ 49422 w 62967"/>
                <a:gd name="connsiteY16" fmla="*/ 13611 h 63429"/>
                <a:gd name="connsiteX17" fmla="*/ 31583 w 62967"/>
                <a:gd name="connsiteY17" fmla="*/ 6541 h 63429"/>
                <a:gd name="connsiteX18" fmla="*/ 13611 w 62967"/>
                <a:gd name="connsiteY18" fmla="*/ 13611 h 63429"/>
                <a:gd name="connsiteX19" fmla="*/ 6872 w 62967"/>
                <a:gd name="connsiteY19" fmla="*/ 31781 h 63429"/>
                <a:gd name="connsiteX20" fmla="*/ 13611 w 62967"/>
                <a:gd name="connsiteY20" fmla="*/ 50083 h 63429"/>
                <a:gd name="connsiteX21" fmla="*/ 31583 w 62967"/>
                <a:gd name="connsiteY21" fmla="*/ 57153 h 63429"/>
                <a:gd name="connsiteX22" fmla="*/ 18831 w 62967"/>
                <a:gd name="connsiteY22" fmla="*/ 47903 h 63429"/>
                <a:gd name="connsiteX23" fmla="*/ 18831 w 62967"/>
                <a:gd name="connsiteY23" fmla="*/ 14998 h 63429"/>
                <a:gd name="connsiteX24" fmla="*/ 34226 w 62967"/>
                <a:gd name="connsiteY24" fmla="*/ 14998 h 63429"/>
                <a:gd name="connsiteX25" fmla="*/ 42353 w 62967"/>
                <a:gd name="connsiteY25" fmla="*/ 17773 h 63429"/>
                <a:gd name="connsiteX26" fmla="*/ 45392 w 62967"/>
                <a:gd name="connsiteY26" fmla="*/ 25306 h 63429"/>
                <a:gd name="connsiteX27" fmla="*/ 38190 w 62967"/>
                <a:gd name="connsiteY27" fmla="*/ 35018 h 63429"/>
                <a:gd name="connsiteX28" fmla="*/ 46779 w 62967"/>
                <a:gd name="connsiteY28" fmla="*/ 47969 h 63429"/>
                <a:gd name="connsiteX29" fmla="*/ 37265 w 62967"/>
                <a:gd name="connsiteY29" fmla="*/ 47969 h 63429"/>
                <a:gd name="connsiteX30" fmla="*/ 29733 w 62967"/>
                <a:gd name="connsiteY30" fmla="*/ 35481 h 63429"/>
                <a:gd name="connsiteX31" fmla="*/ 26958 w 62967"/>
                <a:gd name="connsiteY31" fmla="*/ 35481 h 63429"/>
                <a:gd name="connsiteX32" fmla="*/ 26958 w 62967"/>
                <a:gd name="connsiteY32" fmla="*/ 47969 h 63429"/>
                <a:gd name="connsiteX33" fmla="*/ 18831 w 62967"/>
                <a:gd name="connsiteY33" fmla="*/ 47969 h 63429"/>
                <a:gd name="connsiteX34" fmla="*/ 26958 w 62967"/>
                <a:gd name="connsiteY34" fmla="*/ 29270 h 63429"/>
                <a:gd name="connsiteX35" fmla="*/ 33102 w 62967"/>
                <a:gd name="connsiteY35" fmla="*/ 29270 h 63429"/>
                <a:gd name="connsiteX36" fmla="*/ 36010 w 62967"/>
                <a:gd name="connsiteY36" fmla="*/ 28411 h 63429"/>
                <a:gd name="connsiteX37" fmla="*/ 37265 w 62967"/>
                <a:gd name="connsiteY37" fmla="*/ 25570 h 63429"/>
                <a:gd name="connsiteX38" fmla="*/ 36010 w 62967"/>
                <a:gd name="connsiteY38" fmla="*/ 22927 h 63429"/>
                <a:gd name="connsiteX39" fmla="*/ 33102 w 62967"/>
                <a:gd name="connsiteY39" fmla="*/ 22134 h 63429"/>
                <a:gd name="connsiteX40" fmla="*/ 26958 w 62967"/>
                <a:gd name="connsiteY40" fmla="*/ 22134 h 63429"/>
                <a:gd name="connsiteX41" fmla="*/ 26958 w 62967"/>
                <a:gd name="connsiteY41" fmla="*/ 29204 h 6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2967" h="63429">
                  <a:moveTo>
                    <a:pt x="31583" y="63430"/>
                  </a:moveTo>
                  <a:cubicBezTo>
                    <a:pt x="25438" y="63430"/>
                    <a:pt x="19954" y="62108"/>
                    <a:pt x="15197" y="59333"/>
                  </a:cubicBezTo>
                  <a:cubicBezTo>
                    <a:pt x="10439" y="56624"/>
                    <a:pt x="6673" y="52858"/>
                    <a:pt x="4030" y="48101"/>
                  </a:cubicBezTo>
                  <a:cubicBezTo>
                    <a:pt x="1387" y="43344"/>
                    <a:pt x="0" y="37860"/>
                    <a:pt x="0" y="31715"/>
                  </a:cubicBezTo>
                  <a:cubicBezTo>
                    <a:pt x="0" y="25570"/>
                    <a:pt x="1322" y="20218"/>
                    <a:pt x="4030" y="15395"/>
                  </a:cubicBezTo>
                  <a:cubicBezTo>
                    <a:pt x="6673" y="10572"/>
                    <a:pt x="10439" y="6805"/>
                    <a:pt x="15197" y="4096"/>
                  </a:cubicBezTo>
                  <a:cubicBezTo>
                    <a:pt x="19954" y="1388"/>
                    <a:pt x="25438" y="0"/>
                    <a:pt x="31583" y="0"/>
                  </a:cubicBezTo>
                  <a:cubicBezTo>
                    <a:pt x="37727" y="0"/>
                    <a:pt x="43013" y="1388"/>
                    <a:pt x="47836" y="4096"/>
                  </a:cubicBezTo>
                  <a:cubicBezTo>
                    <a:pt x="52594" y="6805"/>
                    <a:pt x="56294" y="10572"/>
                    <a:pt x="59003" y="15395"/>
                  </a:cubicBezTo>
                  <a:cubicBezTo>
                    <a:pt x="61646" y="20218"/>
                    <a:pt x="62967" y="25636"/>
                    <a:pt x="62967" y="31715"/>
                  </a:cubicBezTo>
                  <a:cubicBezTo>
                    <a:pt x="62967" y="37793"/>
                    <a:pt x="61646" y="43344"/>
                    <a:pt x="59003" y="48101"/>
                  </a:cubicBezTo>
                  <a:cubicBezTo>
                    <a:pt x="56294" y="52858"/>
                    <a:pt x="52594" y="56624"/>
                    <a:pt x="47836" y="59333"/>
                  </a:cubicBezTo>
                  <a:cubicBezTo>
                    <a:pt x="43079" y="62042"/>
                    <a:pt x="37661" y="63430"/>
                    <a:pt x="31583" y="63430"/>
                  </a:cubicBezTo>
                  <a:moveTo>
                    <a:pt x="31583" y="57153"/>
                  </a:moveTo>
                  <a:cubicBezTo>
                    <a:pt x="38983" y="57153"/>
                    <a:pt x="44929" y="54774"/>
                    <a:pt x="49422" y="50083"/>
                  </a:cubicBezTo>
                  <a:cubicBezTo>
                    <a:pt x="53915" y="45392"/>
                    <a:pt x="56162" y="39247"/>
                    <a:pt x="56162" y="31781"/>
                  </a:cubicBezTo>
                  <a:cubicBezTo>
                    <a:pt x="56162" y="24315"/>
                    <a:pt x="53915" y="18368"/>
                    <a:pt x="49422" y="13611"/>
                  </a:cubicBezTo>
                  <a:cubicBezTo>
                    <a:pt x="44929" y="8920"/>
                    <a:pt x="38983" y="6541"/>
                    <a:pt x="31583" y="6541"/>
                  </a:cubicBezTo>
                  <a:cubicBezTo>
                    <a:pt x="24183" y="6541"/>
                    <a:pt x="18104" y="8920"/>
                    <a:pt x="13611" y="13611"/>
                  </a:cubicBezTo>
                  <a:cubicBezTo>
                    <a:pt x="9118" y="18302"/>
                    <a:pt x="6872" y="24381"/>
                    <a:pt x="6872" y="31781"/>
                  </a:cubicBezTo>
                  <a:cubicBezTo>
                    <a:pt x="6872" y="39181"/>
                    <a:pt x="9118" y="45392"/>
                    <a:pt x="13611" y="50083"/>
                  </a:cubicBezTo>
                  <a:cubicBezTo>
                    <a:pt x="18104" y="54840"/>
                    <a:pt x="24116" y="57153"/>
                    <a:pt x="31583" y="57153"/>
                  </a:cubicBezTo>
                  <a:moveTo>
                    <a:pt x="18831" y="47903"/>
                  </a:moveTo>
                  <a:lnTo>
                    <a:pt x="18831" y="14998"/>
                  </a:lnTo>
                  <a:lnTo>
                    <a:pt x="34226" y="14998"/>
                  </a:lnTo>
                  <a:cubicBezTo>
                    <a:pt x="37595" y="14998"/>
                    <a:pt x="40304" y="15923"/>
                    <a:pt x="42353" y="17773"/>
                  </a:cubicBezTo>
                  <a:cubicBezTo>
                    <a:pt x="44401" y="19624"/>
                    <a:pt x="45392" y="22134"/>
                    <a:pt x="45392" y="25306"/>
                  </a:cubicBezTo>
                  <a:cubicBezTo>
                    <a:pt x="45392" y="30327"/>
                    <a:pt x="43013" y="33565"/>
                    <a:pt x="38190" y="35018"/>
                  </a:cubicBezTo>
                  <a:lnTo>
                    <a:pt x="46779" y="47969"/>
                  </a:lnTo>
                  <a:lnTo>
                    <a:pt x="37265" y="47969"/>
                  </a:lnTo>
                  <a:lnTo>
                    <a:pt x="29733" y="35481"/>
                  </a:lnTo>
                  <a:lnTo>
                    <a:pt x="26958" y="35481"/>
                  </a:lnTo>
                  <a:lnTo>
                    <a:pt x="26958" y="47969"/>
                  </a:lnTo>
                  <a:lnTo>
                    <a:pt x="18831" y="47969"/>
                  </a:lnTo>
                  <a:close/>
                  <a:moveTo>
                    <a:pt x="26958" y="29270"/>
                  </a:moveTo>
                  <a:lnTo>
                    <a:pt x="33102" y="29270"/>
                  </a:lnTo>
                  <a:cubicBezTo>
                    <a:pt x="34226" y="29270"/>
                    <a:pt x="35217" y="29006"/>
                    <a:pt x="36010" y="28411"/>
                  </a:cubicBezTo>
                  <a:cubicBezTo>
                    <a:pt x="36802" y="27883"/>
                    <a:pt x="37265" y="26892"/>
                    <a:pt x="37265" y="25570"/>
                  </a:cubicBezTo>
                  <a:cubicBezTo>
                    <a:pt x="37265" y="24315"/>
                    <a:pt x="36868" y="23456"/>
                    <a:pt x="36010" y="22927"/>
                  </a:cubicBezTo>
                  <a:cubicBezTo>
                    <a:pt x="35217" y="22399"/>
                    <a:pt x="34226" y="22134"/>
                    <a:pt x="33102" y="22134"/>
                  </a:cubicBezTo>
                  <a:lnTo>
                    <a:pt x="26958" y="22134"/>
                  </a:lnTo>
                  <a:lnTo>
                    <a:pt x="26958" y="29204"/>
                  </a:lnTo>
                  <a:close/>
                </a:path>
              </a:pathLst>
            </a:custGeom>
            <a:solidFill>
              <a:schemeClr val="bg1"/>
            </a:solidFill>
            <a:ln w="6589" cap="flat">
              <a:noFill/>
              <a:prstDash val="solid"/>
              <a:miter/>
            </a:ln>
          </p:spPr>
          <p:txBody>
            <a:bodyPr rtlCol="0" anchor="ctr"/>
            <a:lstStyle/>
            <a:p>
              <a:endParaRPr lang="en-US" dirty="0"/>
            </a:p>
          </p:txBody>
        </p:sp>
        <p:sp>
          <p:nvSpPr>
            <p:cNvPr id="39" name="Freeform: Shape 41">
              <a:extLst>
                <a:ext uri="{FF2B5EF4-FFF2-40B4-BE49-F238E27FC236}">
                  <a16:creationId xmlns:a16="http://schemas.microsoft.com/office/drawing/2014/main" id="{A890AB55-C0AF-66A7-A24A-BE09048DA198}"/>
                </a:ext>
              </a:extLst>
            </p:cNvPr>
            <p:cNvSpPr/>
            <p:nvPr/>
          </p:nvSpPr>
          <p:spPr>
            <a:xfrm>
              <a:off x="695611" y="753905"/>
              <a:ext cx="97787" cy="394452"/>
            </a:xfrm>
            <a:custGeom>
              <a:avLst/>
              <a:gdLst>
                <a:gd name="connsiteX0" fmla="*/ 97787 w 97787"/>
                <a:gd name="connsiteY0" fmla="*/ 48894 h 394452"/>
                <a:gd name="connsiteX1" fmla="*/ 48894 w 97787"/>
                <a:gd name="connsiteY1" fmla="*/ 0 h 394452"/>
                <a:gd name="connsiteX2" fmla="*/ 0 w 97787"/>
                <a:gd name="connsiteY2" fmla="*/ 48894 h 394452"/>
                <a:gd name="connsiteX3" fmla="*/ 0 w 97787"/>
                <a:gd name="connsiteY3" fmla="*/ 394453 h 394452"/>
                <a:gd name="connsiteX4" fmla="*/ 97787 w 97787"/>
                <a:gd name="connsiteY4" fmla="*/ 394453 h 394452"/>
                <a:gd name="connsiteX5" fmla="*/ 97787 w 97787"/>
                <a:gd name="connsiteY5" fmla="*/ 48894 h 39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394452">
                  <a:moveTo>
                    <a:pt x="97787" y="48894"/>
                  </a:moveTo>
                  <a:cubicBezTo>
                    <a:pt x="97787" y="21936"/>
                    <a:pt x="75917" y="0"/>
                    <a:pt x="48894" y="0"/>
                  </a:cubicBezTo>
                  <a:cubicBezTo>
                    <a:pt x="21870" y="0"/>
                    <a:pt x="0" y="21870"/>
                    <a:pt x="0" y="48894"/>
                  </a:cubicBezTo>
                  <a:lnTo>
                    <a:pt x="0" y="394453"/>
                  </a:lnTo>
                  <a:lnTo>
                    <a:pt x="97787" y="394453"/>
                  </a:lnTo>
                  <a:lnTo>
                    <a:pt x="97787" y="48894"/>
                  </a:lnTo>
                  <a:close/>
                </a:path>
              </a:pathLst>
            </a:custGeom>
            <a:solidFill>
              <a:schemeClr val="bg1"/>
            </a:solidFill>
            <a:ln w="6589" cap="flat">
              <a:noFill/>
              <a:prstDash val="solid"/>
              <a:miter/>
            </a:ln>
          </p:spPr>
          <p:txBody>
            <a:bodyPr rtlCol="0" anchor="ctr"/>
            <a:lstStyle/>
            <a:p>
              <a:endParaRPr lang="en-US" dirty="0"/>
            </a:p>
          </p:txBody>
        </p:sp>
        <p:sp>
          <p:nvSpPr>
            <p:cNvPr id="40" name="Freeform: Shape 42">
              <a:extLst>
                <a:ext uri="{FF2B5EF4-FFF2-40B4-BE49-F238E27FC236}">
                  <a16:creationId xmlns:a16="http://schemas.microsoft.com/office/drawing/2014/main" id="{A531FE26-F990-B469-5E34-658AA9010809}"/>
                </a:ext>
              </a:extLst>
            </p:cNvPr>
            <p:cNvSpPr/>
            <p:nvPr/>
          </p:nvSpPr>
          <p:spPr>
            <a:xfrm>
              <a:off x="508692" y="943004"/>
              <a:ext cx="97787" cy="205287"/>
            </a:xfrm>
            <a:custGeom>
              <a:avLst/>
              <a:gdLst>
                <a:gd name="connsiteX0" fmla="*/ 97787 w 97787"/>
                <a:gd name="connsiteY0" fmla="*/ 48894 h 205287"/>
                <a:gd name="connsiteX1" fmla="*/ 48894 w 97787"/>
                <a:gd name="connsiteY1" fmla="*/ 0 h 205287"/>
                <a:gd name="connsiteX2" fmla="*/ 0 w 97787"/>
                <a:gd name="connsiteY2" fmla="*/ 48894 h 205287"/>
                <a:gd name="connsiteX3" fmla="*/ 0 w 97787"/>
                <a:gd name="connsiteY3" fmla="*/ 205287 h 205287"/>
                <a:gd name="connsiteX4" fmla="*/ 97787 w 97787"/>
                <a:gd name="connsiteY4" fmla="*/ 205287 h 205287"/>
                <a:gd name="connsiteX5" fmla="*/ 97787 w 97787"/>
                <a:gd name="connsiteY5" fmla="*/ 48894 h 20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205287">
                  <a:moveTo>
                    <a:pt x="97787" y="48894"/>
                  </a:moveTo>
                  <a:cubicBezTo>
                    <a:pt x="97787" y="21936"/>
                    <a:pt x="75917" y="0"/>
                    <a:pt x="48894" y="0"/>
                  </a:cubicBezTo>
                  <a:cubicBezTo>
                    <a:pt x="21870" y="0"/>
                    <a:pt x="0" y="21870"/>
                    <a:pt x="0" y="48894"/>
                  </a:cubicBezTo>
                  <a:lnTo>
                    <a:pt x="0" y="205287"/>
                  </a:lnTo>
                  <a:lnTo>
                    <a:pt x="97787" y="205287"/>
                  </a:lnTo>
                  <a:lnTo>
                    <a:pt x="97787" y="48894"/>
                  </a:lnTo>
                  <a:close/>
                </a:path>
              </a:pathLst>
            </a:custGeom>
            <a:solidFill>
              <a:schemeClr val="bg1"/>
            </a:solidFill>
            <a:ln w="6589" cap="flat">
              <a:noFill/>
              <a:prstDash val="solid"/>
              <a:miter/>
            </a:ln>
          </p:spPr>
          <p:txBody>
            <a:bodyPr rtlCol="0" anchor="ctr"/>
            <a:lstStyle/>
            <a:p>
              <a:endParaRPr lang="en-US" dirty="0"/>
            </a:p>
          </p:txBody>
        </p:sp>
        <p:sp>
          <p:nvSpPr>
            <p:cNvPr id="41" name="Freeform: Shape 43">
              <a:extLst>
                <a:ext uri="{FF2B5EF4-FFF2-40B4-BE49-F238E27FC236}">
                  <a16:creationId xmlns:a16="http://schemas.microsoft.com/office/drawing/2014/main" id="{F33AC777-0020-A700-C789-5281F94981AB}"/>
                </a:ext>
              </a:extLst>
            </p:cNvPr>
            <p:cNvSpPr/>
            <p:nvPr/>
          </p:nvSpPr>
          <p:spPr>
            <a:xfrm>
              <a:off x="1069449" y="1005971"/>
              <a:ext cx="97787" cy="142320"/>
            </a:xfrm>
            <a:custGeom>
              <a:avLst/>
              <a:gdLst>
                <a:gd name="connsiteX0" fmla="*/ 97787 w 97787"/>
                <a:gd name="connsiteY0" fmla="*/ 48894 h 142320"/>
                <a:gd name="connsiteX1" fmla="*/ 48894 w 97787"/>
                <a:gd name="connsiteY1" fmla="*/ 0 h 142320"/>
                <a:gd name="connsiteX2" fmla="*/ 0 w 97787"/>
                <a:gd name="connsiteY2" fmla="*/ 48894 h 142320"/>
                <a:gd name="connsiteX3" fmla="*/ 0 w 97787"/>
                <a:gd name="connsiteY3" fmla="*/ 142320 h 142320"/>
                <a:gd name="connsiteX4" fmla="*/ 97787 w 97787"/>
                <a:gd name="connsiteY4" fmla="*/ 142320 h 142320"/>
                <a:gd name="connsiteX5" fmla="*/ 97787 w 97787"/>
                <a:gd name="connsiteY5" fmla="*/ 48894 h 14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142320">
                  <a:moveTo>
                    <a:pt x="97787" y="48894"/>
                  </a:moveTo>
                  <a:cubicBezTo>
                    <a:pt x="97787" y="21936"/>
                    <a:pt x="75917" y="0"/>
                    <a:pt x="48894" y="0"/>
                  </a:cubicBezTo>
                  <a:cubicBezTo>
                    <a:pt x="21870" y="0"/>
                    <a:pt x="0" y="21870"/>
                    <a:pt x="0" y="48894"/>
                  </a:cubicBezTo>
                  <a:lnTo>
                    <a:pt x="0" y="142320"/>
                  </a:lnTo>
                  <a:lnTo>
                    <a:pt x="97787" y="142320"/>
                  </a:lnTo>
                  <a:lnTo>
                    <a:pt x="97787" y="48894"/>
                  </a:lnTo>
                  <a:close/>
                </a:path>
              </a:pathLst>
            </a:custGeom>
            <a:solidFill>
              <a:schemeClr val="bg1"/>
            </a:solidFill>
            <a:ln w="6589" cap="flat">
              <a:noFill/>
              <a:prstDash val="solid"/>
              <a:miter/>
            </a:ln>
          </p:spPr>
          <p:txBody>
            <a:bodyPr rtlCol="0" anchor="ctr"/>
            <a:lstStyle/>
            <a:p>
              <a:endParaRPr lang="en-US" dirty="0"/>
            </a:p>
          </p:txBody>
        </p:sp>
        <p:sp>
          <p:nvSpPr>
            <p:cNvPr id="42" name="Freeform: Shape 44">
              <a:extLst>
                <a:ext uri="{FF2B5EF4-FFF2-40B4-BE49-F238E27FC236}">
                  <a16:creationId xmlns:a16="http://schemas.microsoft.com/office/drawing/2014/main" id="{0AA75600-0A4A-ED0D-23AC-CE064A41C5CB}"/>
                </a:ext>
              </a:extLst>
            </p:cNvPr>
            <p:cNvSpPr/>
            <p:nvPr/>
          </p:nvSpPr>
          <p:spPr>
            <a:xfrm>
              <a:off x="695611" y="1231873"/>
              <a:ext cx="97787" cy="394452"/>
            </a:xfrm>
            <a:custGeom>
              <a:avLst/>
              <a:gdLst>
                <a:gd name="connsiteX0" fmla="*/ 97787 w 97787"/>
                <a:gd name="connsiteY0" fmla="*/ 345559 h 394452"/>
                <a:gd name="connsiteX1" fmla="*/ 48894 w 97787"/>
                <a:gd name="connsiteY1" fmla="*/ 394453 h 394452"/>
                <a:gd name="connsiteX2" fmla="*/ 0 w 97787"/>
                <a:gd name="connsiteY2" fmla="*/ 345559 h 394452"/>
                <a:gd name="connsiteX3" fmla="*/ 0 w 97787"/>
                <a:gd name="connsiteY3" fmla="*/ 0 h 394452"/>
                <a:gd name="connsiteX4" fmla="*/ 97787 w 97787"/>
                <a:gd name="connsiteY4" fmla="*/ 0 h 394452"/>
                <a:gd name="connsiteX5" fmla="*/ 97787 w 97787"/>
                <a:gd name="connsiteY5" fmla="*/ 345559 h 39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394452">
                  <a:moveTo>
                    <a:pt x="97787" y="345559"/>
                  </a:moveTo>
                  <a:cubicBezTo>
                    <a:pt x="97787" y="372583"/>
                    <a:pt x="75917" y="394453"/>
                    <a:pt x="48894" y="394453"/>
                  </a:cubicBezTo>
                  <a:cubicBezTo>
                    <a:pt x="21870" y="394453"/>
                    <a:pt x="0" y="372583"/>
                    <a:pt x="0" y="345559"/>
                  </a:cubicBezTo>
                  <a:lnTo>
                    <a:pt x="0" y="0"/>
                  </a:lnTo>
                  <a:lnTo>
                    <a:pt x="97787" y="0"/>
                  </a:lnTo>
                  <a:cubicBezTo>
                    <a:pt x="97787" y="0"/>
                    <a:pt x="97787" y="345559"/>
                    <a:pt x="97787" y="345559"/>
                  </a:cubicBezTo>
                  <a:close/>
                </a:path>
              </a:pathLst>
            </a:custGeom>
            <a:solidFill>
              <a:schemeClr val="bg1"/>
            </a:solidFill>
            <a:ln w="6589" cap="flat">
              <a:noFill/>
              <a:prstDash val="solid"/>
              <a:miter/>
            </a:ln>
          </p:spPr>
          <p:txBody>
            <a:bodyPr rtlCol="0" anchor="ctr"/>
            <a:lstStyle/>
            <a:p>
              <a:endParaRPr lang="en-US" dirty="0"/>
            </a:p>
          </p:txBody>
        </p:sp>
        <p:sp>
          <p:nvSpPr>
            <p:cNvPr id="43" name="Freeform: Shape 45">
              <a:extLst>
                <a:ext uri="{FF2B5EF4-FFF2-40B4-BE49-F238E27FC236}">
                  <a16:creationId xmlns:a16="http://schemas.microsoft.com/office/drawing/2014/main" id="{6E8C8B1A-F6EF-66F9-A59B-59EC7EDBE13F}"/>
                </a:ext>
              </a:extLst>
            </p:cNvPr>
            <p:cNvSpPr/>
            <p:nvPr/>
          </p:nvSpPr>
          <p:spPr>
            <a:xfrm>
              <a:off x="882530" y="1231873"/>
              <a:ext cx="97787" cy="268254"/>
            </a:xfrm>
            <a:custGeom>
              <a:avLst/>
              <a:gdLst>
                <a:gd name="connsiteX0" fmla="*/ 97787 w 97787"/>
                <a:gd name="connsiteY0" fmla="*/ 219361 h 268254"/>
                <a:gd name="connsiteX1" fmla="*/ 48894 w 97787"/>
                <a:gd name="connsiteY1" fmla="*/ 268254 h 268254"/>
                <a:gd name="connsiteX2" fmla="*/ 0 w 97787"/>
                <a:gd name="connsiteY2" fmla="*/ 219361 h 268254"/>
                <a:gd name="connsiteX3" fmla="*/ 0 w 97787"/>
                <a:gd name="connsiteY3" fmla="*/ 0 h 268254"/>
                <a:gd name="connsiteX4" fmla="*/ 97787 w 97787"/>
                <a:gd name="connsiteY4" fmla="*/ 0 h 268254"/>
                <a:gd name="connsiteX5" fmla="*/ 97787 w 97787"/>
                <a:gd name="connsiteY5" fmla="*/ 219361 h 26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268254">
                  <a:moveTo>
                    <a:pt x="97787" y="219361"/>
                  </a:moveTo>
                  <a:cubicBezTo>
                    <a:pt x="97787" y="246384"/>
                    <a:pt x="75917" y="268254"/>
                    <a:pt x="48894" y="268254"/>
                  </a:cubicBezTo>
                  <a:cubicBezTo>
                    <a:pt x="21870" y="268254"/>
                    <a:pt x="0" y="246384"/>
                    <a:pt x="0" y="219361"/>
                  </a:cubicBezTo>
                  <a:lnTo>
                    <a:pt x="0" y="0"/>
                  </a:lnTo>
                  <a:lnTo>
                    <a:pt x="97787" y="0"/>
                  </a:lnTo>
                  <a:lnTo>
                    <a:pt x="97787" y="219361"/>
                  </a:lnTo>
                  <a:close/>
                </a:path>
              </a:pathLst>
            </a:custGeom>
            <a:solidFill>
              <a:schemeClr val="bg1"/>
            </a:solidFill>
            <a:ln w="6589" cap="flat">
              <a:noFill/>
              <a:prstDash val="solid"/>
              <a:miter/>
            </a:ln>
          </p:spPr>
          <p:txBody>
            <a:bodyPr rtlCol="0" anchor="ctr"/>
            <a:lstStyle/>
            <a:p>
              <a:endParaRPr lang="en-US" dirty="0"/>
            </a:p>
          </p:txBody>
        </p:sp>
        <p:sp>
          <p:nvSpPr>
            <p:cNvPr id="44" name="Freeform: Shape 46">
              <a:extLst>
                <a:ext uri="{FF2B5EF4-FFF2-40B4-BE49-F238E27FC236}">
                  <a16:creationId xmlns:a16="http://schemas.microsoft.com/office/drawing/2014/main" id="{56C445BD-DBD9-46BB-4350-439EE5362F6E}"/>
                </a:ext>
              </a:extLst>
            </p:cNvPr>
            <p:cNvSpPr/>
            <p:nvPr/>
          </p:nvSpPr>
          <p:spPr>
            <a:xfrm>
              <a:off x="508692" y="1231873"/>
              <a:ext cx="97787" cy="205287"/>
            </a:xfrm>
            <a:custGeom>
              <a:avLst/>
              <a:gdLst>
                <a:gd name="connsiteX0" fmla="*/ 97787 w 97787"/>
                <a:gd name="connsiteY0" fmla="*/ 156394 h 205287"/>
                <a:gd name="connsiteX1" fmla="*/ 48894 w 97787"/>
                <a:gd name="connsiteY1" fmla="*/ 205287 h 205287"/>
                <a:gd name="connsiteX2" fmla="*/ 0 w 97787"/>
                <a:gd name="connsiteY2" fmla="*/ 156394 h 205287"/>
                <a:gd name="connsiteX3" fmla="*/ 0 w 97787"/>
                <a:gd name="connsiteY3" fmla="*/ 0 h 205287"/>
                <a:gd name="connsiteX4" fmla="*/ 97787 w 97787"/>
                <a:gd name="connsiteY4" fmla="*/ 0 h 205287"/>
                <a:gd name="connsiteX5" fmla="*/ 97787 w 97787"/>
                <a:gd name="connsiteY5" fmla="*/ 156394 h 20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205287">
                  <a:moveTo>
                    <a:pt x="97787" y="156394"/>
                  </a:moveTo>
                  <a:cubicBezTo>
                    <a:pt x="97787" y="183417"/>
                    <a:pt x="75917" y="205287"/>
                    <a:pt x="48894" y="205287"/>
                  </a:cubicBezTo>
                  <a:cubicBezTo>
                    <a:pt x="21870" y="205287"/>
                    <a:pt x="0" y="183417"/>
                    <a:pt x="0" y="156394"/>
                  </a:cubicBezTo>
                  <a:lnTo>
                    <a:pt x="0" y="0"/>
                  </a:lnTo>
                  <a:lnTo>
                    <a:pt x="97787" y="0"/>
                  </a:lnTo>
                  <a:lnTo>
                    <a:pt x="97787" y="156394"/>
                  </a:lnTo>
                  <a:close/>
                </a:path>
              </a:pathLst>
            </a:custGeom>
            <a:solidFill>
              <a:schemeClr val="bg1"/>
            </a:solidFill>
            <a:ln w="6589" cap="flat">
              <a:noFill/>
              <a:prstDash val="solid"/>
              <a:miter/>
            </a:ln>
          </p:spPr>
          <p:txBody>
            <a:bodyPr rtlCol="0" anchor="ctr"/>
            <a:lstStyle/>
            <a:p>
              <a:endParaRPr lang="en-US" dirty="0"/>
            </a:p>
          </p:txBody>
        </p:sp>
        <p:sp>
          <p:nvSpPr>
            <p:cNvPr id="45" name="Freeform: Shape 47">
              <a:extLst>
                <a:ext uri="{FF2B5EF4-FFF2-40B4-BE49-F238E27FC236}">
                  <a16:creationId xmlns:a16="http://schemas.microsoft.com/office/drawing/2014/main" id="{622BFEA0-A66B-4431-5101-5FAC81F086AB}"/>
                </a:ext>
              </a:extLst>
            </p:cNvPr>
            <p:cNvSpPr/>
            <p:nvPr/>
          </p:nvSpPr>
          <p:spPr>
            <a:xfrm>
              <a:off x="1069449" y="1231873"/>
              <a:ext cx="97787" cy="142320"/>
            </a:xfrm>
            <a:custGeom>
              <a:avLst/>
              <a:gdLst>
                <a:gd name="connsiteX0" fmla="*/ 97787 w 97787"/>
                <a:gd name="connsiteY0" fmla="*/ 93427 h 142320"/>
                <a:gd name="connsiteX1" fmla="*/ 48894 w 97787"/>
                <a:gd name="connsiteY1" fmla="*/ 142320 h 142320"/>
                <a:gd name="connsiteX2" fmla="*/ 0 w 97787"/>
                <a:gd name="connsiteY2" fmla="*/ 93427 h 142320"/>
                <a:gd name="connsiteX3" fmla="*/ 0 w 97787"/>
                <a:gd name="connsiteY3" fmla="*/ 0 h 142320"/>
                <a:gd name="connsiteX4" fmla="*/ 97787 w 97787"/>
                <a:gd name="connsiteY4" fmla="*/ 0 h 142320"/>
                <a:gd name="connsiteX5" fmla="*/ 97787 w 97787"/>
                <a:gd name="connsiteY5" fmla="*/ 93427 h 14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142320">
                  <a:moveTo>
                    <a:pt x="97787" y="93427"/>
                  </a:moveTo>
                  <a:cubicBezTo>
                    <a:pt x="97787" y="120450"/>
                    <a:pt x="75917" y="142320"/>
                    <a:pt x="48894" y="142320"/>
                  </a:cubicBezTo>
                  <a:cubicBezTo>
                    <a:pt x="21870" y="142320"/>
                    <a:pt x="0" y="120450"/>
                    <a:pt x="0" y="93427"/>
                  </a:cubicBezTo>
                  <a:lnTo>
                    <a:pt x="0" y="0"/>
                  </a:lnTo>
                  <a:lnTo>
                    <a:pt x="97787" y="0"/>
                  </a:lnTo>
                  <a:lnTo>
                    <a:pt x="97787" y="93427"/>
                  </a:lnTo>
                  <a:close/>
                </a:path>
              </a:pathLst>
            </a:custGeom>
            <a:solidFill>
              <a:schemeClr val="bg1"/>
            </a:solidFill>
            <a:ln w="6589" cap="flat">
              <a:noFill/>
              <a:prstDash val="solid"/>
              <a:miter/>
            </a:ln>
          </p:spPr>
          <p:txBody>
            <a:bodyPr rtlCol="0" anchor="ctr"/>
            <a:lstStyle/>
            <a:p>
              <a:endParaRPr lang="en-US" dirty="0"/>
            </a:p>
          </p:txBody>
        </p:sp>
        <p:sp>
          <p:nvSpPr>
            <p:cNvPr id="46" name="Freeform: Shape 48">
              <a:extLst>
                <a:ext uri="{FF2B5EF4-FFF2-40B4-BE49-F238E27FC236}">
                  <a16:creationId xmlns:a16="http://schemas.microsoft.com/office/drawing/2014/main" id="{175FB74C-5689-AC2E-27B8-B6776CE8C1FB}"/>
                </a:ext>
              </a:extLst>
            </p:cNvPr>
            <p:cNvSpPr/>
            <p:nvPr/>
          </p:nvSpPr>
          <p:spPr>
            <a:xfrm>
              <a:off x="882530" y="880037"/>
              <a:ext cx="97787" cy="268254"/>
            </a:xfrm>
            <a:custGeom>
              <a:avLst/>
              <a:gdLst>
                <a:gd name="connsiteX0" fmla="*/ 97787 w 97787"/>
                <a:gd name="connsiteY0" fmla="*/ 48894 h 268254"/>
                <a:gd name="connsiteX1" fmla="*/ 48894 w 97787"/>
                <a:gd name="connsiteY1" fmla="*/ 0 h 268254"/>
                <a:gd name="connsiteX2" fmla="*/ 0 w 97787"/>
                <a:gd name="connsiteY2" fmla="*/ 48894 h 268254"/>
                <a:gd name="connsiteX3" fmla="*/ 0 w 97787"/>
                <a:gd name="connsiteY3" fmla="*/ 268254 h 268254"/>
                <a:gd name="connsiteX4" fmla="*/ 97787 w 97787"/>
                <a:gd name="connsiteY4" fmla="*/ 268254 h 268254"/>
                <a:gd name="connsiteX5" fmla="*/ 97787 w 97787"/>
                <a:gd name="connsiteY5" fmla="*/ 48894 h 26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268254">
                  <a:moveTo>
                    <a:pt x="97787" y="48894"/>
                  </a:moveTo>
                  <a:cubicBezTo>
                    <a:pt x="97787" y="21936"/>
                    <a:pt x="75917" y="0"/>
                    <a:pt x="48894" y="0"/>
                  </a:cubicBezTo>
                  <a:cubicBezTo>
                    <a:pt x="21870" y="0"/>
                    <a:pt x="0" y="21870"/>
                    <a:pt x="0" y="48894"/>
                  </a:cubicBezTo>
                  <a:lnTo>
                    <a:pt x="0" y="268254"/>
                  </a:lnTo>
                  <a:lnTo>
                    <a:pt x="97787" y="268254"/>
                  </a:lnTo>
                  <a:lnTo>
                    <a:pt x="97787" y="48894"/>
                  </a:lnTo>
                  <a:close/>
                </a:path>
              </a:pathLst>
            </a:custGeom>
            <a:solidFill>
              <a:schemeClr val="bg1"/>
            </a:solidFill>
            <a:ln w="6589" cap="flat">
              <a:noFill/>
              <a:prstDash val="solid"/>
              <a:miter/>
            </a:ln>
          </p:spPr>
          <p:txBody>
            <a:bodyPr rtlCol="0" anchor="ctr"/>
            <a:lstStyle/>
            <a:p>
              <a:endParaRPr lang="en-US" dirty="0"/>
            </a:p>
          </p:txBody>
        </p:sp>
      </p:grpSp>
      <p:sp>
        <p:nvSpPr>
          <p:cNvPr id="4" name="Text Placeholder 3">
            <a:extLst>
              <a:ext uri="{FF2B5EF4-FFF2-40B4-BE49-F238E27FC236}">
                <a16:creationId xmlns:a16="http://schemas.microsoft.com/office/drawing/2014/main" id="{67F02080-22FE-FD0C-F792-EF68B59EC525}"/>
              </a:ext>
            </a:extLst>
          </p:cNvPr>
          <p:cNvSpPr>
            <a:spLocks noGrp="1"/>
          </p:cNvSpPr>
          <p:nvPr>
            <p:ph type="body" sz="quarter" idx="11" hasCustomPrompt="1"/>
          </p:nvPr>
        </p:nvSpPr>
        <p:spPr>
          <a:xfrm>
            <a:off x="479424" y="2197648"/>
            <a:ext cx="7323455" cy="1329595"/>
          </a:xfrm>
        </p:spPr>
        <p:txBody>
          <a:bodyPr anchor="b"/>
          <a:lstStyle>
            <a:lvl1pPr marL="0" indent="0">
              <a:lnSpc>
                <a:spcPct val="90000"/>
              </a:lnSpc>
              <a:buNone/>
              <a:defRPr sz="4800" i="1">
                <a:latin typeface="Verdana" panose="020B0604030504040204" pitchFamily="34" charset="0"/>
                <a:ea typeface="Verdana" panose="020B0604030504040204" pitchFamily="34" charset="0"/>
                <a:cs typeface="Verdana" panose="020B0604030504040204" pitchFamily="34" charset="0"/>
              </a:defRPr>
            </a:lvl1pPr>
          </a:lstStyle>
          <a:p>
            <a:pPr lvl="0"/>
            <a:r>
              <a:rPr lang="en-US"/>
              <a:t>Presentation cover title of two lines long</a:t>
            </a:r>
          </a:p>
        </p:txBody>
      </p:sp>
      <p:pic>
        <p:nvPicPr>
          <p:cNvPr id="5" name="Picture 4">
            <a:extLst>
              <a:ext uri="{FF2B5EF4-FFF2-40B4-BE49-F238E27FC236}">
                <a16:creationId xmlns:a16="http://schemas.microsoft.com/office/drawing/2014/main" id="{8F16F0A8-CB7C-85C0-5F52-6A12288CBD7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078851" y="148251"/>
            <a:ext cx="2862152" cy="954050"/>
          </a:xfrm>
          <a:prstGeom prst="rect">
            <a:avLst/>
          </a:prstGeom>
        </p:spPr>
      </p:pic>
    </p:spTree>
    <p:extLst>
      <p:ext uri="{BB962C8B-B14F-4D97-AF65-F5344CB8AC3E}">
        <p14:creationId xmlns:p14="http://schemas.microsoft.com/office/powerpoint/2010/main" val="116770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D Grey Wave Strip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AE8A3A-A9F5-37FB-66C6-9A58FB053D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57998"/>
          </a:xfrm>
          <a:prstGeom prst="rect">
            <a:avLst/>
          </a:prstGeom>
        </p:spPr>
      </p:pic>
      <p:sp>
        <p:nvSpPr>
          <p:cNvPr id="52" name="Text Placeholder 51">
            <a:extLst>
              <a:ext uri="{FF2B5EF4-FFF2-40B4-BE49-F238E27FC236}">
                <a16:creationId xmlns:a16="http://schemas.microsoft.com/office/drawing/2014/main" id="{ECC19E4D-97D6-E5C4-7C57-96BF0D02707B}"/>
              </a:ext>
            </a:extLst>
          </p:cNvPr>
          <p:cNvSpPr>
            <a:spLocks noGrp="1"/>
          </p:cNvSpPr>
          <p:nvPr>
            <p:ph type="body" sz="quarter" idx="10"/>
          </p:nvPr>
        </p:nvSpPr>
        <p:spPr>
          <a:xfrm>
            <a:off x="479425" y="3630765"/>
            <a:ext cx="5616575" cy="1075166"/>
          </a:xfrm>
        </p:spPr>
        <p:txBody>
          <a:bodyPr/>
          <a:lstStyle>
            <a:lvl1pPr marL="0" indent="0">
              <a:lnSpc>
                <a:spcPct val="90000"/>
              </a:lnSpc>
              <a:spcAft>
                <a:spcPts val="3200"/>
              </a:spcAft>
              <a:buNone/>
              <a:defRPr>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indent="0">
              <a:spcAft>
                <a:spcPts val="3200"/>
              </a:spcAft>
              <a:buNone/>
              <a:defRPr sz="1800">
                <a:solidFill>
                  <a:schemeClr val="accent1"/>
                </a:solidFill>
                <a:latin typeface="Verdana" panose="020B0604030504040204" pitchFamily="34" charset="0"/>
                <a:ea typeface="Verdana" panose="020B0604030504040204" pitchFamily="34" charset="0"/>
                <a:cs typeface="Verdana" panose="020B0604030504040204" pitchFamily="34" charset="0"/>
              </a:defRPr>
            </a:lvl2pPr>
          </a:lstStyle>
          <a:p>
            <a:pPr lvl="0"/>
            <a:r>
              <a:rPr lang="en-US"/>
              <a:t>Click to edit Master text styles</a:t>
            </a:r>
          </a:p>
          <a:p>
            <a:pPr lvl="1"/>
            <a:r>
              <a:rPr lang="en-US"/>
              <a:t>Second level</a:t>
            </a:r>
          </a:p>
        </p:txBody>
      </p:sp>
      <p:grpSp>
        <p:nvGrpSpPr>
          <p:cNvPr id="13" name="Group 12">
            <a:extLst>
              <a:ext uri="{FF2B5EF4-FFF2-40B4-BE49-F238E27FC236}">
                <a16:creationId xmlns:a16="http://schemas.microsoft.com/office/drawing/2014/main" id="{3A2056F8-4A5E-EB33-845A-724DC1428854}"/>
              </a:ext>
            </a:extLst>
          </p:cNvPr>
          <p:cNvGrpSpPr/>
          <p:nvPr userDrawn="1"/>
        </p:nvGrpSpPr>
        <p:grpSpPr>
          <a:xfrm>
            <a:off x="508692" y="583254"/>
            <a:ext cx="1813167" cy="581445"/>
            <a:chOff x="508692" y="753905"/>
            <a:chExt cx="2720536" cy="872420"/>
          </a:xfrm>
        </p:grpSpPr>
        <p:sp>
          <p:nvSpPr>
            <p:cNvPr id="14" name="Freeform: Shape 14">
              <a:extLst>
                <a:ext uri="{FF2B5EF4-FFF2-40B4-BE49-F238E27FC236}">
                  <a16:creationId xmlns:a16="http://schemas.microsoft.com/office/drawing/2014/main" id="{469592FB-870B-5B11-5168-F80D94FA9995}"/>
                </a:ext>
              </a:extLst>
            </p:cNvPr>
            <p:cNvSpPr/>
            <p:nvPr/>
          </p:nvSpPr>
          <p:spPr>
            <a:xfrm>
              <a:off x="1327594" y="1472575"/>
              <a:ext cx="48827" cy="75719"/>
            </a:xfrm>
            <a:custGeom>
              <a:avLst/>
              <a:gdLst>
                <a:gd name="connsiteX0" fmla="*/ 0 w 48827"/>
                <a:gd name="connsiteY0" fmla="*/ 75719 h 75719"/>
                <a:gd name="connsiteX1" fmla="*/ 0 w 48827"/>
                <a:gd name="connsiteY1" fmla="*/ 0 h 75719"/>
                <a:gd name="connsiteX2" fmla="*/ 48828 w 48827"/>
                <a:gd name="connsiteY2" fmla="*/ 0 h 75719"/>
                <a:gd name="connsiteX3" fmla="*/ 48828 w 48827"/>
                <a:gd name="connsiteY3" fmla="*/ 11166 h 75719"/>
                <a:gd name="connsiteX4" fmla="*/ 13809 w 48827"/>
                <a:gd name="connsiteY4" fmla="*/ 11166 h 75719"/>
                <a:gd name="connsiteX5" fmla="*/ 13809 w 48827"/>
                <a:gd name="connsiteY5" fmla="*/ 32376 h 75719"/>
                <a:gd name="connsiteX6" fmla="*/ 42154 w 48827"/>
                <a:gd name="connsiteY6" fmla="*/ 32376 h 75719"/>
                <a:gd name="connsiteX7" fmla="*/ 42154 w 48827"/>
                <a:gd name="connsiteY7" fmla="*/ 43278 h 75719"/>
                <a:gd name="connsiteX8" fmla="*/ 13809 w 48827"/>
                <a:gd name="connsiteY8" fmla="*/ 43278 h 75719"/>
                <a:gd name="connsiteX9" fmla="*/ 13809 w 48827"/>
                <a:gd name="connsiteY9" fmla="*/ 75719 h 75719"/>
                <a:gd name="connsiteX10" fmla="*/ 0 w 48827"/>
                <a:gd name="connsiteY10"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827" h="75719">
                  <a:moveTo>
                    <a:pt x="0" y="75719"/>
                  </a:moveTo>
                  <a:lnTo>
                    <a:pt x="0" y="0"/>
                  </a:lnTo>
                  <a:lnTo>
                    <a:pt x="48828" y="0"/>
                  </a:lnTo>
                  <a:lnTo>
                    <a:pt x="48828" y="11166"/>
                  </a:lnTo>
                  <a:lnTo>
                    <a:pt x="13809" y="11166"/>
                  </a:lnTo>
                  <a:lnTo>
                    <a:pt x="13809" y="32376"/>
                  </a:lnTo>
                  <a:lnTo>
                    <a:pt x="42154" y="32376"/>
                  </a:lnTo>
                  <a:lnTo>
                    <a:pt x="42154" y="43278"/>
                  </a:lnTo>
                  <a:lnTo>
                    <a:pt x="13809" y="43278"/>
                  </a:lnTo>
                  <a:lnTo>
                    <a:pt x="13809" y="75719"/>
                  </a:lnTo>
                  <a:lnTo>
                    <a:pt x="0" y="75719"/>
                  </a:lnTo>
                  <a:close/>
                </a:path>
              </a:pathLst>
            </a:custGeom>
            <a:solidFill>
              <a:schemeClr val="bg1"/>
            </a:solidFill>
            <a:ln w="6589" cap="flat">
              <a:noFill/>
              <a:prstDash val="solid"/>
              <a:miter/>
            </a:ln>
          </p:spPr>
          <p:txBody>
            <a:bodyPr rtlCol="0" anchor="ctr"/>
            <a:lstStyle/>
            <a:p>
              <a:endParaRPr lang="en-US" dirty="0"/>
            </a:p>
          </p:txBody>
        </p:sp>
        <p:sp>
          <p:nvSpPr>
            <p:cNvPr id="15" name="Freeform: Shape 15">
              <a:extLst>
                <a:ext uri="{FF2B5EF4-FFF2-40B4-BE49-F238E27FC236}">
                  <a16:creationId xmlns:a16="http://schemas.microsoft.com/office/drawing/2014/main" id="{BE88EE50-E9BF-9A17-ADA0-0FFA1ACFCB68}"/>
                </a:ext>
              </a:extLst>
            </p:cNvPr>
            <p:cNvSpPr/>
            <p:nvPr/>
          </p:nvSpPr>
          <p:spPr>
            <a:xfrm>
              <a:off x="1392544" y="1472575"/>
              <a:ext cx="13875" cy="75719"/>
            </a:xfrm>
            <a:custGeom>
              <a:avLst/>
              <a:gdLst>
                <a:gd name="connsiteX0" fmla="*/ 0 w 13875"/>
                <a:gd name="connsiteY0" fmla="*/ 0 h 75719"/>
                <a:gd name="connsiteX1" fmla="*/ 13875 w 13875"/>
                <a:gd name="connsiteY1" fmla="*/ 0 h 75719"/>
                <a:gd name="connsiteX2" fmla="*/ 13875 w 13875"/>
                <a:gd name="connsiteY2" fmla="*/ 75719 h 75719"/>
                <a:gd name="connsiteX3" fmla="*/ 0 w 13875"/>
                <a:gd name="connsiteY3" fmla="*/ 75719 h 75719"/>
              </a:gdLst>
              <a:ahLst/>
              <a:cxnLst>
                <a:cxn ang="0">
                  <a:pos x="connsiteX0" y="connsiteY0"/>
                </a:cxn>
                <a:cxn ang="0">
                  <a:pos x="connsiteX1" y="connsiteY1"/>
                </a:cxn>
                <a:cxn ang="0">
                  <a:pos x="connsiteX2" y="connsiteY2"/>
                </a:cxn>
                <a:cxn ang="0">
                  <a:pos x="connsiteX3" y="connsiteY3"/>
                </a:cxn>
              </a:cxnLst>
              <a:rect l="l" t="t" r="r" b="b"/>
              <a:pathLst>
                <a:path w="13875" h="75719">
                  <a:moveTo>
                    <a:pt x="0" y="0"/>
                  </a:moveTo>
                  <a:lnTo>
                    <a:pt x="13875" y="0"/>
                  </a:lnTo>
                  <a:lnTo>
                    <a:pt x="13875" y="75719"/>
                  </a:lnTo>
                  <a:lnTo>
                    <a:pt x="0" y="75719"/>
                  </a:lnTo>
                  <a:close/>
                </a:path>
              </a:pathLst>
            </a:custGeom>
            <a:solidFill>
              <a:schemeClr val="bg1"/>
            </a:solidFill>
            <a:ln w="6589" cap="flat">
              <a:noFill/>
              <a:prstDash val="solid"/>
              <a:miter/>
            </a:ln>
          </p:spPr>
          <p:txBody>
            <a:bodyPr rtlCol="0" anchor="ctr"/>
            <a:lstStyle/>
            <a:p>
              <a:endParaRPr lang="en-US" dirty="0"/>
            </a:p>
          </p:txBody>
        </p:sp>
        <p:sp>
          <p:nvSpPr>
            <p:cNvPr id="16" name="Freeform: Shape 16">
              <a:extLst>
                <a:ext uri="{FF2B5EF4-FFF2-40B4-BE49-F238E27FC236}">
                  <a16:creationId xmlns:a16="http://schemas.microsoft.com/office/drawing/2014/main" id="{A36DE73E-B086-1C93-A571-1F4C746AF00E}"/>
                </a:ext>
              </a:extLst>
            </p:cNvPr>
            <p:cNvSpPr/>
            <p:nvPr/>
          </p:nvSpPr>
          <p:spPr>
            <a:xfrm>
              <a:off x="1426505" y="1472575"/>
              <a:ext cx="63297" cy="75719"/>
            </a:xfrm>
            <a:custGeom>
              <a:avLst/>
              <a:gdLst>
                <a:gd name="connsiteX0" fmla="*/ 0 w 63297"/>
                <a:gd name="connsiteY0" fmla="*/ 75719 h 75719"/>
                <a:gd name="connsiteX1" fmla="*/ 0 w 63297"/>
                <a:gd name="connsiteY1" fmla="*/ 0 h 75719"/>
                <a:gd name="connsiteX2" fmla="*/ 13875 w 63297"/>
                <a:gd name="connsiteY2" fmla="*/ 0 h 75719"/>
                <a:gd name="connsiteX3" fmla="*/ 49422 w 63297"/>
                <a:gd name="connsiteY3" fmla="*/ 53321 h 75719"/>
                <a:gd name="connsiteX4" fmla="*/ 49422 w 63297"/>
                <a:gd name="connsiteY4" fmla="*/ 0 h 75719"/>
                <a:gd name="connsiteX5" fmla="*/ 63297 w 63297"/>
                <a:gd name="connsiteY5" fmla="*/ 0 h 75719"/>
                <a:gd name="connsiteX6" fmla="*/ 63297 w 63297"/>
                <a:gd name="connsiteY6" fmla="*/ 75719 h 75719"/>
                <a:gd name="connsiteX7" fmla="*/ 49422 w 63297"/>
                <a:gd name="connsiteY7" fmla="*/ 75719 h 75719"/>
                <a:gd name="connsiteX8" fmla="*/ 13875 w 63297"/>
                <a:gd name="connsiteY8" fmla="*/ 22531 h 75719"/>
                <a:gd name="connsiteX9" fmla="*/ 13875 w 63297"/>
                <a:gd name="connsiteY9" fmla="*/ 75719 h 75719"/>
                <a:gd name="connsiteX10" fmla="*/ 0 w 63297"/>
                <a:gd name="connsiteY10"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97" h="75719">
                  <a:moveTo>
                    <a:pt x="0" y="75719"/>
                  </a:moveTo>
                  <a:lnTo>
                    <a:pt x="0" y="0"/>
                  </a:lnTo>
                  <a:lnTo>
                    <a:pt x="13875" y="0"/>
                  </a:lnTo>
                  <a:lnTo>
                    <a:pt x="49422" y="53321"/>
                  </a:lnTo>
                  <a:lnTo>
                    <a:pt x="49422" y="0"/>
                  </a:lnTo>
                  <a:lnTo>
                    <a:pt x="63297" y="0"/>
                  </a:lnTo>
                  <a:lnTo>
                    <a:pt x="63297" y="75719"/>
                  </a:lnTo>
                  <a:lnTo>
                    <a:pt x="49422" y="75719"/>
                  </a:lnTo>
                  <a:lnTo>
                    <a:pt x="13875" y="22531"/>
                  </a:lnTo>
                  <a:lnTo>
                    <a:pt x="13875" y="75719"/>
                  </a:lnTo>
                  <a:lnTo>
                    <a:pt x="0" y="75719"/>
                  </a:lnTo>
                  <a:close/>
                </a:path>
              </a:pathLst>
            </a:custGeom>
            <a:solidFill>
              <a:schemeClr val="bg1"/>
            </a:solidFill>
            <a:ln w="6589" cap="flat">
              <a:noFill/>
              <a:prstDash val="solid"/>
              <a:miter/>
            </a:ln>
          </p:spPr>
          <p:txBody>
            <a:bodyPr rtlCol="0" anchor="ctr"/>
            <a:lstStyle/>
            <a:p>
              <a:endParaRPr lang="en-US" dirty="0"/>
            </a:p>
          </p:txBody>
        </p:sp>
        <p:sp>
          <p:nvSpPr>
            <p:cNvPr id="17" name="Freeform: Shape 17">
              <a:extLst>
                <a:ext uri="{FF2B5EF4-FFF2-40B4-BE49-F238E27FC236}">
                  <a16:creationId xmlns:a16="http://schemas.microsoft.com/office/drawing/2014/main" id="{8CB8C09E-B6EB-D9DD-6575-B9278359D5F1}"/>
                </a:ext>
              </a:extLst>
            </p:cNvPr>
            <p:cNvSpPr/>
            <p:nvPr/>
          </p:nvSpPr>
          <p:spPr>
            <a:xfrm>
              <a:off x="1509888" y="1472575"/>
              <a:ext cx="64685" cy="75719"/>
            </a:xfrm>
            <a:custGeom>
              <a:avLst/>
              <a:gdLst>
                <a:gd name="connsiteX0" fmla="*/ 0 w 64685"/>
                <a:gd name="connsiteY0" fmla="*/ 75719 h 75719"/>
                <a:gd name="connsiteX1" fmla="*/ 0 w 64685"/>
                <a:gd name="connsiteY1" fmla="*/ 0 h 75719"/>
                <a:gd name="connsiteX2" fmla="*/ 25834 w 64685"/>
                <a:gd name="connsiteY2" fmla="*/ 0 h 75719"/>
                <a:gd name="connsiteX3" fmla="*/ 47770 w 64685"/>
                <a:gd name="connsiteY3" fmla="*/ 4691 h 75719"/>
                <a:gd name="connsiteX4" fmla="*/ 60522 w 64685"/>
                <a:gd name="connsiteY4" fmla="*/ 17906 h 75719"/>
                <a:gd name="connsiteX5" fmla="*/ 64685 w 64685"/>
                <a:gd name="connsiteY5" fmla="*/ 37860 h 75719"/>
                <a:gd name="connsiteX6" fmla="*/ 60522 w 64685"/>
                <a:gd name="connsiteY6" fmla="*/ 57813 h 75719"/>
                <a:gd name="connsiteX7" fmla="*/ 47770 w 64685"/>
                <a:gd name="connsiteY7" fmla="*/ 71028 h 75719"/>
                <a:gd name="connsiteX8" fmla="*/ 25834 w 64685"/>
                <a:gd name="connsiteY8" fmla="*/ 75719 h 75719"/>
                <a:gd name="connsiteX9" fmla="*/ 0 w 64685"/>
                <a:gd name="connsiteY9" fmla="*/ 75719 h 75719"/>
                <a:gd name="connsiteX10" fmla="*/ 13875 w 64685"/>
                <a:gd name="connsiteY10" fmla="*/ 63826 h 75719"/>
                <a:gd name="connsiteX11" fmla="*/ 25240 w 64685"/>
                <a:gd name="connsiteY11" fmla="*/ 63826 h 75719"/>
                <a:gd name="connsiteX12" fmla="*/ 40304 w 64685"/>
                <a:gd name="connsiteY12" fmla="*/ 60721 h 75719"/>
                <a:gd name="connsiteX13" fmla="*/ 48167 w 64685"/>
                <a:gd name="connsiteY13" fmla="*/ 51867 h 75719"/>
                <a:gd name="connsiteX14" fmla="*/ 50545 w 64685"/>
                <a:gd name="connsiteY14" fmla="*/ 37860 h 75719"/>
                <a:gd name="connsiteX15" fmla="*/ 48167 w 64685"/>
                <a:gd name="connsiteY15" fmla="*/ 23918 h 75719"/>
                <a:gd name="connsiteX16" fmla="*/ 40304 w 64685"/>
                <a:gd name="connsiteY16" fmla="*/ 14932 h 75719"/>
                <a:gd name="connsiteX17" fmla="*/ 25240 w 64685"/>
                <a:gd name="connsiteY17" fmla="*/ 11827 h 75719"/>
                <a:gd name="connsiteX18" fmla="*/ 13875 w 64685"/>
                <a:gd name="connsiteY18" fmla="*/ 11827 h 75719"/>
                <a:gd name="connsiteX19" fmla="*/ 13875 w 64685"/>
                <a:gd name="connsiteY19" fmla="*/ 63826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685" h="75719">
                  <a:moveTo>
                    <a:pt x="0" y="75719"/>
                  </a:moveTo>
                  <a:lnTo>
                    <a:pt x="0" y="0"/>
                  </a:lnTo>
                  <a:lnTo>
                    <a:pt x="25834" y="0"/>
                  </a:lnTo>
                  <a:cubicBezTo>
                    <a:pt x="34688" y="0"/>
                    <a:pt x="42022" y="1586"/>
                    <a:pt x="47770" y="4691"/>
                  </a:cubicBezTo>
                  <a:cubicBezTo>
                    <a:pt x="53519" y="7863"/>
                    <a:pt x="57747" y="12223"/>
                    <a:pt x="60522" y="17906"/>
                  </a:cubicBezTo>
                  <a:cubicBezTo>
                    <a:pt x="63297" y="23588"/>
                    <a:pt x="64685" y="30195"/>
                    <a:pt x="64685" y="37860"/>
                  </a:cubicBezTo>
                  <a:cubicBezTo>
                    <a:pt x="64685" y="45524"/>
                    <a:pt x="63297" y="52131"/>
                    <a:pt x="60522" y="57813"/>
                  </a:cubicBezTo>
                  <a:cubicBezTo>
                    <a:pt x="57747" y="63496"/>
                    <a:pt x="53519" y="67856"/>
                    <a:pt x="47770" y="71028"/>
                  </a:cubicBezTo>
                  <a:cubicBezTo>
                    <a:pt x="42022" y="74133"/>
                    <a:pt x="34754" y="75719"/>
                    <a:pt x="25834" y="75719"/>
                  </a:cubicBezTo>
                  <a:lnTo>
                    <a:pt x="0" y="75719"/>
                  </a:lnTo>
                  <a:close/>
                  <a:moveTo>
                    <a:pt x="13875" y="63826"/>
                  </a:moveTo>
                  <a:lnTo>
                    <a:pt x="25240" y="63826"/>
                  </a:lnTo>
                  <a:cubicBezTo>
                    <a:pt x="31583" y="63826"/>
                    <a:pt x="36604" y="62769"/>
                    <a:pt x="40304" y="60721"/>
                  </a:cubicBezTo>
                  <a:cubicBezTo>
                    <a:pt x="44004" y="58672"/>
                    <a:pt x="46647" y="55699"/>
                    <a:pt x="48167" y="51867"/>
                  </a:cubicBezTo>
                  <a:cubicBezTo>
                    <a:pt x="49753" y="48035"/>
                    <a:pt x="50545" y="43344"/>
                    <a:pt x="50545" y="37860"/>
                  </a:cubicBezTo>
                  <a:cubicBezTo>
                    <a:pt x="50545" y="32376"/>
                    <a:pt x="49753" y="27817"/>
                    <a:pt x="48167" y="23918"/>
                  </a:cubicBezTo>
                  <a:cubicBezTo>
                    <a:pt x="46581" y="20020"/>
                    <a:pt x="43938" y="17047"/>
                    <a:pt x="40304" y="14932"/>
                  </a:cubicBezTo>
                  <a:cubicBezTo>
                    <a:pt x="36604" y="12818"/>
                    <a:pt x="31583" y="11827"/>
                    <a:pt x="25240" y="11827"/>
                  </a:cubicBezTo>
                  <a:lnTo>
                    <a:pt x="13875" y="11827"/>
                  </a:lnTo>
                  <a:lnTo>
                    <a:pt x="13875" y="63826"/>
                  </a:lnTo>
                  <a:close/>
                </a:path>
              </a:pathLst>
            </a:custGeom>
            <a:solidFill>
              <a:schemeClr val="bg1"/>
            </a:solidFill>
            <a:ln w="6589" cap="flat">
              <a:noFill/>
              <a:prstDash val="solid"/>
              <a:miter/>
            </a:ln>
          </p:spPr>
          <p:txBody>
            <a:bodyPr rtlCol="0" anchor="ctr"/>
            <a:lstStyle/>
            <a:p>
              <a:endParaRPr lang="en-US" dirty="0"/>
            </a:p>
          </p:txBody>
        </p:sp>
        <p:sp>
          <p:nvSpPr>
            <p:cNvPr id="18" name="Freeform: Shape 18">
              <a:extLst>
                <a:ext uri="{FF2B5EF4-FFF2-40B4-BE49-F238E27FC236}">
                  <a16:creationId xmlns:a16="http://schemas.microsoft.com/office/drawing/2014/main" id="{5CBDDC88-FE7D-BC4B-E7B2-FDA97555CBF1}"/>
                </a:ext>
              </a:extLst>
            </p:cNvPr>
            <p:cNvSpPr/>
            <p:nvPr/>
          </p:nvSpPr>
          <p:spPr>
            <a:xfrm>
              <a:off x="1620890" y="1471386"/>
              <a:ext cx="69970" cy="78229"/>
            </a:xfrm>
            <a:custGeom>
              <a:avLst/>
              <a:gdLst>
                <a:gd name="connsiteX0" fmla="*/ 36736 w 69970"/>
                <a:gd name="connsiteY0" fmla="*/ 78230 h 78229"/>
                <a:gd name="connsiteX1" fmla="*/ 17047 w 69970"/>
                <a:gd name="connsiteY1" fmla="*/ 73341 h 78229"/>
                <a:gd name="connsiteX2" fmla="*/ 4427 w 69970"/>
                <a:gd name="connsiteY2" fmla="*/ 59597 h 78229"/>
                <a:gd name="connsiteX3" fmla="*/ 0 w 69970"/>
                <a:gd name="connsiteY3" fmla="*/ 39181 h 78229"/>
                <a:gd name="connsiteX4" fmla="*/ 4427 w 69970"/>
                <a:gd name="connsiteY4" fmla="*/ 18765 h 78229"/>
                <a:gd name="connsiteX5" fmla="*/ 17047 w 69970"/>
                <a:gd name="connsiteY5" fmla="*/ 4955 h 78229"/>
                <a:gd name="connsiteX6" fmla="*/ 36736 w 69970"/>
                <a:gd name="connsiteY6" fmla="*/ 0 h 78229"/>
                <a:gd name="connsiteX7" fmla="*/ 59069 w 69970"/>
                <a:gd name="connsiteY7" fmla="*/ 6739 h 78229"/>
                <a:gd name="connsiteX8" fmla="*/ 69971 w 69970"/>
                <a:gd name="connsiteY8" fmla="*/ 25702 h 78229"/>
                <a:gd name="connsiteX9" fmla="*/ 54708 w 69970"/>
                <a:gd name="connsiteY9" fmla="*/ 25702 h 78229"/>
                <a:gd name="connsiteX10" fmla="*/ 48695 w 69970"/>
                <a:gd name="connsiteY10" fmla="*/ 15990 h 78229"/>
                <a:gd name="connsiteX11" fmla="*/ 36538 w 69970"/>
                <a:gd name="connsiteY11" fmla="*/ 12488 h 78229"/>
                <a:gd name="connsiteX12" fmla="*/ 20086 w 69970"/>
                <a:gd name="connsiteY12" fmla="*/ 19624 h 78229"/>
                <a:gd name="connsiteX13" fmla="*/ 14140 w 69970"/>
                <a:gd name="connsiteY13" fmla="*/ 39181 h 78229"/>
                <a:gd name="connsiteX14" fmla="*/ 20086 w 69970"/>
                <a:gd name="connsiteY14" fmla="*/ 58672 h 78229"/>
                <a:gd name="connsiteX15" fmla="*/ 36538 w 69970"/>
                <a:gd name="connsiteY15" fmla="*/ 65742 h 78229"/>
                <a:gd name="connsiteX16" fmla="*/ 48695 w 69970"/>
                <a:gd name="connsiteY16" fmla="*/ 62439 h 78229"/>
                <a:gd name="connsiteX17" fmla="*/ 54708 w 69970"/>
                <a:gd name="connsiteY17" fmla="*/ 53321 h 78229"/>
                <a:gd name="connsiteX18" fmla="*/ 69971 w 69970"/>
                <a:gd name="connsiteY18" fmla="*/ 53321 h 78229"/>
                <a:gd name="connsiteX19" fmla="*/ 59069 w 69970"/>
                <a:gd name="connsiteY19" fmla="*/ 71623 h 78229"/>
                <a:gd name="connsiteX20" fmla="*/ 36736 w 69970"/>
                <a:gd name="connsiteY20" fmla="*/ 78230 h 7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970" h="78229">
                  <a:moveTo>
                    <a:pt x="36736" y="78230"/>
                  </a:moveTo>
                  <a:cubicBezTo>
                    <a:pt x="29072" y="78230"/>
                    <a:pt x="22531" y="76578"/>
                    <a:pt x="17047" y="73341"/>
                  </a:cubicBezTo>
                  <a:cubicBezTo>
                    <a:pt x="11563" y="70037"/>
                    <a:pt x="7334" y="65478"/>
                    <a:pt x="4427" y="59597"/>
                  </a:cubicBezTo>
                  <a:cubicBezTo>
                    <a:pt x="1454" y="53717"/>
                    <a:pt x="0" y="46912"/>
                    <a:pt x="0" y="39181"/>
                  </a:cubicBezTo>
                  <a:cubicBezTo>
                    <a:pt x="0" y="31451"/>
                    <a:pt x="1454" y="24645"/>
                    <a:pt x="4427" y="18765"/>
                  </a:cubicBezTo>
                  <a:cubicBezTo>
                    <a:pt x="7400" y="12884"/>
                    <a:pt x="11629" y="8259"/>
                    <a:pt x="17047" y="4955"/>
                  </a:cubicBezTo>
                  <a:cubicBezTo>
                    <a:pt x="22531" y="1652"/>
                    <a:pt x="29072" y="0"/>
                    <a:pt x="36736" y="0"/>
                  </a:cubicBezTo>
                  <a:cubicBezTo>
                    <a:pt x="45788" y="0"/>
                    <a:pt x="53254" y="2246"/>
                    <a:pt x="59069" y="6739"/>
                  </a:cubicBezTo>
                  <a:cubicBezTo>
                    <a:pt x="64883" y="11232"/>
                    <a:pt x="68517" y="17575"/>
                    <a:pt x="69971" y="25702"/>
                  </a:cubicBezTo>
                  <a:lnTo>
                    <a:pt x="54708" y="25702"/>
                  </a:lnTo>
                  <a:cubicBezTo>
                    <a:pt x="53783" y="21606"/>
                    <a:pt x="51735" y="18368"/>
                    <a:pt x="48695" y="15990"/>
                  </a:cubicBezTo>
                  <a:cubicBezTo>
                    <a:pt x="45656" y="13677"/>
                    <a:pt x="41560" y="12488"/>
                    <a:pt x="36538" y="12488"/>
                  </a:cubicBezTo>
                  <a:cubicBezTo>
                    <a:pt x="29534" y="12488"/>
                    <a:pt x="24050" y="14866"/>
                    <a:pt x="20086" y="19624"/>
                  </a:cubicBezTo>
                  <a:cubicBezTo>
                    <a:pt x="16122" y="24381"/>
                    <a:pt x="14140" y="30922"/>
                    <a:pt x="14140" y="39181"/>
                  </a:cubicBezTo>
                  <a:cubicBezTo>
                    <a:pt x="14140" y="47440"/>
                    <a:pt x="16122" y="53981"/>
                    <a:pt x="20086" y="58672"/>
                  </a:cubicBezTo>
                  <a:cubicBezTo>
                    <a:pt x="24050" y="63364"/>
                    <a:pt x="29534" y="65742"/>
                    <a:pt x="36538" y="65742"/>
                  </a:cubicBezTo>
                  <a:cubicBezTo>
                    <a:pt x="41560" y="65742"/>
                    <a:pt x="45656" y="64619"/>
                    <a:pt x="48695" y="62439"/>
                  </a:cubicBezTo>
                  <a:cubicBezTo>
                    <a:pt x="51735" y="60258"/>
                    <a:pt x="53783" y="57219"/>
                    <a:pt x="54708" y="53321"/>
                  </a:cubicBezTo>
                  <a:lnTo>
                    <a:pt x="69971" y="53321"/>
                  </a:lnTo>
                  <a:cubicBezTo>
                    <a:pt x="68517" y="61117"/>
                    <a:pt x="64883" y="67196"/>
                    <a:pt x="59069" y="71623"/>
                  </a:cubicBezTo>
                  <a:cubicBezTo>
                    <a:pt x="53254" y="76049"/>
                    <a:pt x="45788" y="78230"/>
                    <a:pt x="36736" y="78230"/>
                  </a:cubicBezTo>
                </a:path>
              </a:pathLst>
            </a:custGeom>
            <a:solidFill>
              <a:schemeClr val="bg1"/>
            </a:solidFill>
            <a:ln w="6589" cap="flat">
              <a:noFill/>
              <a:prstDash val="solid"/>
              <a:miter/>
            </a:ln>
          </p:spPr>
          <p:txBody>
            <a:bodyPr rtlCol="0" anchor="ctr"/>
            <a:lstStyle/>
            <a:p>
              <a:endParaRPr lang="en-US" dirty="0"/>
            </a:p>
          </p:txBody>
        </p:sp>
        <p:sp>
          <p:nvSpPr>
            <p:cNvPr id="19" name="Freeform: Shape 19">
              <a:extLst>
                <a:ext uri="{FF2B5EF4-FFF2-40B4-BE49-F238E27FC236}">
                  <a16:creationId xmlns:a16="http://schemas.microsoft.com/office/drawing/2014/main" id="{6E24DB8E-CE4B-D9ED-A996-2E5C5141AF0A}"/>
                </a:ext>
              </a:extLst>
            </p:cNvPr>
            <p:cNvSpPr/>
            <p:nvPr/>
          </p:nvSpPr>
          <p:spPr>
            <a:xfrm>
              <a:off x="1708040" y="1472641"/>
              <a:ext cx="59861" cy="76974"/>
            </a:xfrm>
            <a:custGeom>
              <a:avLst/>
              <a:gdLst>
                <a:gd name="connsiteX0" fmla="*/ 29666 w 59861"/>
                <a:gd name="connsiteY0" fmla="*/ 76974 h 76974"/>
                <a:gd name="connsiteX1" fmla="*/ 14602 w 59861"/>
                <a:gd name="connsiteY1" fmla="*/ 73671 h 76974"/>
                <a:gd name="connsiteX2" fmla="*/ 3964 w 59861"/>
                <a:gd name="connsiteY2" fmla="*/ 63694 h 76974"/>
                <a:gd name="connsiteX3" fmla="*/ 0 w 59861"/>
                <a:gd name="connsiteY3" fmla="*/ 46713 h 76974"/>
                <a:gd name="connsiteX4" fmla="*/ 0 w 59861"/>
                <a:gd name="connsiteY4" fmla="*/ 0 h 76974"/>
                <a:gd name="connsiteX5" fmla="*/ 13809 w 59861"/>
                <a:gd name="connsiteY5" fmla="*/ 0 h 76974"/>
                <a:gd name="connsiteX6" fmla="*/ 13809 w 59861"/>
                <a:gd name="connsiteY6" fmla="*/ 46845 h 76974"/>
                <a:gd name="connsiteX7" fmla="*/ 18104 w 59861"/>
                <a:gd name="connsiteY7" fmla="*/ 60060 h 76974"/>
                <a:gd name="connsiteX8" fmla="*/ 29931 w 59861"/>
                <a:gd name="connsiteY8" fmla="*/ 64355 h 76974"/>
                <a:gd name="connsiteX9" fmla="*/ 41692 w 59861"/>
                <a:gd name="connsiteY9" fmla="*/ 60060 h 76974"/>
                <a:gd name="connsiteX10" fmla="*/ 46053 w 59861"/>
                <a:gd name="connsiteY10" fmla="*/ 46845 h 76974"/>
                <a:gd name="connsiteX11" fmla="*/ 46053 w 59861"/>
                <a:gd name="connsiteY11" fmla="*/ 0 h 76974"/>
                <a:gd name="connsiteX12" fmla="*/ 59862 w 59861"/>
                <a:gd name="connsiteY12" fmla="*/ 0 h 76974"/>
                <a:gd name="connsiteX13" fmla="*/ 59862 w 59861"/>
                <a:gd name="connsiteY13" fmla="*/ 46713 h 76974"/>
                <a:gd name="connsiteX14" fmla="*/ 55765 w 59861"/>
                <a:gd name="connsiteY14" fmla="*/ 63694 h 76974"/>
                <a:gd name="connsiteX15" fmla="*/ 44797 w 59861"/>
                <a:gd name="connsiteY15" fmla="*/ 73671 h 76974"/>
                <a:gd name="connsiteX16" fmla="*/ 29600 w 59861"/>
                <a:gd name="connsiteY16" fmla="*/ 76974 h 7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861" h="76974">
                  <a:moveTo>
                    <a:pt x="29666" y="76974"/>
                  </a:moveTo>
                  <a:cubicBezTo>
                    <a:pt x="24116" y="76974"/>
                    <a:pt x="19095" y="75851"/>
                    <a:pt x="14602" y="73671"/>
                  </a:cubicBezTo>
                  <a:cubicBezTo>
                    <a:pt x="10109" y="71490"/>
                    <a:pt x="6607" y="68121"/>
                    <a:pt x="3964" y="63694"/>
                  </a:cubicBezTo>
                  <a:cubicBezTo>
                    <a:pt x="1321" y="59201"/>
                    <a:pt x="0" y="53585"/>
                    <a:pt x="0" y="46713"/>
                  </a:cubicBezTo>
                  <a:lnTo>
                    <a:pt x="0" y="0"/>
                  </a:lnTo>
                  <a:lnTo>
                    <a:pt x="13809" y="0"/>
                  </a:lnTo>
                  <a:lnTo>
                    <a:pt x="13809" y="46845"/>
                  </a:lnTo>
                  <a:cubicBezTo>
                    <a:pt x="13809" y="52726"/>
                    <a:pt x="15263" y="57153"/>
                    <a:pt x="18104" y="60060"/>
                  </a:cubicBezTo>
                  <a:cubicBezTo>
                    <a:pt x="20945" y="62967"/>
                    <a:pt x="24909" y="64355"/>
                    <a:pt x="29931" y="64355"/>
                  </a:cubicBezTo>
                  <a:cubicBezTo>
                    <a:pt x="34952" y="64355"/>
                    <a:pt x="38851" y="62901"/>
                    <a:pt x="41692" y="60060"/>
                  </a:cubicBezTo>
                  <a:cubicBezTo>
                    <a:pt x="44599" y="57153"/>
                    <a:pt x="46053" y="52792"/>
                    <a:pt x="46053" y="46845"/>
                  </a:cubicBezTo>
                  <a:lnTo>
                    <a:pt x="46053" y="0"/>
                  </a:lnTo>
                  <a:lnTo>
                    <a:pt x="59862" y="0"/>
                  </a:lnTo>
                  <a:lnTo>
                    <a:pt x="59862" y="46713"/>
                  </a:lnTo>
                  <a:cubicBezTo>
                    <a:pt x="59862" y="53585"/>
                    <a:pt x="58474" y="59201"/>
                    <a:pt x="55765" y="63694"/>
                  </a:cubicBezTo>
                  <a:cubicBezTo>
                    <a:pt x="52990" y="68187"/>
                    <a:pt x="49356" y="71490"/>
                    <a:pt x="44797" y="73671"/>
                  </a:cubicBezTo>
                  <a:cubicBezTo>
                    <a:pt x="40238" y="75851"/>
                    <a:pt x="35151" y="76974"/>
                    <a:pt x="29600" y="76974"/>
                  </a:cubicBezTo>
                </a:path>
              </a:pathLst>
            </a:custGeom>
            <a:solidFill>
              <a:schemeClr val="bg1"/>
            </a:solidFill>
            <a:ln w="6589" cap="flat">
              <a:noFill/>
              <a:prstDash val="solid"/>
              <a:miter/>
            </a:ln>
          </p:spPr>
          <p:txBody>
            <a:bodyPr rtlCol="0" anchor="ctr"/>
            <a:lstStyle/>
            <a:p>
              <a:endParaRPr lang="en-US" dirty="0"/>
            </a:p>
          </p:txBody>
        </p:sp>
        <p:sp>
          <p:nvSpPr>
            <p:cNvPr id="20" name="Freeform: Shape 20">
              <a:extLst>
                <a:ext uri="{FF2B5EF4-FFF2-40B4-BE49-F238E27FC236}">
                  <a16:creationId xmlns:a16="http://schemas.microsoft.com/office/drawing/2014/main" id="{7924F6F0-9252-5268-0CB8-95D6DEA517B2}"/>
                </a:ext>
              </a:extLst>
            </p:cNvPr>
            <p:cNvSpPr/>
            <p:nvPr/>
          </p:nvSpPr>
          <p:spPr>
            <a:xfrm>
              <a:off x="1787459" y="1472575"/>
              <a:ext cx="55302" cy="75719"/>
            </a:xfrm>
            <a:custGeom>
              <a:avLst/>
              <a:gdLst>
                <a:gd name="connsiteX0" fmla="*/ 66 w 55302"/>
                <a:gd name="connsiteY0" fmla="*/ 75719 h 75719"/>
                <a:gd name="connsiteX1" fmla="*/ 66 w 55302"/>
                <a:gd name="connsiteY1" fmla="*/ 0 h 75719"/>
                <a:gd name="connsiteX2" fmla="*/ 27883 w 55302"/>
                <a:gd name="connsiteY2" fmla="*/ 0 h 75719"/>
                <a:gd name="connsiteX3" fmla="*/ 42881 w 55302"/>
                <a:gd name="connsiteY3" fmla="*/ 3105 h 75719"/>
                <a:gd name="connsiteX4" fmla="*/ 51669 w 55302"/>
                <a:gd name="connsiteY4" fmla="*/ 11431 h 75719"/>
                <a:gd name="connsiteX5" fmla="*/ 54576 w 55302"/>
                <a:gd name="connsiteY5" fmla="*/ 23059 h 75719"/>
                <a:gd name="connsiteX6" fmla="*/ 50942 w 55302"/>
                <a:gd name="connsiteY6" fmla="*/ 35679 h 75719"/>
                <a:gd name="connsiteX7" fmla="*/ 39644 w 55302"/>
                <a:gd name="connsiteY7" fmla="*/ 44004 h 75719"/>
                <a:gd name="connsiteX8" fmla="*/ 55303 w 55302"/>
                <a:gd name="connsiteY8" fmla="*/ 75719 h 75719"/>
                <a:gd name="connsiteX9" fmla="*/ 39379 w 55302"/>
                <a:gd name="connsiteY9" fmla="*/ 75719 h 75719"/>
                <a:gd name="connsiteX10" fmla="*/ 25306 w 55302"/>
                <a:gd name="connsiteY10" fmla="*/ 45854 h 75719"/>
                <a:gd name="connsiteX11" fmla="*/ 13875 w 55302"/>
                <a:gd name="connsiteY11" fmla="*/ 45854 h 75719"/>
                <a:gd name="connsiteX12" fmla="*/ 13875 w 55302"/>
                <a:gd name="connsiteY12" fmla="*/ 75719 h 75719"/>
                <a:gd name="connsiteX13" fmla="*/ 0 w 55302"/>
                <a:gd name="connsiteY13" fmla="*/ 75719 h 75719"/>
                <a:gd name="connsiteX14" fmla="*/ 13941 w 55302"/>
                <a:gd name="connsiteY14" fmla="*/ 35679 h 75719"/>
                <a:gd name="connsiteX15" fmla="*/ 27024 w 55302"/>
                <a:gd name="connsiteY15" fmla="*/ 35679 h 75719"/>
                <a:gd name="connsiteX16" fmla="*/ 37199 w 55302"/>
                <a:gd name="connsiteY16" fmla="*/ 32309 h 75719"/>
                <a:gd name="connsiteX17" fmla="*/ 40436 w 55302"/>
                <a:gd name="connsiteY17" fmla="*/ 23456 h 75719"/>
                <a:gd name="connsiteX18" fmla="*/ 37265 w 55302"/>
                <a:gd name="connsiteY18" fmla="*/ 14800 h 75719"/>
                <a:gd name="connsiteX19" fmla="*/ 26958 w 55302"/>
                <a:gd name="connsiteY19" fmla="*/ 11563 h 75719"/>
                <a:gd name="connsiteX20" fmla="*/ 14007 w 55302"/>
                <a:gd name="connsiteY20" fmla="*/ 11563 h 75719"/>
                <a:gd name="connsiteX21" fmla="*/ 14007 w 55302"/>
                <a:gd name="connsiteY21" fmla="*/ 3567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302" h="75719">
                  <a:moveTo>
                    <a:pt x="66" y="75719"/>
                  </a:moveTo>
                  <a:lnTo>
                    <a:pt x="66" y="0"/>
                  </a:lnTo>
                  <a:lnTo>
                    <a:pt x="27883" y="0"/>
                  </a:lnTo>
                  <a:cubicBezTo>
                    <a:pt x="33961" y="0"/>
                    <a:pt x="38917" y="991"/>
                    <a:pt x="42881" y="3105"/>
                  </a:cubicBezTo>
                  <a:cubicBezTo>
                    <a:pt x="46779" y="5154"/>
                    <a:pt x="49753" y="7929"/>
                    <a:pt x="51669" y="11431"/>
                  </a:cubicBezTo>
                  <a:cubicBezTo>
                    <a:pt x="53585" y="14932"/>
                    <a:pt x="54576" y="18831"/>
                    <a:pt x="54576" y="23059"/>
                  </a:cubicBezTo>
                  <a:cubicBezTo>
                    <a:pt x="54576" y="27684"/>
                    <a:pt x="53387" y="31913"/>
                    <a:pt x="50942" y="35679"/>
                  </a:cubicBezTo>
                  <a:cubicBezTo>
                    <a:pt x="48497" y="39511"/>
                    <a:pt x="44731" y="42286"/>
                    <a:pt x="39644" y="44004"/>
                  </a:cubicBezTo>
                  <a:lnTo>
                    <a:pt x="55303" y="75719"/>
                  </a:lnTo>
                  <a:lnTo>
                    <a:pt x="39379" y="75719"/>
                  </a:lnTo>
                  <a:lnTo>
                    <a:pt x="25306" y="45854"/>
                  </a:lnTo>
                  <a:lnTo>
                    <a:pt x="13875" y="45854"/>
                  </a:lnTo>
                  <a:lnTo>
                    <a:pt x="13875" y="75719"/>
                  </a:lnTo>
                  <a:lnTo>
                    <a:pt x="0" y="75719"/>
                  </a:lnTo>
                  <a:close/>
                  <a:moveTo>
                    <a:pt x="13941" y="35679"/>
                  </a:moveTo>
                  <a:lnTo>
                    <a:pt x="27024" y="35679"/>
                  </a:lnTo>
                  <a:cubicBezTo>
                    <a:pt x="31649" y="35679"/>
                    <a:pt x="35018" y="34556"/>
                    <a:pt x="37199" y="32309"/>
                  </a:cubicBezTo>
                  <a:cubicBezTo>
                    <a:pt x="39379" y="30063"/>
                    <a:pt x="40436" y="27156"/>
                    <a:pt x="40436" y="23456"/>
                  </a:cubicBezTo>
                  <a:cubicBezTo>
                    <a:pt x="40436" y="19756"/>
                    <a:pt x="39379" y="16981"/>
                    <a:pt x="37265" y="14800"/>
                  </a:cubicBezTo>
                  <a:cubicBezTo>
                    <a:pt x="35151" y="12620"/>
                    <a:pt x="31715" y="11563"/>
                    <a:pt x="26958" y="11563"/>
                  </a:cubicBezTo>
                  <a:lnTo>
                    <a:pt x="14007" y="11563"/>
                  </a:lnTo>
                  <a:lnTo>
                    <a:pt x="14007" y="35679"/>
                  </a:lnTo>
                  <a:close/>
                </a:path>
              </a:pathLst>
            </a:custGeom>
            <a:solidFill>
              <a:schemeClr val="bg1"/>
            </a:solidFill>
            <a:ln w="6589" cap="flat">
              <a:noFill/>
              <a:prstDash val="solid"/>
              <a:miter/>
            </a:ln>
          </p:spPr>
          <p:txBody>
            <a:bodyPr rtlCol="0" anchor="ctr"/>
            <a:lstStyle/>
            <a:p>
              <a:endParaRPr lang="en-US" dirty="0"/>
            </a:p>
          </p:txBody>
        </p:sp>
        <p:sp>
          <p:nvSpPr>
            <p:cNvPr id="21" name="Freeform: Shape 21">
              <a:extLst>
                <a:ext uri="{FF2B5EF4-FFF2-40B4-BE49-F238E27FC236}">
                  <a16:creationId xmlns:a16="http://schemas.microsoft.com/office/drawing/2014/main" id="{C0D47EA8-A860-558D-CC87-0A3186BE0058}"/>
                </a:ext>
              </a:extLst>
            </p:cNvPr>
            <p:cNvSpPr/>
            <p:nvPr/>
          </p:nvSpPr>
          <p:spPr>
            <a:xfrm>
              <a:off x="1860337" y="1472575"/>
              <a:ext cx="49422" cy="75719"/>
            </a:xfrm>
            <a:custGeom>
              <a:avLst/>
              <a:gdLst>
                <a:gd name="connsiteX0" fmla="*/ 0 w 49422"/>
                <a:gd name="connsiteY0" fmla="*/ 75719 h 75719"/>
                <a:gd name="connsiteX1" fmla="*/ 0 w 49422"/>
                <a:gd name="connsiteY1" fmla="*/ 0 h 75719"/>
                <a:gd name="connsiteX2" fmla="*/ 49422 w 49422"/>
                <a:gd name="connsiteY2" fmla="*/ 0 h 75719"/>
                <a:gd name="connsiteX3" fmla="*/ 49422 w 49422"/>
                <a:gd name="connsiteY3" fmla="*/ 11166 h 75719"/>
                <a:gd name="connsiteX4" fmla="*/ 13809 w 49422"/>
                <a:gd name="connsiteY4" fmla="*/ 11166 h 75719"/>
                <a:gd name="connsiteX5" fmla="*/ 13809 w 49422"/>
                <a:gd name="connsiteY5" fmla="*/ 31913 h 75719"/>
                <a:gd name="connsiteX6" fmla="*/ 46185 w 49422"/>
                <a:gd name="connsiteY6" fmla="*/ 31913 h 75719"/>
                <a:gd name="connsiteX7" fmla="*/ 46185 w 49422"/>
                <a:gd name="connsiteY7" fmla="*/ 42749 h 75719"/>
                <a:gd name="connsiteX8" fmla="*/ 13809 w 49422"/>
                <a:gd name="connsiteY8" fmla="*/ 42749 h 75719"/>
                <a:gd name="connsiteX9" fmla="*/ 13809 w 49422"/>
                <a:gd name="connsiteY9" fmla="*/ 64553 h 75719"/>
                <a:gd name="connsiteX10" fmla="*/ 49422 w 49422"/>
                <a:gd name="connsiteY10" fmla="*/ 64553 h 75719"/>
                <a:gd name="connsiteX11" fmla="*/ 49422 w 49422"/>
                <a:gd name="connsiteY11" fmla="*/ 75719 h 75719"/>
                <a:gd name="connsiteX12" fmla="*/ 0 w 49422"/>
                <a:gd name="connsiteY12"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22" h="75719">
                  <a:moveTo>
                    <a:pt x="0" y="75719"/>
                  </a:moveTo>
                  <a:lnTo>
                    <a:pt x="0" y="0"/>
                  </a:lnTo>
                  <a:lnTo>
                    <a:pt x="49422" y="0"/>
                  </a:lnTo>
                  <a:lnTo>
                    <a:pt x="49422" y="11166"/>
                  </a:lnTo>
                  <a:lnTo>
                    <a:pt x="13809" y="11166"/>
                  </a:lnTo>
                  <a:lnTo>
                    <a:pt x="13809" y="31913"/>
                  </a:lnTo>
                  <a:lnTo>
                    <a:pt x="46185" y="31913"/>
                  </a:lnTo>
                  <a:lnTo>
                    <a:pt x="46185" y="42749"/>
                  </a:lnTo>
                  <a:lnTo>
                    <a:pt x="13809" y="42749"/>
                  </a:lnTo>
                  <a:lnTo>
                    <a:pt x="13809" y="64553"/>
                  </a:lnTo>
                  <a:lnTo>
                    <a:pt x="49422" y="64553"/>
                  </a:lnTo>
                  <a:lnTo>
                    <a:pt x="49422" y="75719"/>
                  </a:lnTo>
                  <a:lnTo>
                    <a:pt x="0" y="75719"/>
                  </a:lnTo>
                  <a:close/>
                </a:path>
              </a:pathLst>
            </a:custGeom>
            <a:solidFill>
              <a:schemeClr val="bg1"/>
            </a:solidFill>
            <a:ln w="6589" cap="flat">
              <a:noFill/>
              <a:prstDash val="solid"/>
              <a:miter/>
            </a:ln>
          </p:spPr>
          <p:txBody>
            <a:bodyPr rtlCol="0" anchor="ctr"/>
            <a:lstStyle/>
            <a:p>
              <a:endParaRPr lang="en-US" dirty="0"/>
            </a:p>
          </p:txBody>
        </p:sp>
        <p:sp>
          <p:nvSpPr>
            <p:cNvPr id="22" name="Freeform: Shape 22">
              <a:extLst>
                <a:ext uri="{FF2B5EF4-FFF2-40B4-BE49-F238E27FC236}">
                  <a16:creationId xmlns:a16="http://schemas.microsoft.com/office/drawing/2014/main" id="{A7623966-A0BE-2D25-5BCD-163B07685133}"/>
                </a:ext>
              </a:extLst>
            </p:cNvPr>
            <p:cNvSpPr/>
            <p:nvPr/>
          </p:nvSpPr>
          <p:spPr>
            <a:xfrm>
              <a:off x="1925551" y="1471452"/>
              <a:ext cx="55236" cy="78361"/>
            </a:xfrm>
            <a:custGeom>
              <a:avLst/>
              <a:gdLst>
                <a:gd name="connsiteX0" fmla="*/ 28543 w 55236"/>
                <a:gd name="connsiteY0" fmla="*/ 78164 h 78361"/>
                <a:gd name="connsiteX1" fmla="*/ 13809 w 55236"/>
                <a:gd name="connsiteY1" fmla="*/ 75323 h 78361"/>
                <a:gd name="connsiteX2" fmla="*/ 3766 w 55236"/>
                <a:gd name="connsiteY2" fmla="*/ 67130 h 78361"/>
                <a:gd name="connsiteX3" fmla="*/ 0 w 55236"/>
                <a:gd name="connsiteY3" fmla="*/ 54113 h 78361"/>
                <a:gd name="connsiteX4" fmla="*/ 14602 w 55236"/>
                <a:gd name="connsiteY4" fmla="*/ 54113 h 78361"/>
                <a:gd name="connsiteX5" fmla="*/ 18434 w 55236"/>
                <a:gd name="connsiteY5" fmla="*/ 63033 h 78361"/>
                <a:gd name="connsiteX6" fmla="*/ 28411 w 55236"/>
                <a:gd name="connsiteY6" fmla="*/ 66667 h 78361"/>
                <a:gd name="connsiteX7" fmla="*/ 37199 w 55236"/>
                <a:gd name="connsiteY7" fmla="*/ 64024 h 78361"/>
                <a:gd name="connsiteX8" fmla="*/ 40436 w 55236"/>
                <a:gd name="connsiteY8" fmla="*/ 56955 h 78361"/>
                <a:gd name="connsiteX9" fmla="*/ 37595 w 55236"/>
                <a:gd name="connsiteY9" fmla="*/ 49687 h 78361"/>
                <a:gd name="connsiteX10" fmla="*/ 29997 w 55236"/>
                <a:gd name="connsiteY10" fmla="*/ 45458 h 78361"/>
                <a:gd name="connsiteX11" fmla="*/ 19822 w 55236"/>
                <a:gd name="connsiteY11" fmla="*/ 42022 h 78361"/>
                <a:gd name="connsiteX12" fmla="*/ 6475 w 55236"/>
                <a:gd name="connsiteY12" fmla="*/ 34226 h 78361"/>
                <a:gd name="connsiteX13" fmla="*/ 1850 w 55236"/>
                <a:gd name="connsiteY13" fmla="*/ 21606 h 78361"/>
                <a:gd name="connsiteX14" fmla="*/ 5021 w 55236"/>
                <a:gd name="connsiteY14" fmla="*/ 10109 h 78361"/>
                <a:gd name="connsiteX15" fmla="*/ 14073 w 55236"/>
                <a:gd name="connsiteY15" fmla="*/ 2643 h 78361"/>
                <a:gd name="connsiteX16" fmla="*/ 27288 w 55236"/>
                <a:gd name="connsiteY16" fmla="*/ 0 h 78361"/>
                <a:gd name="connsiteX17" fmla="*/ 40635 w 55236"/>
                <a:gd name="connsiteY17" fmla="*/ 2709 h 78361"/>
                <a:gd name="connsiteX18" fmla="*/ 49753 w 55236"/>
                <a:gd name="connsiteY18" fmla="*/ 10307 h 78361"/>
                <a:gd name="connsiteX19" fmla="*/ 53254 w 55236"/>
                <a:gd name="connsiteY19" fmla="*/ 21870 h 78361"/>
                <a:gd name="connsiteX20" fmla="*/ 38454 w 55236"/>
                <a:gd name="connsiteY20" fmla="*/ 21870 h 78361"/>
                <a:gd name="connsiteX21" fmla="*/ 35349 w 55236"/>
                <a:gd name="connsiteY21" fmla="*/ 14800 h 78361"/>
                <a:gd name="connsiteX22" fmla="*/ 27090 w 55236"/>
                <a:gd name="connsiteY22" fmla="*/ 11695 h 78361"/>
                <a:gd name="connsiteX23" fmla="*/ 19491 w 55236"/>
                <a:gd name="connsiteY23" fmla="*/ 13941 h 78361"/>
                <a:gd name="connsiteX24" fmla="*/ 16386 w 55236"/>
                <a:gd name="connsiteY24" fmla="*/ 20681 h 78361"/>
                <a:gd name="connsiteX25" fmla="*/ 18765 w 55236"/>
                <a:gd name="connsiteY25" fmla="*/ 26693 h 78361"/>
                <a:gd name="connsiteX26" fmla="*/ 25240 w 55236"/>
                <a:gd name="connsiteY26" fmla="*/ 30459 h 78361"/>
                <a:gd name="connsiteX27" fmla="*/ 34688 w 55236"/>
                <a:gd name="connsiteY27" fmla="*/ 33697 h 78361"/>
                <a:gd name="connsiteX28" fmla="*/ 44929 w 55236"/>
                <a:gd name="connsiteY28" fmla="*/ 38256 h 78361"/>
                <a:gd name="connsiteX29" fmla="*/ 52395 w 55236"/>
                <a:gd name="connsiteY29" fmla="*/ 45128 h 78361"/>
                <a:gd name="connsiteX30" fmla="*/ 55237 w 55236"/>
                <a:gd name="connsiteY30" fmla="*/ 56096 h 78361"/>
                <a:gd name="connsiteX31" fmla="*/ 52197 w 55236"/>
                <a:gd name="connsiteY31" fmla="*/ 67130 h 78361"/>
                <a:gd name="connsiteX32" fmla="*/ 43211 w 55236"/>
                <a:gd name="connsiteY32" fmla="*/ 75257 h 78361"/>
                <a:gd name="connsiteX33" fmla="*/ 28609 w 55236"/>
                <a:gd name="connsiteY33" fmla="*/ 78362 h 7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236" h="78361">
                  <a:moveTo>
                    <a:pt x="28543" y="78164"/>
                  </a:moveTo>
                  <a:cubicBezTo>
                    <a:pt x="22993" y="78164"/>
                    <a:pt x="18104" y="77239"/>
                    <a:pt x="13809" y="75323"/>
                  </a:cubicBezTo>
                  <a:cubicBezTo>
                    <a:pt x="9580" y="73407"/>
                    <a:pt x="6211" y="70698"/>
                    <a:pt x="3766" y="67130"/>
                  </a:cubicBezTo>
                  <a:cubicBezTo>
                    <a:pt x="1321" y="63562"/>
                    <a:pt x="66" y="59201"/>
                    <a:pt x="0" y="54113"/>
                  </a:cubicBezTo>
                  <a:lnTo>
                    <a:pt x="14602" y="54113"/>
                  </a:lnTo>
                  <a:cubicBezTo>
                    <a:pt x="14734" y="57615"/>
                    <a:pt x="15990" y="60588"/>
                    <a:pt x="18434" y="63033"/>
                  </a:cubicBezTo>
                  <a:cubicBezTo>
                    <a:pt x="20879" y="65478"/>
                    <a:pt x="24183" y="66667"/>
                    <a:pt x="28411" y="66667"/>
                  </a:cubicBezTo>
                  <a:cubicBezTo>
                    <a:pt x="32111" y="66667"/>
                    <a:pt x="35018" y="65808"/>
                    <a:pt x="37199" y="64024"/>
                  </a:cubicBezTo>
                  <a:cubicBezTo>
                    <a:pt x="39379" y="62240"/>
                    <a:pt x="40436" y="59928"/>
                    <a:pt x="40436" y="56955"/>
                  </a:cubicBezTo>
                  <a:cubicBezTo>
                    <a:pt x="40436" y="53981"/>
                    <a:pt x="39445" y="51404"/>
                    <a:pt x="37595" y="49687"/>
                  </a:cubicBezTo>
                  <a:cubicBezTo>
                    <a:pt x="35679" y="47969"/>
                    <a:pt x="33168" y="46581"/>
                    <a:pt x="29997" y="45458"/>
                  </a:cubicBezTo>
                  <a:cubicBezTo>
                    <a:pt x="26825" y="44401"/>
                    <a:pt x="23456" y="43211"/>
                    <a:pt x="19822" y="42022"/>
                  </a:cubicBezTo>
                  <a:cubicBezTo>
                    <a:pt x="14007" y="40040"/>
                    <a:pt x="9514" y="37397"/>
                    <a:pt x="6475" y="34226"/>
                  </a:cubicBezTo>
                  <a:cubicBezTo>
                    <a:pt x="3436" y="31054"/>
                    <a:pt x="1850" y="26825"/>
                    <a:pt x="1850" y="21606"/>
                  </a:cubicBezTo>
                  <a:cubicBezTo>
                    <a:pt x="1784" y="17113"/>
                    <a:pt x="2841" y="13281"/>
                    <a:pt x="5021" y="10109"/>
                  </a:cubicBezTo>
                  <a:cubicBezTo>
                    <a:pt x="7202" y="6938"/>
                    <a:pt x="10241" y="4427"/>
                    <a:pt x="14073" y="2643"/>
                  </a:cubicBezTo>
                  <a:cubicBezTo>
                    <a:pt x="17906" y="859"/>
                    <a:pt x="22266" y="0"/>
                    <a:pt x="27288" y="0"/>
                  </a:cubicBezTo>
                  <a:cubicBezTo>
                    <a:pt x="32309" y="0"/>
                    <a:pt x="36802" y="925"/>
                    <a:pt x="40635" y="2709"/>
                  </a:cubicBezTo>
                  <a:cubicBezTo>
                    <a:pt x="44467" y="4493"/>
                    <a:pt x="47506" y="7004"/>
                    <a:pt x="49753" y="10307"/>
                  </a:cubicBezTo>
                  <a:cubicBezTo>
                    <a:pt x="51933" y="13545"/>
                    <a:pt x="53122" y="17443"/>
                    <a:pt x="53254" y="21870"/>
                  </a:cubicBezTo>
                  <a:lnTo>
                    <a:pt x="38454" y="21870"/>
                  </a:lnTo>
                  <a:cubicBezTo>
                    <a:pt x="38388" y="19227"/>
                    <a:pt x="37331" y="16849"/>
                    <a:pt x="35349" y="14800"/>
                  </a:cubicBezTo>
                  <a:cubicBezTo>
                    <a:pt x="33367" y="12752"/>
                    <a:pt x="30592" y="11695"/>
                    <a:pt x="27090" y="11695"/>
                  </a:cubicBezTo>
                  <a:cubicBezTo>
                    <a:pt x="24050" y="11629"/>
                    <a:pt x="21540" y="12356"/>
                    <a:pt x="19491" y="13941"/>
                  </a:cubicBezTo>
                  <a:cubicBezTo>
                    <a:pt x="17443" y="15461"/>
                    <a:pt x="16386" y="17707"/>
                    <a:pt x="16386" y="20681"/>
                  </a:cubicBezTo>
                  <a:cubicBezTo>
                    <a:pt x="16386" y="23191"/>
                    <a:pt x="17179" y="25174"/>
                    <a:pt x="18765" y="26693"/>
                  </a:cubicBezTo>
                  <a:cubicBezTo>
                    <a:pt x="20350" y="28147"/>
                    <a:pt x="22531" y="29402"/>
                    <a:pt x="25240" y="30459"/>
                  </a:cubicBezTo>
                  <a:cubicBezTo>
                    <a:pt x="28015" y="31451"/>
                    <a:pt x="31120" y="32574"/>
                    <a:pt x="34688" y="33697"/>
                  </a:cubicBezTo>
                  <a:cubicBezTo>
                    <a:pt x="38454" y="35018"/>
                    <a:pt x="41890" y="36538"/>
                    <a:pt x="44929" y="38256"/>
                  </a:cubicBezTo>
                  <a:cubicBezTo>
                    <a:pt x="48035" y="39974"/>
                    <a:pt x="50479" y="42286"/>
                    <a:pt x="52395" y="45128"/>
                  </a:cubicBezTo>
                  <a:cubicBezTo>
                    <a:pt x="54245" y="47969"/>
                    <a:pt x="55237" y="51669"/>
                    <a:pt x="55237" y="56096"/>
                  </a:cubicBezTo>
                  <a:cubicBezTo>
                    <a:pt x="55237" y="60060"/>
                    <a:pt x="54245" y="63760"/>
                    <a:pt x="52197" y="67130"/>
                  </a:cubicBezTo>
                  <a:cubicBezTo>
                    <a:pt x="50149" y="70499"/>
                    <a:pt x="47176" y="73208"/>
                    <a:pt x="43211" y="75257"/>
                  </a:cubicBezTo>
                  <a:cubicBezTo>
                    <a:pt x="39247" y="77305"/>
                    <a:pt x="34358" y="78362"/>
                    <a:pt x="28609" y="78362"/>
                  </a:cubicBezTo>
                </a:path>
              </a:pathLst>
            </a:custGeom>
            <a:solidFill>
              <a:schemeClr val="bg1"/>
            </a:solidFill>
            <a:ln w="6589" cap="flat">
              <a:noFill/>
              <a:prstDash val="solid"/>
              <a:miter/>
            </a:ln>
          </p:spPr>
          <p:txBody>
            <a:bodyPr rtlCol="0" anchor="ctr"/>
            <a:lstStyle/>
            <a:p>
              <a:endParaRPr lang="en-US" dirty="0"/>
            </a:p>
          </p:txBody>
        </p:sp>
        <p:sp>
          <p:nvSpPr>
            <p:cNvPr id="23" name="Freeform: Shape 24">
              <a:extLst>
                <a:ext uri="{FF2B5EF4-FFF2-40B4-BE49-F238E27FC236}">
                  <a16:creationId xmlns:a16="http://schemas.microsoft.com/office/drawing/2014/main" id="{F59B6EBF-A6C8-5941-3507-B05FF5B5D03F}"/>
                </a:ext>
              </a:extLst>
            </p:cNvPr>
            <p:cNvSpPr/>
            <p:nvPr/>
          </p:nvSpPr>
          <p:spPr>
            <a:xfrm>
              <a:off x="1995191" y="1532701"/>
              <a:ext cx="17311" cy="16319"/>
            </a:xfrm>
            <a:custGeom>
              <a:avLst/>
              <a:gdLst>
                <a:gd name="connsiteX0" fmla="*/ 8655 w 17311"/>
                <a:gd name="connsiteY0" fmla="*/ 16320 h 16319"/>
                <a:gd name="connsiteX1" fmla="*/ 2445 w 17311"/>
                <a:gd name="connsiteY1" fmla="*/ 13941 h 16319"/>
                <a:gd name="connsiteX2" fmla="*/ 0 w 17311"/>
                <a:gd name="connsiteY2" fmla="*/ 8193 h 16319"/>
                <a:gd name="connsiteX3" fmla="*/ 2445 w 17311"/>
                <a:gd name="connsiteY3" fmla="*/ 2379 h 16319"/>
                <a:gd name="connsiteX4" fmla="*/ 8655 w 17311"/>
                <a:gd name="connsiteY4" fmla="*/ 0 h 16319"/>
                <a:gd name="connsiteX5" fmla="*/ 14866 w 17311"/>
                <a:gd name="connsiteY5" fmla="*/ 2379 h 16319"/>
                <a:gd name="connsiteX6" fmla="*/ 17311 w 17311"/>
                <a:gd name="connsiteY6" fmla="*/ 8193 h 16319"/>
                <a:gd name="connsiteX7" fmla="*/ 14866 w 17311"/>
                <a:gd name="connsiteY7" fmla="*/ 13941 h 16319"/>
                <a:gd name="connsiteX8" fmla="*/ 8655 w 17311"/>
                <a:gd name="connsiteY8" fmla="*/ 16320 h 1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1" h="16319">
                  <a:moveTo>
                    <a:pt x="8655" y="16320"/>
                  </a:moveTo>
                  <a:cubicBezTo>
                    <a:pt x="6145" y="16320"/>
                    <a:pt x="4030" y="15527"/>
                    <a:pt x="2445" y="13941"/>
                  </a:cubicBezTo>
                  <a:cubicBezTo>
                    <a:pt x="859" y="12356"/>
                    <a:pt x="0" y="10439"/>
                    <a:pt x="0" y="8193"/>
                  </a:cubicBezTo>
                  <a:cubicBezTo>
                    <a:pt x="0" y="5946"/>
                    <a:pt x="793" y="3964"/>
                    <a:pt x="2445" y="2379"/>
                  </a:cubicBezTo>
                  <a:cubicBezTo>
                    <a:pt x="4097" y="793"/>
                    <a:pt x="6145" y="0"/>
                    <a:pt x="8655" y="0"/>
                  </a:cubicBezTo>
                  <a:cubicBezTo>
                    <a:pt x="11166" y="0"/>
                    <a:pt x="13215" y="793"/>
                    <a:pt x="14866" y="2379"/>
                  </a:cubicBezTo>
                  <a:cubicBezTo>
                    <a:pt x="16452" y="3964"/>
                    <a:pt x="17311" y="5880"/>
                    <a:pt x="17311" y="8193"/>
                  </a:cubicBezTo>
                  <a:cubicBezTo>
                    <a:pt x="17311" y="10506"/>
                    <a:pt x="16518" y="12356"/>
                    <a:pt x="14866" y="13941"/>
                  </a:cubicBezTo>
                  <a:cubicBezTo>
                    <a:pt x="13215" y="15527"/>
                    <a:pt x="11166" y="16320"/>
                    <a:pt x="8655" y="16320"/>
                  </a:cubicBezTo>
                </a:path>
              </a:pathLst>
            </a:custGeom>
            <a:solidFill>
              <a:schemeClr val="bg1"/>
            </a:solidFill>
            <a:ln w="6589" cap="flat">
              <a:noFill/>
              <a:prstDash val="solid"/>
              <a:miter/>
            </a:ln>
          </p:spPr>
          <p:txBody>
            <a:bodyPr rtlCol="0" anchor="ctr"/>
            <a:lstStyle/>
            <a:p>
              <a:endParaRPr lang="en-US" dirty="0"/>
            </a:p>
          </p:txBody>
        </p:sp>
        <p:sp>
          <p:nvSpPr>
            <p:cNvPr id="24" name="Freeform: Shape 26">
              <a:extLst>
                <a:ext uri="{FF2B5EF4-FFF2-40B4-BE49-F238E27FC236}">
                  <a16:creationId xmlns:a16="http://schemas.microsoft.com/office/drawing/2014/main" id="{8031A4CA-D523-97AF-0557-154A5083888B}"/>
                </a:ext>
              </a:extLst>
            </p:cNvPr>
            <p:cNvSpPr/>
            <p:nvPr/>
          </p:nvSpPr>
          <p:spPr>
            <a:xfrm>
              <a:off x="2058026" y="1471452"/>
              <a:ext cx="55236" cy="78361"/>
            </a:xfrm>
            <a:custGeom>
              <a:avLst/>
              <a:gdLst>
                <a:gd name="connsiteX0" fmla="*/ 28543 w 55236"/>
                <a:gd name="connsiteY0" fmla="*/ 78164 h 78361"/>
                <a:gd name="connsiteX1" fmla="*/ 13809 w 55236"/>
                <a:gd name="connsiteY1" fmla="*/ 75323 h 78361"/>
                <a:gd name="connsiteX2" fmla="*/ 3766 w 55236"/>
                <a:gd name="connsiteY2" fmla="*/ 67130 h 78361"/>
                <a:gd name="connsiteX3" fmla="*/ 0 w 55236"/>
                <a:gd name="connsiteY3" fmla="*/ 54113 h 78361"/>
                <a:gd name="connsiteX4" fmla="*/ 14602 w 55236"/>
                <a:gd name="connsiteY4" fmla="*/ 54113 h 78361"/>
                <a:gd name="connsiteX5" fmla="*/ 18434 w 55236"/>
                <a:gd name="connsiteY5" fmla="*/ 63033 h 78361"/>
                <a:gd name="connsiteX6" fmla="*/ 28411 w 55236"/>
                <a:gd name="connsiteY6" fmla="*/ 66667 h 78361"/>
                <a:gd name="connsiteX7" fmla="*/ 37199 w 55236"/>
                <a:gd name="connsiteY7" fmla="*/ 64024 h 78361"/>
                <a:gd name="connsiteX8" fmla="*/ 40436 w 55236"/>
                <a:gd name="connsiteY8" fmla="*/ 56955 h 78361"/>
                <a:gd name="connsiteX9" fmla="*/ 37595 w 55236"/>
                <a:gd name="connsiteY9" fmla="*/ 49687 h 78361"/>
                <a:gd name="connsiteX10" fmla="*/ 29997 w 55236"/>
                <a:gd name="connsiteY10" fmla="*/ 45458 h 78361"/>
                <a:gd name="connsiteX11" fmla="*/ 19822 w 55236"/>
                <a:gd name="connsiteY11" fmla="*/ 42022 h 78361"/>
                <a:gd name="connsiteX12" fmla="*/ 6475 w 55236"/>
                <a:gd name="connsiteY12" fmla="*/ 34226 h 78361"/>
                <a:gd name="connsiteX13" fmla="*/ 1850 w 55236"/>
                <a:gd name="connsiteY13" fmla="*/ 21606 h 78361"/>
                <a:gd name="connsiteX14" fmla="*/ 5021 w 55236"/>
                <a:gd name="connsiteY14" fmla="*/ 10109 h 78361"/>
                <a:gd name="connsiteX15" fmla="*/ 14073 w 55236"/>
                <a:gd name="connsiteY15" fmla="*/ 2643 h 78361"/>
                <a:gd name="connsiteX16" fmla="*/ 27288 w 55236"/>
                <a:gd name="connsiteY16" fmla="*/ 0 h 78361"/>
                <a:gd name="connsiteX17" fmla="*/ 40635 w 55236"/>
                <a:gd name="connsiteY17" fmla="*/ 2709 h 78361"/>
                <a:gd name="connsiteX18" fmla="*/ 49753 w 55236"/>
                <a:gd name="connsiteY18" fmla="*/ 10307 h 78361"/>
                <a:gd name="connsiteX19" fmla="*/ 53254 w 55236"/>
                <a:gd name="connsiteY19" fmla="*/ 21870 h 78361"/>
                <a:gd name="connsiteX20" fmla="*/ 38454 w 55236"/>
                <a:gd name="connsiteY20" fmla="*/ 21870 h 78361"/>
                <a:gd name="connsiteX21" fmla="*/ 35349 w 55236"/>
                <a:gd name="connsiteY21" fmla="*/ 14800 h 78361"/>
                <a:gd name="connsiteX22" fmla="*/ 27090 w 55236"/>
                <a:gd name="connsiteY22" fmla="*/ 11695 h 78361"/>
                <a:gd name="connsiteX23" fmla="*/ 19491 w 55236"/>
                <a:gd name="connsiteY23" fmla="*/ 13941 h 78361"/>
                <a:gd name="connsiteX24" fmla="*/ 16386 w 55236"/>
                <a:gd name="connsiteY24" fmla="*/ 20681 h 78361"/>
                <a:gd name="connsiteX25" fmla="*/ 18765 w 55236"/>
                <a:gd name="connsiteY25" fmla="*/ 26693 h 78361"/>
                <a:gd name="connsiteX26" fmla="*/ 25240 w 55236"/>
                <a:gd name="connsiteY26" fmla="*/ 30459 h 78361"/>
                <a:gd name="connsiteX27" fmla="*/ 34688 w 55236"/>
                <a:gd name="connsiteY27" fmla="*/ 33697 h 78361"/>
                <a:gd name="connsiteX28" fmla="*/ 44929 w 55236"/>
                <a:gd name="connsiteY28" fmla="*/ 38256 h 78361"/>
                <a:gd name="connsiteX29" fmla="*/ 52395 w 55236"/>
                <a:gd name="connsiteY29" fmla="*/ 45128 h 78361"/>
                <a:gd name="connsiteX30" fmla="*/ 55237 w 55236"/>
                <a:gd name="connsiteY30" fmla="*/ 56096 h 78361"/>
                <a:gd name="connsiteX31" fmla="*/ 52197 w 55236"/>
                <a:gd name="connsiteY31" fmla="*/ 67130 h 78361"/>
                <a:gd name="connsiteX32" fmla="*/ 43211 w 55236"/>
                <a:gd name="connsiteY32" fmla="*/ 75257 h 78361"/>
                <a:gd name="connsiteX33" fmla="*/ 28609 w 55236"/>
                <a:gd name="connsiteY33" fmla="*/ 78362 h 7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236" h="78361">
                  <a:moveTo>
                    <a:pt x="28543" y="78164"/>
                  </a:moveTo>
                  <a:cubicBezTo>
                    <a:pt x="22993" y="78164"/>
                    <a:pt x="18104" y="77239"/>
                    <a:pt x="13809" y="75323"/>
                  </a:cubicBezTo>
                  <a:cubicBezTo>
                    <a:pt x="9580" y="73407"/>
                    <a:pt x="6211" y="70698"/>
                    <a:pt x="3766" y="67130"/>
                  </a:cubicBezTo>
                  <a:cubicBezTo>
                    <a:pt x="1321" y="63562"/>
                    <a:pt x="66" y="59201"/>
                    <a:pt x="0" y="54113"/>
                  </a:cubicBezTo>
                  <a:lnTo>
                    <a:pt x="14602" y="54113"/>
                  </a:lnTo>
                  <a:cubicBezTo>
                    <a:pt x="14734" y="57615"/>
                    <a:pt x="15990" y="60588"/>
                    <a:pt x="18434" y="63033"/>
                  </a:cubicBezTo>
                  <a:cubicBezTo>
                    <a:pt x="20879" y="65478"/>
                    <a:pt x="24182" y="66667"/>
                    <a:pt x="28411" y="66667"/>
                  </a:cubicBezTo>
                  <a:cubicBezTo>
                    <a:pt x="32111" y="66667"/>
                    <a:pt x="35018" y="65808"/>
                    <a:pt x="37199" y="64024"/>
                  </a:cubicBezTo>
                  <a:cubicBezTo>
                    <a:pt x="39379" y="62240"/>
                    <a:pt x="40436" y="59928"/>
                    <a:pt x="40436" y="56955"/>
                  </a:cubicBezTo>
                  <a:cubicBezTo>
                    <a:pt x="40436" y="53981"/>
                    <a:pt x="39445" y="51404"/>
                    <a:pt x="37595" y="49687"/>
                  </a:cubicBezTo>
                  <a:cubicBezTo>
                    <a:pt x="35679" y="47969"/>
                    <a:pt x="33168" y="46581"/>
                    <a:pt x="29997" y="45458"/>
                  </a:cubicBezTo>
                  <a:cubicBezTo>
                    <a:pt x="26825" y="44401"/>
                    <a:pt x="23456" y="43211"/>
                    <a:pt x="19822" y="42022"/>
                  </a:cubicBezTo>
                  <a:cubicBezTo>
                    <a:pt x="14007" y="40040"/>
                    <a:pt x="9514" y="37397"/>
                    <a:pt x="6475" y="34226"/>
                  </a:cubicBezTo>
                  <a:cubicBezTo>
                    <a:pt x="3436" y="31054"/>
                    <a:pt x="1850" y="26825"/>
                    <a:pt x="1850" y="21606"/>
                  </a:cubicBezTo>
                  <a:cubicBezTo>
                    <a:pt x="1784" y="17113"/>
                    <a:pt x="2841" y="13281"/>
                    <a:pt x="5021" y="10109"/>
                  </a:cubicBezTo>
                  <a:cubicBezTo>
                    <a:pt x="7202" y="6938"/>
                    <a:pt x="10241" y="4427"/>
                    <a:pt x="14073" y="2643"/>
                  </a:cubicBezTo>
                  <a:cubicBezTo>
                    <a:pt x="17906" y="859"/>
                    <a:pt x="22266" y="0"/>
                    <a:pt x="27288" y="0"/>
                  </a:cubicBezTo>
                  <a:cubicBezTo>
                    <a:pt x="32309" y="0"/>
                    <a:pt x="36802" y="925"/>
                    <a:pt x="40635" y="2709"/>
                  </a:cubicBezTo>
                  <a:cubicBezTo>
                    <a:pt x="44467" y="4493"/>
                    <a:pt x="47506" y="7004"/>
                    <a:pt x="49753" y="10307"/>
                  </a:cubicBezTo>
                  <a:cubicBezTo>
                    <a:pt x="51933" y="13545"/>
                    <a:pt x="53122" y="17443"/>
                    <a:pt x="53254" y="21870"/>
                  </a:cubicBezTo>
                  <a:lnTo>
                    <a:pt x="38454" y="21870"/>
                  </a:lnTo>
                  <a:cubicBezTo>
                    <a:pt x="38388" y="19227"/>
                    <a:pt x="37331" y="16849"/>
                    <a:pt x="35349" y="14800"/>
                  </a:cubicBezTo>
                  <a:cubicBezTo>
                    <a:pt x="33367" y="12752"/>
                    <a:pt x="30592" y="11695"/>
                    <a:pt x="27090" y="11695"/>
                  </a:cubicBezTo>
                  <a:cubicBezTo>
                    <a:pt x="24050" y="11629"/>
                    <a:pt x="21540" y="12356"/>
                    <a:pt x="19491" y="13941"/>
                  </a:cubicBezTo>
                  <a:cubicBezTo>
                    <a:pt x="17443" y="15461"/>
                    <a:pt x="16386" y="17707"/>
                    <a:pt x="16386" y="20681"/>
                  </a:cubicBezTo>
                  <a:cubicBezTo>
                    <a:pt x="16386" y="23191"/>
                    <a:pt x="17179" y="25174"/>
                    <a:pt x="18765" y="26693"/>
                  </a:cubicBezTo>
                  <a:cubicBezTo>
                    <a:pt x="20350" y="28147"/>
                    <a:pt x="22531" y="29402"/>
                    <a:pt x="25240" y="30459"/>
                  </a:cubicBezTo>
                  <a:cubicBezTo>
                    <a:pt x="28015" y="31451"/>
                    <a:pt x="31120" y="32574"/>
                    <a:pt x="34688" y="33697"/>
                  </a:cubicBezTo>
                  <a:cubicBezTo>
                    <a:pt x="38454" y="35018"/>
                    <a:pt x="41890" y="36538"/>
                    <a:pt x="44929" y="38256"/>
                  </a:cubicBezTo>
                  <a:cubicBezTo>
                    <a:pt x="48035" y="39974"/>
                    <a:pt x="50479" y="42286"/>
                    <a:pt x="52395" y="45128"/>
                  </a:cubicBezTo>
                  <a:cubicBezTo>
                    <a:pt x="54245" y="47969"/>
                    <a:pt x="55237" y="51669"/>
                    <a:pt x="55237" y="56096"/>
                  </a:cubicBezTo>
                  <a:cubicBezTo>
                    <a:pt x="55237" y="60060"/>
                    <a:pt x="54245" y="63760"/>
                    <a:pt x="52197" y="67130"/>
                  </a:cubicBezTo>
                  <a:cubicBezTo>
                    <a:pt x="50149" y="70499"/>
                    <a:pt x="47176" y="73208"/>
                    <a:pt x="43211" y="75257"/>
                  </a:cubicBezTo>
                  <a:cubicBezTo>
                    <a:pt x="39247" y="77305"/>
                    <a:pt x="34358" y="78362"/>
                    <a:pt x="28609" y="78362"/>
                  </a:cubicBezTo>
                </a:path>
              </a:pathLst>
            </a:custGeom>
            <a:solidFill>
              <a:schemeClr val="bg1"/>
            </a:solidFill>
            <a:ln w="6589" cap="flat">
              <a:noFill/>
              <a:prstDash val="solid"/>
              <a:miter/>
            </a:ln>
          </p:spPr>
          <p:txBody>
            <a:bodyPr rtlCol="0" anchor="ctr"/>
            <a:lstStyle/>
            <a:p>
              <a:endParaRPr lang="en-US" dirty="0"/>
            </a:p>
          </p:txBody>
        </p:sp>
        <p:sp>
          <p:nvSpPr>
            <p:cNvPr id="25" name="Freeform: Shape 27">
              <a:extLst>
                <a:ext uri="{FF2B5EF4-FFF2-40B4-BE49-F238E27FC236}">
                  <a16:creationId xmlns:a16="http://schemas.microsoft.com/office/drawing/2014/main" id="{A0E90431-33F0-B0FA-F8EF-6E29BE581F01}"/>
                </a:ext>
              </a:extLst>
            </p:cNvPr>
            <p:cNvSpPr/>
            <p:nvPr/>
          </p:nvSpPr>
          <p:spPr>
            <a:xfrm>
              <a:off x="2125817" y="1472575"/>
              <a:ext cx="70961" cy="75719"/>
            </a:xfrm>
            <a:custGeom>
              <a:avLst/>
              <a:gdLst>
                <a:gd name="connsiteX0" fmla="*/ 0 w 70961"/>
                <a:gd name="connsiteY0" fmla="*/ 75719 h 75719"/>
                <a:gd name="connsiteX1" fmla="*/ 27684 w 70961"/>
                <a:gd name="connsiteY1" fmla="*/ 0 h 75719"/>
                <a:gd name="connsiteX2" fmla="*/ 43278 w 70961"/>
                <a:gd name="connsiteY2" fmla="*/ 0 h 75719"/>
                <a:gd name="connsiteX3" fmla="*/ 70962 w 70961"/>
                <a:gd name="connsiteY3" fmla="*/ 75719 h 75719"/>
                <a:gd name="connsiteX4" fmla="*/ 56228 w 70961"/>
                <a:gd name="connsiteY4" fmla="*/ 75719 h 75719"/>
                <a:gd name="connsiteX5" fmla="*/ 50149 w 70961"/>
                <a:gd name="connsiteY5" fmla="*/ 58210 h 75719"/>
                <a:gd name="connsiteX6" fmla="*/ 20615 w 70961"/>
                <a:gd name="connsiteY6" fmla="*/ 58210 h 75719"/>
                <a:gd name="connsiteX7" fmla="*/ 14470 w 70961"/>
                <a:gd name="connsiteY7" fmla="*/ 75719 h 75719"/>
                <a:gd name="connsiteX8" fmla="*/ 0 w 70961"/>
                <a:gd name="connsiteY8" fmla="*/ 75719 h 75719"/>
                <a:gd name="connsiteX9" fmla="*/ 24447 w 70961"/>
                <a:gd name="connsiteY9" fmla="*/ 47374 h 75719"/>
                <a:gd name="connsiteX10" fmla="*/ 46383 w 70961"/>
                <a:gd name="connsiteY10" fmla="*/ 47374 h 75719"/>
                <a:gd name="connsiteX11" fmla="*/ 35349 w 70961"/>
                <a:gd name="connsiteY11" fmla="*/ 15923 h 75719"/>
                <a:gd name="connsiteX12" fmla="*/ 24447 w 70961"/>
                <a:gd name="connsiteY12" fmla="*/ 47374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961" h="75719">
                  <a:moveTo>
                    <a:pt x="0" y="75719"/>
                  </a:moveTo>
                  <a:lnTo>
                    <a:pt x="27684" y="0"/>
                  </a:lnTo>
                  <a:lnTo>
                    <a:pt x="43278" y="0"/>
                  </a:lnTo>
                  <a:lnTo>
                    <a:pt x="70962" y="75719"/>
                  </a:lnTo>
                  <a:lnTo>
                    <a:pt x="56228" y="75719"/>
                  </a:lnTo>
                  <a:lnTo>
                    <a:pt x="50149" y="58210"/>
                  </a:lnTo>
                  <a:lnTo>
                    <a:pt x="20615" y="58210"/>
                  </a:lnTo>
                  <a:lnTo>
                    <a:pt x="14470" y="75719"/>
                  </a:lnTo>
                  <a:lnTo>
                    <a:pt x="0" y="75719"/>
                  </a:lnTo>
                  <a:close/>
                  <a:moveTo>
                    <a:pt x="24447" y="47374"/>
                  </a:moveTo>
                  <a:lnTo>
                    <a:pt x="46383" y="47374"/>
                  </a:lnTo>
                  <a:lnTo>
                    <a:pt x="35349" y="15923"/>
                  </a:lnTo>
                  <a:lnTo>
                    <a:pt x="24447" y="47374"/>
                  </a:lnTo>
                  <a:close/>
                </a:path>
              </a:pathLst>
            </a:custGeom>
            <a:solidFill>
              <a:schemeClr val="bg1"/>
            </a:solidFill>
            <a:ln w="6589" cap="flat">
              <a:noFill/>
              <a:prstDash val="solid"/>
              <a:miter/>
            </a:ln>
          </p:spPr>
          <p:txBody>
            <a:bodyPr rtlCol="0" anchor="ctr"/>
            <a:lstStyle/>
            <a:p>
              <a:endParaRPr lang="en-US" dirty="0"/>
            </a:p>
          </p:txBody>
        </p:sp>
        <p:sp>
          <p:nvSpPr>
            <p:cNvPr id="26" name="Freeform: Shape 28">
              <a:extLst>
                <a:ext uri="{FF2B5EF4-FFF2-40B4-BE49-F238E27FC236}">
                  <a16:creationId xmlns:a16="http://schemas.microsoft.com/office/drawing/2014/main" id="{78FFE246-0A46-6A96-E7A5-FC885E5ECC00}"/>
                </a:ext>
              </a:extLst>
            </p:cNvPr>
            <p:cNvSpPr/>
            <p:nvPr/>
          </p:nvSpPr>
          <p:spPr>
            <a:xfrm>
              <a:off x="2196580" y="1472575"/>
              <a:ext cx="72349" cy="75719"/>
            </a:xfrm>
            <a:custGeom>
              <a:avLst/>
              <a:gdLst>
                <a:gd name="connsiteX0" fmla="*/ 27684 w 72349"/>
                <a:gd name="connsiteY0" fmla="*/ 75719 h 75719"/>
                <a:gd name="connsiteX1" fmla="*/ 0 w 72349"/>
                <a:gd name="connsiteY1" fmla="*/ 0 h 75719"/>
                <a:gd name="connsiteX2" fmla="*/ 14800 w 72349"/>
                <a:gd name="connsiteY2" fmla="*/ 0 h 75719"/>
                <a:gd name="connsiteX3" fmla="*/ 36208 w 72349"/>
                <a:gd name="connsiteY3" fmla="*/ 61580 h 75719"/>
                <a:gd name="connsiteX4" fmla="*/ 57747 w 72349"/>
                <a:gd name="connsiteY4" fmla="*/ 0 h 75719"/>
                <a:gd name="connsiteX5" fmla="*/ 72349 w 72349"/>
                <a:gd name="connsiteY5" fmla="*/ 0 h 75719"/>
                <a:gd name="connsiteX6" fmla="*/ 44665 w 72349"/>
                <a:gd name="connsiteY6" fmla="*/ 75719 h 75719"/>
                <a:gd name="connsiteX7" fmla="*/ 27684 w 72349"/>
                <a:gd name="connsiteY7"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49" h="75719">
                  <a:moveTo>
                    <a:pt x="27684" y="75719"/>
                  </a:moveTo>
                  <a:lnTo>
                    <a:pt x="0" y="0"/>
                  </a:lnTo>
                  <a:lnTo>
                    <a:pt x="14800" y="0"/>
                  </a:lnTo>
                  <a:lnTo>
                    <a:pt x="36208" y="61580"/>
                  </a:lnTo>
                  <a:lnTo>
                    <a:pt x="57747" y="0"/>
                  </a:lnTo>
                  <a:lnTo>
                    <a:pt x="72349" y="0"/>
                  </a:lnTo>
                  <a:lnTo>
                    <a:pt x="44665" y="75719"/>
                  </a:lnTo>
                  <a:lnTo>
                    <a:pt x="27684" y="75719"/>
                  </a:lnTo>
                  <a:close/>
                </a:path>
              </a:pathLst>
            </a:custGeom>
            <a:solidFill>
              <a:schemeClr val="bg1"/>
            </a:solidFill>
            <a:ln w="6589" cap="flat">
              <a:noFill/>
              <a:prstDash val="solid"/>
              <a:miter/>
            </a:ln>
          </p:spPr>
          <p:txBody>
            <a:bodyPr rtlCol="0" anchor="ctr"/>
            <a:lstStyle/>
            <a:p>
              <a:endParaRPr lang="en-US" dirty="0"/>
            </a:p>
          </p:txBody>
        </p:sp>
        <p:sp>
          <p:nvSpPr>
            <p:cNvPr id="27" name="Freeform: Shape 29">
              <a:extLst>
                <a:ext uri="{FF2B5EF4-FFF2-40B4-BE49-F238E27FC236}">
                  <a16:creationId xmlns:a16="http://schemas.microsoft.com/office/drawing/2014/main" id="{23372790-8224-EF26-9CCE-69D86724AB59}"/>
                </a:ext>
              </a:extLst>
            </p:cNvPr>
            <p:cNvSpPr/>
            <p:nvPr/>
          </p:nvSpPr>
          <p:spPr>
            <a:xfrm>
              <a:off x="2283267" y="1472575"/>
              <a:ext cx="49422" cy="75719"/>
            </a:xfrm>
            <a:custGeom>
              <a:avLst/>
              <a:gdLst>
                <a:gd name="connsiteX0" fmla="*/ 0 w 49422"/>
                <a:gd name="connsiteY0" fmla="*/ 75719 h 75719"/>
                <a:gd name="connsiteX1" fmla="*/ 0 w 49422"/>
                <a:gd name="connsiteY1" fmla="*/ 0 h 75719"/>
                <a:gd name="connsiteX2" fmla="*/ 49422 w 49422"/>
                <a:gd name="connsiteY2" fmla="*/ 0 h 75719"/>
                <a:gd name="connsiteX3" fmla="*/ 49422 w 49422"/>
                <a:gd name="connsiteY3" fmla="*/ 11166 h 75719"/>
                <a:gd name="connsiteX4" fmla="*/ 13875 w 49422"/>
                <a:gd name="connsiteY4" fmla="*/ 11166 h 75719"/>
                <a:gd name="connsiteX5" fmla="*/ 13875 w 49422"/>
                <a:gd name="connsiteY5" fmla="*/ 31913 h 75719"/>
                <a:gd name="connsiteX6" fmla="*/ 46185 w 49422"/>
                <a:gd name="connsiteY6" fmla="*/ 31913 h 75719"/>
                <a:gd name="connsiteX7" fmla="*/ 46185 w 49422"/>
                <a:gd name="connsiteY7" fmla="*/ 42749 h 75719"/>
                <a:gd name="connsiteX8" fmla="*/ 13875 w 49422"/>
                <a:gd name="connsiteY8" fmla="*/ 42749 h 75719"/>
                <a:gd name="connsiteX9" fmla="*/ 13875 w 49422"/>
                <a:gd name="connsiteY9" fmla="*/ 64553 h 75719"/>
                <a:gd name="connsiteX10" fmla="*/ 49422 w 49422"/>
                <a:gd name="connsiteY10" fmla="*/ 64553 h 75719"/>
                <a:gd name="connsiteX11" fmla="*/ 49422 w 49422"/>
                <a:gd name="connsiteY11" fmla="*/ 75719 h 75719"/>
                <a:gd name="connsiteX12" fmla="*/ 0 w 49422"/>
                <a:gd name="connsiteY12"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22" h="75719">
                  <a:moveTo>
                    <a:pt x="0" y="75719"/>
                  </a:moveTo>
                  <a:lnTo>
                    <a:pt x="0" y="0"/>
                  </a:lnTo>
                  <a:lnTo>
                    <a:pt x="49422" y="0"/>
                  </a:lnTo>
                  <a:lnTo>
                    <a:pt x="49422" y="11166"/>
                  </a:lnTo>
                  <a:lnTo>
                    <a:pt x="13875" y="11166"/>
                  </a:lnTo>
                  <a:lnTo>
                    <a:pt x="13875" y="31913"/>
                  </a:lnTo>
                  <a:lnTo>
                    <a:pt x="46185" y="31913"/>
                  </a:lnTo>
                  <a:lnTo>
                    <a:pt x="46185" y="42749"/>
                  </a:lnTo>
                  <a:lnTo>
                    <a:pt x="13875" y="42749"/>
                  </a:lnTo>
                  <a:lnTo>
                    <a:pt x="13875" y="64553"/>
                  </a:lnTo>
                  <a:lnTo>
                    <a:pt x="49422" y="64553"/>
                  </a:lnTo>
                  <a:lnTo>
                    <a:pt x="49422" y="75719"/>
                  </a:lnTo>
                  <a:lnTo>
                    <a:pt x="0" y="75719"/>
                  </a:lnTo>
                  <a:close/>
                </a:path>
              </a:pathLst>
            </a:custGeom>
            <a:solidFill>
              <a:schemeClr val="bg1"/>
            </a:solidFill>
            <a:ln w="6589" cap="flat">
              <a:noFill/>
              <a:prstDash val="solid"/>
              <a:miter/>
            </a:ln>
          </p:spPr>
          <p:txBody>
            <a:bodyPr rtlCol="0" anchor="ctr"/>
            <a:lstStyle/>
            <a:p>
              <a:endParaRPr lang="en-US" dirty="0"/>
            </a:p>
          </p:txBody>
        </p:sp>
        <p:sp>
          <p:nvSpPr>
            <p:cNvPr id="28" name="Freeform: Shape 30">
              <a:extLst>
                <a:ext uri="{FF2B5EF4-FFF2-40B4-BE49-F238E27FC236}">
                  <a16:creationId xmlns:a16="http://schemas.microsoft.com/office/drawing/2014/main" id="{BFBA7101-9BC3-EDF5-039E-04AB1161DF3E}"/>
                </a:ext>
              </a:extLst>
            </p:cNvPr>
            <p:cNvSpPr/>
            <p:nvPr/>
          </p:nvSpPr>
          <p:spPr>
            <a:xfrm>
              <a:off x="2382376" y="1472575"/>
              <a:ext cx="47374" cy="75719"/>
            </a:xfrm>
            <a:custGeom>
              <a:avLst/>
              <a:gdLst>
                <a:gd name="connsiteX0" fmla="*/ 0 w 47374"/>
                <a:gd name="connsiteY0" fmla="*/ 75719 h 75719"/>
                <a:gd name="connsiteX1" fmla="*/ 0 w 47374"/>
                <a:gd name="connsiteY1" fmla="*/ 0 h 75719"/>
                <a:gd name="connsiteX2" fmla="*/ 13809 w 47374"/>
                <a:gd name="connsiteY2" fmla="*/ 0 h 75719"/>
                <a:gd name="connsiteX3" fmla="*/ 13809 w 47374"/>
                <a:gd name="connsiteY3" fmla="*/ 64883 h 75719"/>
                <a:gd name="connsiteX4" fmla="*/ 47374 w 47374"/>
                <a:gd name="connsiteY4" fmla="*/ 64883 h 75719"/>
                <a:gd name="connsiteX5" fmla="*/ 47374 w 47374"/>
                <a:gd name="connsiteY5" fmla="*/ 75719 h 75719"/>
                <a:gd name="connsiteX6" fmla="*/ 0 w 47374"/>
                <a:gd name="connsiteY6"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74" h="75719">
                  <a:moveTo>
                    <a:pt x="0" y="75719"/>
                  </a:moveTo>
                  <a:lnTo>
                    <a:pt x="0" y="0"/>
                  </a:lnTo>
                  <a:lnTo>
                    <a:pt x="13809" y="0"/>
                  </a:lnTo>
                  <a:lnTo>
                    <a:pt x="13809" y="64883"/>
                  </a:lnTo>
                  <a:lnTo>
                    <a:pt x="47374" y="64883"/>
                  </a:lnTo>
                  <a:lnTo>
                    <a:pt x="47374" y="75719"/>
                  </a:lnTo>
                  <a:lnTo>
                    <a:pt x="0" y="75719"/>
                  </a:lnTo>
                  <a:close/>
                </a:path>
              </a:pathLst>
            </a:custGeom>
            <a:solidFill>
              <a:schemeClr val="bg1"/>
            </a:solidFill>
            <a:ln w="6589" cap="flat">
              <a:noFill/>
              <a:prstDash val="solid"/>
              <a:miter/>
            </a:ln>
          </p:spPr>
          <p:txBody>
            <a:bodyPr rtlCol="0" anchor="ctr"/>
            <a:lstStyle/>
            <a:p>
              <a:endParaRPr lang="en-US" dirty="0"/>
            </a:p>
          </p:txBody>
        </p:sp>
        <p:sp>
          <p:nvSpPr>
            <p:cNvPr id="29" name="Freeform: Shape 31">
              <a:extLst>
                <a:ext uri="{FF2B5EF4-FFF2-40B4-BE49-F238E27FC236}">
                  <a16:creationId xmlns:a16="http://schemas.microsoft.com/office/drawing/2014/main" id="{713703FF-7B26-07D6-5F4D-62C28512E181}"/>
                </a:ext>
              </a:extLst>
            </p:cNvPr>
            <p:cNvSpPr/>
            <p:nvPr/>
          </p:nvSpPr>
          <p:spPr>
            <a:xfrm>
              <a:off x="2447325" y="1472575"/>
              <a:ext cx="13875" cy="75719"/>
            </a:xfrm>
            <a:custGeom>
              <a:avLst/>
              <a:gdLst>
                <a:gd name="connsiteX0" fmla="*/ 0 w 13875"/>
                <a:gd name="connsiteY0" fmla="*/ 0 h 75719"/>
                <a:gd name="connsiteX1" fmla="*/ 13875 w 13875"/>
                <a:gd name="connsiteY1" fmla="*/ 0 h 75719"/>
                <a:gd name="connsiteX2" fmla="*/ 13875 w 13875"/>
                <a:gd name="connsiteY2" fmla="*/ 75719 h 75719"/>
                <a:gd name="connsiteX3" fmla="*/ 0 w 13875"/>
                <a:gd name="connsiteY3" fmla="*/ 75719 h 75719"/>
              </a:gdLst>
              <a:ahLst/>
              <a:cxnLst>
                <a:cxn ang="0">
                  <a:pos x="connsiteX0" y="connsiteY0"/>
                </a:cxn>
                <a:cxn ang="0">
                  <a:pos x="connsiteX1" y="connsiteY1"/>
                </a:cxn>
                <a:cxn ang="0">
                  <a:pos x="connsiteX2" y="connsiteY2"/>
                </a:cxn>
                <a:cxn ang="0">
                  <a:pos x="connsiteX3" y="connsiteY3"/>
                </a:cxn>
              </a:cxnLst>
              <a:rect l="l" t="t" r="r" b="b"/>
              <a:pathLst>
                <a:path w="13875" h="75719">
                  <a:moveTo>
                    <a:pt x="0" y="0"/>
                  </a:moveTo>
                  <a:lnTo>
                    <a:pt x="13875" y="0"/>
                  </a:lnTo>
                  <a:lnTo>
                    <a:pt x="13875" y="75719"/>
                  </a:lnTo>
                  <a:lnTo>
                    <a:pt x="0" y="75719"/>
                  </a:lnTo>
                  <a:close/>
                </a:path>
              </a:pathLst>
            </a:custGeom>
            <a:solidFill>
              <a:schemeClr val="bg1"/>
            </a:solidFill>
            <a:ln w="6589" cap="flat">
              <a:noFill/>
              <a:prstDash val="solid"/>
              <a:miter/>
            </a:ln>
          </p:spPr>
          <p:txBody>
            <a:bodyPr rtlCol="0" anchor="ctr"/>
            <a:lstStyle/>
            <a:p>
              <a:endParaRPr lang="en-US" dirty="0"/>
            </a:p>
          </p:txBody>
        </p:sp>
        <p:sp>
          <p:nvSpPr>
            <p:cNvPr id="30" name="Freeform: Shape 32">
              <a:extLst>
                <a:ext uri="{FF2B5EF4-FFF2-40B4-BE49-F238E27FC236}">
                  <a16:creationId xmlns:a16="http://schemas.microsoft.com/office/drawing/2014/main" id="{6B525753-A45C-F21D-D616-AA339AB8D8C9}"/>
                </a:ext>
              </a:extLst>
            </p:cNvPr>
            <p:cNvSpPr/>
            <p:nvPr/>
          </p:nvSpPr>
          <p:spPr>
            <a:xfrm>
              <a:off x="2475604" y="1472575"/>
              <a:ext cx="72349" cy="75719"/>
            </a:xfrm>
            <a:custGeom>
              <a:avLst/>
              <a:gdLst>
                <a:gd name="connsiteX0" fmla="*/ 27684 w 72349"/>
                <a:gd name="connsiteY0" fmla="*/ 75719 h 75719"/>
                <a:gd name="connsiteX1" fmla="*/ 0 w 72349"/>
                <a:gd name="connsiteY1" fmla="*/ 0 h 75719"/>
                <a:gd name="connsiteX2" fmla="*/ 14800 w 72349"/>
                <a:gd name="connsiteY2" fmla="*/ 0 h 75719"/>
                <a:gd name="connsiteX3" fmla="*/ 36208 w 72349"/>
                <a:gd name="connsiteY3" fmla="*/ 61580 h 75719"/>
                <a:gd name="connsiteX4" fmla="*/ 57747 w 72349"/>
                <a:gd name="connsiteY4" fmla="*/ 0 h 75719"/>
                <a:gd name="connsiteX5" fmla="*/ 72349 w 72349"/>
                <a:gd name="connsiteY5" fmla="*/ 0 h 75719"/>
                <a:gd name="connsiteX6" fmla="*/ 44665 w 72349"/>
                <a:gd name="connsiteY6" fmla="*/ 75719 h 75719"/>
                <a:gd name="connsiteX7" fmla="*/ 27684 w 72349"/>
                <a:gd name="connsiteY7"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49" h="75719">
                  <a:moveTo>
                    <a:pt x="27684" y="75719"/>
                  </a:moveTo>
                  <a:lnTo>
                    <a:pt x="0" y="0"/>
                  </a:lnTo>
                  <a:lnTo>
                    <a:pt x="14800" y="0"/>
                  </a:lnTo>
                  <a:lnTo>
                    <a:pt x="36208" y="61580"/>
                  </a:lnTo>
                  <a:lnTo>
                    <a:pt x="57747" y="0"/>
                  </a:lnTo>
                  <a:lnTo>
                    <a:pt x="72349" y="0"/>
                  </a:lnTo>
                  <a:lnTo>
                    <a:pt x="44665" y="75719"/>
                  </a:lnTo>
                  <a:lnTo>
                    <a:pt x="27684" y="75719"/>
                  </a:lnTo>
                  <a:close/>
                </a:path>
              </a:pathLst>
            </a:custGeom>
            <a:solidFill>
              <a:schemeClr val="bg1"/>
            </a:solidFill>
            <a:ln w="6589" cap="flat">
              <a:noFill/>
              <a:prstDash val="solid"/>
              <a:miter/>
            </a:ln>
          </p:spPr>
          <p:txBody>
            <a:bodyPr rtlCol="0" anchor="ctr"/>
            <a:lstStyle/>
            <a:p>
              <a:endParaRPr lang="en-US" dirty="0"/>
            </a:p>
          </p:txBody>
        </p:sp>
        <p:sp>
          <p:nvSpPr>
            <p:cNvPr id="31" name="Freeform: Shape 33">
              <a:extLst>
                <a:ext uri="{FF2B5EF4-FFF2-40B4-BE49-F238E27FC236}">
                  <a16:creationId xmlns:a16="http://schemas.microsoft.com/office/drawing/2014/main" id="{2D58617A-6BA1-111C-01E6-B6033131C7AB}"/>
                </a:ext>
              </a:extLst>
            </p:cNvPr>
            <p:cNvSpPr/>
            <p:nvPr/>
          </p:nvSpPr>
          <p:spPr>
            <a:xfrm>
              <a:off x="2562292" y="1472575"/>
              <a:ext cx="49422" cy="75719"/>
            </a:xfrm>
            <a:custGeom>
              <a:avLst/>
              <a:gdLst>
                <a:gd name="connsiteX0" fmla="*/ 0 w 49422"/>
                <a:gd name="connsiteY0" fmla="*/ 75719 h 75719"/>
                <a:gd name="connsiteX1" fmla="*/ 0 w 49422"/>
                <a:gd name="connsiteY1" fmla="*/ 0 h 75719"/>
                <a:gd name="connsiteX2" fmla="*/ 49422 w 49422"/>
                <a:gd name="connsiteY2" fmla="*/ 0 h 75719"/>
                <a:gd name="connsiteX3" fmla="*/ 49422 w 49422"/>
                <a:gd name="connsiteY3" fmla="*/ 11166 h 75719"/>
                <a:gd name="connsiteX4" fmla="*/ 13875 w 49422"/>
                <a:gd name="connsiteY4" fmla="*/ 11166 h 75719"/>
                <a:gd name="connsiteX5" fmla="*/ 13875 w 49422"/>
                <a:gd name="connsiteY5" fmla="*/ 31913 h 75719"/>
                <a:gd name="connsiteX6" fmla="*/ 46185 w 49422"/>
                <a:gd name="connsiteY6" fmla="*/ 31913 h 75719"/>
                <a:gd name="connsiteX7" fmla="*/ 46185 w 49422"/>
                <a:gd name="connsiteY7" fmla="*/ 42749 h 75719"/>
                <a:gd name="connsiteX8" fmla="*/ 13875 w 49422"/>
                <a:gd name="connsiteY8" fmla="*/ 42749 h 75719"/>
                <a:gd name="connsiteX9" fmla="*/ 13875 w 49422"/>
                <a:gd name="connsiteY9" fmla="*/ 64553 h 75719"/>
                <a:gd name="connsiteX10" fmla="*/ 49422 w 49422"/>
                <a:gd name="connsiteY10" fmla="*/ 64553 h 75719"/>
                <a:gd name="connsiteX11" fmla="*/ 49422 w 49422"/>
                <a:gd name="connsiteY11" fmla="*/ 75719 h 75719"/>
                <a:gd name="connsiteX12" fmla="*/ 0 w 49422"/>
                <a:gd name="connsiteY12"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22" h="75719">
                  <a:moveTo>
                    <a:pt x="0" y="75719"/>
                  </a:moveTo>
                  <a:lnTo>
                    <a:pt x="0" y="0"/>
                  </a:lnTo>
                  <a:lnTo>
                    <a:pt x="49422" y="0"/>
                  </a:lnTo>
                  <a:lnTo>
                    <a:pt x="49422" y="11166"/>
                  </a:lnTo>
                  <a:lnTo>
                    <a:pt x="13875" y="11166"/>
                  </a:lnTo>
                  <a:lnTo>
                    <a:pt x="13875" y="31913"/>
                  </a:lnTo>
                  <a:lnTo>
                    <a:pt x="46185" y="31913"/>
                  </a:lnTo>
                  <a:lnTo>
                    <a:pt x="46185" y="42749"/>
                  </a:lnTo>
                  <a:lnTo>
                    <a:pt x="13875" y="42749"/>
                  </a:lnTo>
                  <a:lnTo>
                    <a:pt x="13875" y="64553"/>
                  </a:lnTo>
                  <a:lnTo>
                    <a:pt x="49422" y="64553"/>
                  </a:lnTo>
                  <a:lnTo>
                    <a:pt x="49422" y="75719"/>
                  </a:lnTo>
                  <a:lnTo>
                    <a:pt x="0" y="75719"/>
                  </a:lnTo>
                  <a:close/>
                </a:path>
              </a:pathLst>
            </a:custGeom>
            <a:solidFill>
              <a:schemeClr val="bg1"/>
            </a:solidFill>
            <a:ln w="6589" cap="flat">
              <a:noFill/>
              <a:prstDash val="solid"/>
              <a:miter/>
            </a:ln>
          </p:spPr>
          <p:txBody>
            <a:bodyPr rtlCol="0" anchor="ctr"/>
            <a:lstStyle/>
            <a:p>
              <a:endParaRPr lang="en-US" dirty="0"/>
            </a:p>
          </p:txBody>
        </p:sp>
        <p:sp>
          <p:nvSpPr>
            <p:cNvPr id="32" name="Freeform: Shape 34">
              <a:extLst>
                <a:ext uri="{FF2B5EF4-FFF2-40B4-BE49-F238E27FC236}">
                  <a16:creationId xmlns:a16="http://schemas.microsoft.com/office/drawing/2014/main" id="{AE9F23C4-80A4-8FD8-EDBE-841966D2FDB1}"/>
                </a:ext>
              </a:extLst>
            </p:cNvPr>
            <p:cNvSpPr/>
            <p:nvPr/>
          </p:nvSpPr>
          <p:spPr>
            <a:xfrm>
              <a:off x="2627571" y="1471452"/>
              <a:ext cx="55170" cy="78361"/>
            </a:xfrm>
            <a:custGeom>
              <a:avLst/>
              <a:gdLst>
                <a:gd name="connsiteX0" fmla="*/ 28543 w 55170"/>
                <a:gd name="connsiteY0" fmla="*/ 78164 h 78361"/>
                <a:gd name="connsiteX1" fmla="*/ 13809 w 55170"/>
                <a:gd name="connsiteY1" fmla="*/ 75323 h 78361"/>
                <a:gd name="connsiteX2" fmla="*/ 3766 w 55170"/>
                <a:gd name="connsiteY2" fmla="*/ 67130 h 78361"/>
                <a:gd name="connsiteX3" fmla="*/ 0 w 55170"/>
                <a:gd name="connsiteY3" fmla="*/ 54113 h 78361"/>
                <a:gd name="connsiteX4" fmla="*/ 14602 w 55170"/>
                <a:gd name="connsiteY4" fmla="*/ 54113 h 78361"/>
                <a:gd name="connsiteX5" fmla="*/ 18434 w 55170"/>
                <a:gd name="connsiteY5" fmla="*/ 63033 h 78361"/>
                <a:gd name="connsiteX6" fmla="*/ 28411 w 55170"/>
                <a:gd name="connsiteY6" fmla="*/ 66667 h 78361"/>
                <a:gd name="connsiteX7" fmla="*/ 37199 w 55170"/>
                <a:gd name="connsiteY7" fmla="*/ 64024 h 78361"/>
                <a:gd name="connsiteX8" fmla="*/ 40436 w 55170"/>
                <a:gd name="connsiteY8" fmla="*/ 56955 h 78361"/>
                <a:gd name="connsiteX9" fmla="*/ 37595 w 55170"/>
                <a:gd name="connsiteY9" fmla="*/ 49687 h 78361"/>
                <a:gd name="connsiteX10" fmla="*/ 29931 w 55170"/>
                <a:gd name="connsiteY10" fmla="*/ 45458 h 78361"/>
                <a:gd name="connsiteX11" fmla="*/ 19756 w 55170"/>
                <a:gd name="connsiteY11" fmla="*/ 42022 h 78361"/>
                <a:gd name="connsiteX12" fmla="*/ 6409 w 55170"/>
                <a:gd name="connsiteY12" fmla="*/ 34226 h 78361"/>
                <a:gd name="connsiteX13" fmla="*/ 1784 w 55170"/>
                <a:gd name="connsiteY13" fmla="*/ 21606 h 78361"/>
                <a:gd name="connsiteX14" fmla="*/ 4955 w 55170"/>
                <a:gd name="connsiteY14" fmla="*/ 10109 h 78361"/>
                <a:gd name="connsiteX15" fmla="*/ 14007 w 55170"/>
                <a:gd name="connsiteY15" fmla="*/ 2643 h 78361"/>
                <a:gd name="connsiteX16" fmla="*/ 27222 w 55170"/>
                <a:gd name="connsiteY16" fmla="*/ 0 h 78361"/>
                <a:gd name="connsiteX17" fmla="*/ 40568 w 55170"/>
                <a:gd name="connsiteY17" fmla="*/ 2709 h 78361"/>
                <a:gd name="connsiteX18" fmla="*/ 49686 w 55170"/>
                <a:gd name="connsiteY18" fmla="*/ 10307 h 78361"/>
                <a:gd name="connsiteX19" fmla="*/ 53188 w 55170"/>
                <a:gd name="connsiteY19" fmla="*/ 21870 h 78361"/>
                <a:gd name="connsiteX20" fmla="*/ 38388 w 55170"/>
                <a:gd name="connsiteY20" fmla="*/ 21870 h 78361"/>
                <a:gd name="connsiteX21" fmla="*/ 35283 w 55170"/>
                <a:gd name="connsiteY21" fmla="*/ 14800 h 78361"/>
                <a:gd name="connsiteX22" fmla="*/ 27024 w 55170"/>
                <a:gd name="connsiteY22" fmla="*/ 11695 h 78361"/>
                <a:gd name="connsiteX23" fmla="*/ 19425 w 55170"/>
                <a:gd name="connsiteY23" fmla="*/ 13941 h 78361"/>
                <a:gd name="connsiteX24" fmla="*/ 16320 w 55170"/>
                <a:gd name="connsiteY24" fmla="*/ 20681 h 78361"/>
                <a:gd name="connsiteX25" fmla="*/ 18698 w 55170"/>
                <a:gd name="connsiteY25" fmla="*/ 26693 h 78361"/>
                <a:gd name="connsiteX26" fmla="*/ 25174 w 55170"/>
                <a:gd name="connsiteY26" fmla="*/ 30459 h 78361"/>
                <a:gd name="connsiteX27" fmla="*/ 34622 w 55170"/>
                <a:gd name="connsiteY27" fmla="*/ 33697 h 78361"/>
                <a:gd name="connsiteX28" fmla="*/ 44863 w 55170"/>
                <a:gd name="connsiteY28" fmla="*/ 38256 h 78361"/>
                <a:gd name="connsiteX29" fmla="*/ 52329 w 55170"/>
                <a:gd name="connsiteY29" fmla="*/ 45128 h 78361"/>
                <a:gd name="connsiteX30" fmla="*/ 55171 w 55170"/>
                <a:gd name="connsiteY30" fmla="*/ 56096 h 78361"/>
                <a:gd name="connsiteX31" fmla="*/ 52131 w 55170"/>
                <a:gd name="connsiteY31" fmla="*/ 67130 h 78361"/>
                <a:gd name="connsiteX32" fmla="*/ 43145 w 55170"/>
                <a:gd name="connsiteY32" fmla="*/ 75257 h 78361"/>
                <a:gd name="connsiteX33" fmla="*/ 28543 w 55170"/>
                <a:gd name="connsiteY33" fmla="*/ 78362 h 7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170" h="78361">
                  <a:moveTo>
                    <a:pt x="28543" y="78164"/>
                  </a:moveTo>
                  <a:cubicBezTo>
                    <a:pt x="22993" y="78164"/>
                    <a:pt x="18104" y="77239"/>
                    <a:pt x="13809" y="75323"/>
                  </a:cubicBezTo>
                  <a:cubicBezTo>
                    <a:pt x="9581" y="73407"/>
                    <a:pt x="6211" y="70698"/>
                    <a:pt x="3766" y="67130"/>
                  </a:cubicBezTo>
                  <a:cubicBezTo>
                    <a:pt x="1322" y="63562"/>
                    <a:pt x="66" y="59201"/>
                    <a:pt x="0" y="54113"/>
                  </a:cubicBezTo>
                  <a:lnTo>
                    <a:pt x="14602" y="54113"/>
                  </a:lnTo>
                  <a:cubicBezTo>
                    <a:pt x="14734" y="57615"/>
                    <a:pt x="15989" y="60588"/>
                    <a:pt x="18434" y="63033"/>
                  </a:cubicBezTo>
                  <a:cubicBezTo>
                    <a:pt x="20879" y="65478"/>
                    <a:pt x="24183" y="66667"/>
                    <a:pt x="28411" y="66667"/>
                  </a:cubicBezTo>
                  <a:cubicBezTo>
                    <a:pt x="32111" y="66667"/>
                    <a:pt x="35018" y="65808"/>
                    <a:pt x="37199" y="64024"/>
                  </a:cubicBezTo>
                  <a:cubicBezTo>
                    <a:pt x="39379" y="62240"/>
                    <a:pt x="40436" y="59928"/>
                    <a:pt x="40436" y="56955"/>
                  </a:cubicBezTo>
                  <a:cubicBezTo>
                    <a:pt x="40436" y="53981"/>
                    <a:pt x="39445" y="51404"/>
                    <a:pt x="37595" y="49687"/>
                  </a:cubicBezTo>
                  <a:cubicBezTo>
                    <a:pt x="35679" y="47969"/>
                    <a:pt x="33168" y="46581"/>
                    <a:pt x="29931" y="45458"/>
                  </a:cubicBezTo>
                  <a:cubicBezTo>
                    <a:pt x="26759" y="44401"/>
                    <a:pt x="23390" y="43211"/>
                    <a:pt x="19756" y="42022"/>
                  </a:cubicBezTo>
                  <a:cubicBezTo>
                    <a:pt x="13941" y="40040"/>
                    <a:pt x="9448" y="37397"/>
                    <a:pt x="6409" y="34226"/>
                  </a:cubicBezTo>
                  <a:cubicBezTo>
                    <a:pt x="3370" y="31054"/>
                    <a:pt x="1784" y="26825"/>
                    <a:pt x="1784" y="21606"/>
                  </a:cubicBezTo>
                  <a:cubicBezTo>
                    <a:pt x="1718" y="17113"/>
                    <a:pt x="2775" y="13281"/>
                    <a:pt x="4955" y="10109"/>
                  </a:cubicBezTo>
                  <a:cubicBezTo>
                    <a:pt x="7136" y="6938"/>
                    <a:pt x="10175" y="4427"/>
                    <a:pt x="14007" y="2643"/>
                  </a:cubicBezTo>
                  <a:cubicBezTo>
                    <a:pt x="17840" y="859"/>
                    <a:pt x="22200" y="0"/>
                    <a:pt x="27222" y="0"/>
                  </a:cubicBezTo>
                  <a:cubicBezTo>
                    <a:pt x="32243" y="0"/>
                    <a:pt x="36736" y="925"/>
                    <a:pt x="40568" y="2709"/>
                  </a:cubicBezTo>
                  <a:cubicBezTo>
                    <a:pt x="44401" y="4493"/>
                    <a:pt x="47440" y="7004"/>
                    <a:pt x="49686" y="10307"/>
                  </a:cubicBezTo>
                  <a:cubicBezTo>
                    <a:pt x="51867" y="13545"/>
                    <a:pt x="53056" y="17443"/>
                    <a:pt x="53188" y="21870"/>
                  </a:cubicBezTo>
                  <a:lnTo>
                    <a:pt x="38388" y="21870"/>
                  </a:lnTo>
                  <a:cubicBezTo>
                    <a:pt x="38322" y="19227"/>
                    <a:pt x="37265" y="16849"/>
                    <a:pt x="35283" y="14800"/>
                  </a:cubicBezTo>
                  <a:cubicBezTo>
                    <a:pt x="33301" y="12752"/>
                    <a:pt x="30525" y="11695"/>
                    <a:pt x="27024" y="11695"/>
                  </a:cubicBezTo>
                  <a:cubicBezTo>
                    <a:pt x="23984" y="11629"/>
                    <a:pt x="21474" y="12356"/>
                    <a:pt x="19425" y="13941"/>
                  </a:cubicBezTo>
                  <a:cubicBezTo>
                    <a:pt x="17377" y="15461"/>
                    <a:pt x="16320" y="17707"/>
                    <a:pt x="16320" y="20681"/>
                  </a:cubicBezTo>
                  <a:cubicBezTo>
                    <a:pt x="16320" y="23191"/>
                    <a:pt x="17113" y="25174"/>
                    <a:pt x="18698" y="26693"/>
                  </a:cubicBezTo>
                  <a:cubicBezTo>
                    <a:pt x="20284" y="28147"/>
                    <a:pt x="22465" y="29402"/>
                    <a:pt x="25174" y="30459"/>
                  </a:cubicBezTo>
                  <a:cubicBezTo>
                    <a:pt x="27949" y="31451"/>
                    <a:pt x="31054" y="32574"/>
                    <a:pt x="34622" y="33697"/>
                  </a:cubicBezTo>
                  <a:cubicBezTo>
                    <a:pt x="38388" y="35018"/>
                    <a:pt x="41824" y="36538"/>
                    <a:pt x="44863" y="38256"/>
                  </a:cubicBezTo>
                  <a:cubicBezTo>
                    <a:pt x="47969" y="39974"/>
                    <a:pt x="50479" y="42286"/>
                    <a:pt x="52329" y="45128"/>
                  </a:cubicBezTo>
                  <a:cubicBezTo>
                    <a:pt x="54180" y="47969"/>
                    <a:pt x="55171" y="51669"/>
                    <a:pt x="55171" y="56096"/>
                  </a:cubicBezTo>
                  <a:cubicBezTo>
                    <a:pt x="55171" y="60060"/>
                    <a:pt x="54180" y="63760"/>
                    <a:pt x="52131" y="67130"/>
                  </a:cubicBezTo>
                  <a:cubicBezTo>
                    <a:pt x="50083" y="70499"/>
                    <a:pt x="47110" y="73208"/>
                    <a:pt x="43145" y="75257"/>
                  </a:cubicBezTo>
                  <a:cubicBezTo>
                    <a:pt x="39181" y="77305"/>
                    <a:pt x="34292" y="78362"/>
                    <a:pt x="28543" y="78362"/>
                  </a:cubicBezTo>
                </a:path>
              </a:pathLst>
            </a:custGeom>
            <a:solidFill>
              <a:schemeClr val="bg1"/>
            </a:solidFill>
            <a:ln w="6589" cap="flat">
              <a:noFill/>
              <a:prstDash val="solid"/>
              <a:miter/>
            </a:ln>
          </p:spPr>
          <p:txBody>
            <a:bodyPr rtlCol="0" anchor="ctr"/>
            <a:lstStyle/>
            <a:p>
              <a:endParaRPr lang="en-US" dirty="0"/>
            </a:p>
          </p:txBody>
        </p:sp>
        <p:sp>
          <p:nvSpPr>
            <p:cNvPr id="33" name="Freeform: Shape 35">
              <a:extLst>
                <a:ext uri="{FF2B5EF4-FFF2-40B4-BE49-F238E27FC236}">
                  <a16:creationId xmlns:a16="http://schemas.microsoft.com/office/drawing/2014/main" id="{69EE3DF3-EE2C-4981-3B74-1752DC44DD24}"/>
                </a:ext>
              </a:extLst>
            </p:cNvPr>
            <p:cNvSpPr/>
            <p:nvPr/>
          </p:nvSpPr>
          <p:spPr>
            <a:xfrm>
              <a:off x="2697212" y="1532701"/>
              <a:ext cx="17310" cy="16319"/>
            </a:xfrm>
            <a:custGeom>
              <a:avLst/>
              <a:gdLst>
                <a:gd name="connsiteX0" fmla="*/ 8655 w 17310"/>
                <a:gd name="connsiteY0" fmla="*/ 16320 h 16319"/>
                <a:gd name="connsiteX1" fmla="*/ 2445 w 17310"/>
                <a:gd name="connsiteY1" fmla="*/ 13941 h 16319"/>
                <a:gd name="connsiteX2" fmla="*/ 0 w 17310"/>
                <a:gd name="connsiteY2" fmla="*/ 8193 h 16319"/>
                <a:gd name="connsiteX3" fmla="*/ 2445 w 17310"/>
                <a:gd name="connsiteY3" fmla="*/ 2379 h 16319"/>
                <a:gd name="connsiteX4" fmla="*/ 8655 w 17310"/>
                <a:gd name="connsiteY4" fmla="*/ 0 h 16319"/>
                <a:gd name="connsiteX5" fmla="*/ 14866 w 17310"/>
                <a:gd name="connsiteY5" fmla="*/ 2379 h 16319"/>
                <a:gd name="connsiteX6" fmla="*/ 17311 w 17310"/>
                <a:gd name="connsiteY6" fmla="*/ 8193 h 16319"/>
                <a:gd name="connsiteX7" fmla="*/ 14866 w 17310"/>
                <a:gd name="connsiteY7" fmla="*/ 13941 h 16319"/>
                <a:gd name="connsiteX8" fmla="*/ 8655 w 17310"/>
                <a:gd name="connsiteY8" fmla="*/ 16320 h 1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0" h="16319">
                  <a:moveTo>
                    <a:pt x="8655" y="16320"/>
                  </a:moveTo>
                  <a:cubicBezTo>
                    <a:pt x="6145" y="16320"/>
                    <a:pt x="4030" y="15527"/>
                    <a:pt x="2445" y="13941"/>
                  </a:cubicBezTo>
                  <a:cubicBezTo>
                    <a:pt x="859" y="12356"/>
                    <a:pt x="0" y="10439"/>
                    <a:pt x="0" y="8193"/>
                  </a:cubicBezTo>
                  <a:cubicBezTo>
                    <a:pt x="0" y="5946"/>
                    <a:pt x="793" y="3964"/>
                    <a:pt x="2445" y="2379"/>
                  </a:cubicBezTo>
                  <a:cubicBezTo>
                    <a:pt x="4096" y="793"/>
                    <a:pt x="6145" y="0"/>
                    <a:pt x="8655" y="0"/>
                  </a:cubicBezTo>
                  <a:cubicBezTo>
                    <a:pt x="11166" y="0"/>
                    <a:pt x="13215" y="793"/>
                    <a:pt x="14866" y="2379"/>
                  </a:cubicBezTo>
                  <a:cubicBezTo>
                    <a:pt x="16452" y="3964"/>
                    <a:pt x="17311" y="5880"/>
                    <a:pt x="17311" y="8193"/>
                  </a:cubicBezTo>
                  <a:cubicBezTo>
                    <a:pt x="17311" y="10506"/>
                    <a:pt x="16518" y="12356"/>
                    <a:pt x="14866" y="13941"/>
                  </a:cubicBezTo>
                  <a:cubicBezTo>
                    <a:pt x="13215" y="15527"/>
                    <a:pt x="11166" y="16320"/>
                    <a:pt x="8655" y="16320"/>
                  </a:cubicBezTo>
                </a:path>
              </a:pathLst>
            </a:custGeom>
            <a:solidFill>
              <a:schemeClr val="bg1"/>
            </a:solidFill>
            <a:ln w="6589" cap="flat">
              <a:noFill/>
              <a:prstDash val="solid"/>
              <a:miter/>
            </a:ln>
          </p:spPr>
          <p:txBody>
            <a:bodyPr rtlCol="0" anchor="ctr"/>
            <a:lstStyle/>
            <a:p>
              <a:endParaRPr lang="en-US" dirty="0"/>
            </a:p>
          </p:txBody>
        </p:sp>
        <p:sp>
          <p:nvSpPr>
            <p:cNvPr id="34" name="Freeform: Shape 36">
              <a:extLst>
                <a:ext uri="{FF2B5EF4-FFF2-40B4-BE49-F238E27FC236}">
                  <a16:creationId xmlns:a16="http://schemas.microsoft.com/office/drawing/2014/main" id="{8E778818-447C-9960-D324-AC481F4958EB}"/>
                </a:ext>
              </a:extLst>
            </p:cNvPr>
            <p:cNvSpPr/>
            <p:nvPr/>
          </p:nvSpPr>
          <p:spPr>
            <a:xfrm>
              <a:off x="1324555" y="1006037"/>
              <a:ext cx="332146" cy="368750"/>
            </a:xfrm>
            <a:custGeom>
              <a:avLst/>
              <a:gdLst>
                <a:gd name="connsiteX0" fmla="*/ 207137 w 332146"/>
                <a:gd name="connsiteY0" fmla="*/ 0 h 368750"/>
                <a:gd name="connsiteX1" fmla="*/ 113116 w 332146"/>
                <a:gd name="connsiteY1" fmla="*/ 38256 h 368750"/>
                <a:gd name="connsiteX2" fmla="*/ 97721 w 332146"/>
                <a:gd name="connsiteY2" fmla="*/ 33102 h 368750"/>
                <a:gd name="connsiteX3" fmla="*/ 97721 w 332146"/>
                <a:gd name="connsiteY3" fmla="*/ 20813 h 368750"/>
                <a:gd name="connsiteX4" fmla="*/ 83714 w 332146"/>
                <a:gd name="connsiteY4" fmla="*/ 6805 h 368750"/>
                <a:gd name="connsiteX5" fmla="*/ 14007 w 332146"/>
                <a:gd name="connsiteY5" fmla="*/ 6805 h 368750"/>
                <a:gd name="connsiteX6" fmla="*/ 0 w 332146"/>
                <a:gd name="connsiteY6" fmla="*/ 20813 h 368750"/>
                <a:gd name="connsiteX7" fmla="*/ 0 w 332146"/>
                <a:gd name="connsiteY7" fmla="*/ 354743 h 368750"/>
                <a:gd name="connsiteX8" fmla="*/ 14007 w 332146"/>
                <a:gd name="connsiteY8" fmla="*/ 368751 h 368750"/>
                <a:gd name="connsiteX9" fmla="*/ 83714 w 332146"/>
                <a:gd name="connsiteY9" fmla="*/ 368751 h 368750"/>
                <a:gd name="connsiteX10" fmla="*/ 97721 w 332146"/>
                <a:gd name="connsiteY10" fmla="*/ 354743 h 368750"/>
                <a:gd name="connsiteX11" fmla="*/ 97721 w 332146"/>
                <a:gd name="connsiteY11" fmla="*/ 163331 h 368750"/>
                <a:gd name="connsiteX12" fmla="*/ 169476 w 332146"/>
                <a:gd name="connsiteY12" fmla="*/ 81666 h 368750"/>
                <a:gd name="connsiteX13" fmla="*/ 234095 w 332146"/>
                <a:gd name="connsiteY13" fmla="*/ 156195 h 368750"/>
                <a:gd name="connsiteX14" fmla="*/ 234095 w 332146"/>
                <a:gd name="connsiteY14" fmla="*/ 354743 h 368750"/>
                <a:gd name="connsiteX15" fmla="*/ 248102 w 332146"/>
                <a:gd name="connsiteY15" fmla="*/ 368751 h 368750"/>
                <a:gd name="connsiteX16" fmla="*/ 318139 w 332146"/>
                <a:gd name="connsiteY16" fmla="*/ 368751 h 368750"/>
                <a:gd name="connsiteX17" fmla="*/ 332147 w 332146"/>
                <a:gd name="connsiteY17" fmla="*/ 354743 h 368750"/>
                <a:gd name="connsiteX18" fmla="*/ 332147 w 332146"/>
                <a:gd name="connsiteY18" fmla="*/ 138752 h 368750"/>
                <a:gd name="connsiteX19" fmla="*/ 207071 w 332146"/>
                <a:gd name="connsiteY19" fmla="*/ 0 h 36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2146" h="368750">
                  <a:moveTo>
                    <a:pt x="207137" y="0"/>
                  </a:moveTo>
                  <a:cubicBezTo>
                    <a:pt x="168155" y="0"/>
                    <a:pt x="136704" y="14007"/>
                    <a:pt x="113116" y="38256"/>
                  </a:cubicBezTo>
                  <a:cubicBezTo>
                    <a:pt x="104593" y="47506"/>
                    <a:pt x="97721" y="45788"/>
                    <a:pt x="97721" y="33102"/>
                  </a:cubicBezTo>
                  <a:lnTo>
                    <a:pt x="97721" y="20813"/>
                  </a:lnTo>
                  <a:cubicBezTo>
                    <a:pt x="97721" y="11959"/>
                    <a:pt x="92964" y="6805"/>
                    <a:pt x="83714" y="6805"/>
                  </a:cubicBezTo>
                  <a:lnTo>
                    <a:pt x="14007" y="6805"/>
                  </a:lnTo>
                  <a:cubicBezTo>
                    <a:pt x="4757" y="6805"/>
                    <a:pt x="0" y="11959"/>
                    <a:pt x="0" y="20813"/>
                  </a:cubicBezTo>
                  <a:lnTo>
                    <a:pt x="0" y="354743"/>
                  </a:lnTo>
                  <a:cubicBezTo>
                    <a:pt x="0" y="363993"/>
                    <a:pt x="4757" y="368751"/>
                    <a:pt x="14007" y="368751"/>
                  </a:cubicBezTo>
                  <a:lnTo>
                    <a:pt x="83714" y="368751"/>
                  </a:lnTo>
                  <a:cubicBezTo>
                    <a:pt x="92964" y="368751"/>
                    <a:pt x="97721" y="363993"/>
                    <a:pt x="97721" y="354743"/>
                  </a:cubicBezTo>
                  <a:lnTo>
                    <a:pt x="97721" y="163331"/>
                  </a:lnTo>
                  <a:cubicBezTo>
                    <a:pt x="98052" y="107962"/>
                    <a:pt x="128115" y="81666"/>
                    <a:pt x="169476" y="81666"/>
                  </a:cubicBezTo>
                  <a:cubicBezTo>
                    <a:pt x="207071" y="81666"/>
                    <a:pt x="234095" y="98382"/>
                    <a:pt x="234095" y="156195"/>
                  </a:cubicBezTo>
                  <a:lnTo>
                    <a:pt x="234095" y="354743"/>
                  </a:lnTo>
                  <a:cubicBezTo>
                    <a:pt x="234095" y="363993"/>
                    <a:pt x="238852" y="368751"/>
                    <a:pt x="248102" y="368751"/>
                  </a:cubicBezTo>
                  <a:lnTo>
                    <a:pt x="318139" y="368751"/>
                  </a:lnTo>
                  <a:cubicBezTo>
                    <a:pt x="327389" y="368751"/>
                    <a:pt x="332147" y="363993"/>
                    <a:pt x="332147" y="354743"/>
                  </a:cubicBezTo>
                  <a:lnTo>
                    <a:pt x="332147" y="138752"/>
                  </a:lnTo>
                  <a:cubicBezTo>
                    <a:pt x="332147" y="48167"/>
                    <a:pt x="284310" y="0"/>
                    <a:pt x="207071" y="0"/>
                  </a:cubicBezTo>
                </a:path>
              </a:pathLst>
            </a:custGeom>
            <a:solidFill>
              <a:schemeClr val="bg1"/>
            </a:solidFill>
            <a:ln w="6589" cap="flat">
              <a:noFill/>
              <a:prstDash val="solid"/>
              <a:miter/>
            </a:ln>
          </p:spPr>
          <p:txBody>
            <a:bodyPr rtlCol="0" anchor="ctr"/>
            <a:lstStyle/>
            <a:p>
              <a:endParaRPr lang="en-US" dirty="0"/>
            </a:p>
          </p:txBody>
        </p:sp>
        <p:sp>
          <p:nvSpPr>
            <p:cNvPr id="35" name="Freeform: Shape 37">
              <a:extLst>
                <a:ext uri="{FF2B5EF4-FFF2-40B4-BE49-F238E27FC236}">
                  <a16:creationId xmlns:a16="http://schemas.microsoft.com/office/drawing/2014/main" id="{198B5B3B-EFCB-FAC5-7032-DD743EB021A2}"/>
                </a:ext>
              </a:extLst>
            </p:cNvPr>
            <p:cNvSpPr/>
            <p:nvPr/>
          </p:nvSpPr>
          <p:spPr>
            <a:xfrm>
              <a:off x="1732156" y="1005839"/>
              <a:ext cx="534526" cy="368948"/>
            </a:xfrm>
            <a:custGeom>
              <a:avLst/>
              <a:gdLst>
                <a:gd name="connsiteX0" fmla="*/ 412887 w 534526"/>
                <a:gd name="connsiteY0" fmla="*/ 198 h 368948"/>
                <a:gd name="connsiteX1" fmla="*/ 313448 w 534526"/>
                <a:gd name="connsiteY1" fmla="*/ 45656 h 368948"/>
                <a:gd name="connsiteX2" fmla="*/ 296335 w 534526"/>
                <a:gd name="connsiteY2" fmla="*/ 44665 h 368948"/>
                <a:gd name="connsiteX3" fmla="*/ 201984 w 534526"/>
                <a:gd name="connsiteY3" fmla="*/ 198 h 368948"/>
                <a:gd name="connsiteX4" fmla="*/ 112786 w 534526"/>
                <a:gd name="connsiteY4" fmla="*/ 39181 h 368948"/>
                <a:gd name="connsiteX5" fmla="*/ 97391 w 534526"/>
                <a:gd name="connsiteY5" fmla="*/ 34027 h 368948"/>
                <a:gd name="connsiteX6" fmla="*/ 97391 w 534526"/>
                <a:gd name="connsiteY6" fmla="*/ 21011 h 368948"/>
                <a:gd name="connsiteX7" fmla="*/ 83383 w 534526"/>
                <a:gd name="connsiteY7" fmla="*/ 7004 h 368948"/>
                <a:gd name="connsiteX8" fmla="*/ 14007 w 534526"/>
                <a:gd name="connsiteY8" fmla="*/ 7004 h 368948"/>
                <a:gd name="connsiteX9" fmla="*/ 0 w 534526"/>
                <a:gd name="connsiteY9" fmla="*/ 21011 h 368948"/>
                <a:gd name="connsiteX10" fmla="*/ 0 w 534526"/>
                <a:gd name="connsiteY10" fmla="*/ 354941 h 368948"/>
                <a:gd name="connsiteX11" fmla="*/ 14007 w 534526"/>
                <a:gd name="connsiteY11" fmla="*/ 368949 h 368948"/>
                <a:gd name="connsiteX12" fmla="*/ 83383 w 534526"/>
                <a:gd name="connsiteY12" fmla="*/ 368949 h 368948"/>
                <a:gd name="connsiteX13" fmla="*/ 97391 w 534526"/>
                <a:gd name="connsiteY13" fmla="*/ 354941 h 368948"/>
                <a:gd name="connsiteX14" fmla="*/ 97391 w 534526"/>
                <a:gd name="connsiteY14" fmla="*/ 151570 h 368948"/>
                <a:gd name="connsiteX15" fmla="*/ 159631 w 534526"/>
                <a:gd name="connsiteY15" fmla="*/ 80807 h 368948"/>
                <a:gd name="connsiteX16" fmla="*/ 218436 w 534526"/>
                <a:gd name="connsiteY16" fmla="*/ 146747 h 368948"/>
                <a:gd name="connsiteX17" fmla="*/ 218436 w 534526"/>
                <a:gd name="connsiteY17" fmla="*/ 354875 h 368948"/>
                <a:gd name="connsiteX18" fmla="*/ 232113 w 534526"/>
                <a:gd name="connsiteY18" fmla="*/ 368883 h 368948"/>
                <a:gd name="connsiteX19" fmla="*/ 302150 w 534526"/>
                <a:gd name="connsiteY19" fmla="*/ 368883 h 368948"/>
                <a:gd name="connsiteX20" fmla="*/ 316157 w 534526"/>
                <a:gd name="connsiteY20" fmla="*/ 354875 h 368948"/>
                <a:gd name="connsiteX21" fmla="*/ 316157 w 534526"/>
                <a:gd name="connsiteY21" fmla="*/ 151504 h 368948"/>
                <a:gd name="connsiteX22" fmla="*/ 378331 w 534526"/>
                <a:gd name="connsiteY22" fmla="*/ 80741 h 368948"/>
                <a:gd name="connsiteX23" fmla="*/ 437136 w 534526"/>
                <a:gd name="connsiteY23" fmla="*/ 146681 h 368948"/>
                <a:gd name="connsiteX24" fmla="*/ 437136 w 534526"/>
                <a:gd name="connsiteY24" fmla="*/ 354809 h 368948"/>
                <a:gd name="connsiteX25" fmla="*/ 451143 w 534526"/>
                <a:gd name="connsiteY25" fmla="*/ 368817 h 368948"/>
                <a:gd name="connsiteX26" fmla="*/ 520519 w 534526"/>
                <a:gd name="connsiteY26" fmla="*/ 368817 h 368948"/>
                <a:gd name="connsiteX27" fmla="*/ 534527 w 534526"/>
                <a:gd name="connsiteY27" fmla="*/ 354809 h 368948"/>
                <a:gd name="connsiteX28" fmla="*/ 534527 w 534526"/>
                <a:gd name="connsiteY28" fmla="*/ 120318 h 368948"/>
                <a:gd name="connsiteX29" fmla="*/ 412887 w 534526"/>
                <a:gd name="connsiteY29" fmla="*/ 0 h 36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4526" h="368948">
                  <a:moveTo>
                    <a:pt x="412887" y="198"/>
                  </a:moveTo>
                  <a:cubicBezTo>
                    <a:pt x="371526" y="198"/>
                    <a:pt x="338027" y="17311"/>
                    <a:pt x="313448" y="45656"/>
                  </a:cubicBezTo>
                  <a:cubicBezTo>
                    <a:pt x="307303" y="53519"/>
                    <a:pt x="301819" y="52858"/>
                    <a:pt x="296335" y="44665"/>
                  </a:cubicBezTo>
                  <a:cubicBezTo>
                    <a:pt x="276514" y="13875"/>
                    <a:pt x="243015" y="198"/>
                    <a:pt x="201984" y="198"/>
                  </a:cubicBezTo>
                  <a:cubicBezTo>
                    <a:pt x="165446" y="198"/>
                    <a:pt x="135317" y="14536"/>
                    <a:pt x="112786" y="39181"/>
                  </a:cubicBezTo>
                  <a:cubicBezTo>
                    <a:pt x="103932" y="48431"/>
                    <a:pt x="97391" y="46713"/>
                    <a:pt x="97391" y="34027"/>
                  </a:cubicBezTo>
                  <a:lnTo>
                    <a:pt x="97391" y="21011"/>
                  </a:lnTo>
                  <a:cubicBezTo>
                    <a:pt x="97391" y="12157"/>
                    <a:pt x="92237" y="7004"/>
                    <a:pt x="83383" y="7004"/>
                  </a:cubicBezTo>
                  <a:lnTo>
                    <a:pt x="14007" y="7004"/>
                  </a:lnTo>
                  <a:cubicBezTo>
                    <a:pt x="4757" y="7004"/>
                    <a:pt x="0" y="12157"/>
                    <a:pt x="0" y="21011"/>
                  </a:cubicBezTo>
                  <a:lnTo>
                    <a:pt x="0" y="354941"/>
                  </a:lnTo>
                  <a:cubicBezTo>
                    <a:pt x="0" y="364192"/>
                    <a:pt x="4757" y="368949"/>
                    <a:pt x="14007" y="368949"/>
                  </a:cubicBezTo>
                  <a:lnTo>
                    <a:pt x="83383" y="368949"/>
                  </a:lnTo>
                  <a:cubicBezTo>
                    <a:pt x="92237" y="368949"/>
                    <a:pt x="97391" y="364192"/>
                    <a:pt x="97391" y="354941"/>
                  </a:cubicBezTo>
                  <a:lnTo>
                    <a:pt x="97391" y="151570"/>
                  </a:lnTo>
                  <a:cubicBezTo>
                    <a:pt x="97391" y="108821"/>
                    <a:pt x="120318" y="80807"/>
                    <a:pt x="159631" y="80807"/>
                  </a:cubicBezTo>
                  <a:cubicBezTo>
                    <a:pt x="194121" y="80807"/>
                    <a:pt x="218436" y="102677"/>
                    <a:pt x="218436" y="146747"/>
                  </a:cubicBezTo>
                  <a:lnTo>
                    <a:pt x="218436" y="354875"/>
                  </a:lnTo>
                  <a:cubicBezTo>
                    <a:pt x="218436" y="364126"/>
                    <a:pt x="223193" y="368883"/>
                    <a:pt x="232113" y="368883"/>
                  </a:cubicBezTo>
                  <a:lnTo>
                    <a:pt x="302150" y="368883"/>
                  </a:lnTo>
                  <a:cubicBezTo>
                    <a:pt x="311400" y="368883"/>
                    <a:pt x="316157" y="364126"/>
                    <a:pt x="316157" y="354875"/>
                  </a:cubicBezTo>
                  <a:lnTo>
                    <a:pt x="316157" y="151504"/>
                  </a:lnTo>
                  <a:cubicBezTo>
                    <a:pt x="316157" y="108755"/>
                    <a:pt x="339084" y="80741"/>
                    <a:pt x="378331" y="80741"/>
                  </a:cubicBezTo>
                  <a:cubicBezTo>
                    <a:pt x="412491" y="80741"/>
                    <a:pt x="437136" y="102611"/>
                    <a:pt x="437136" y="146681"/>
                  </a:cubicBezTo>
                  <a:lnTo>
                    <a:pt x="437136" y="354809"/>
                  </a:lnTo>
                  <a:cubicBezTo>
                    <a:pt x="437136" y="364060"/>
                    <a:pt x="441893" y="368817"/>
                    <a:pt x="451143" y="368817"/>
                  </a:cubicBezTo>
                  <a:lnTo>
                    <a:pt x="520519" y="368817"/>
                  </a:lnTo>
                  <a:cubicBezTo>
                    <a:pt x="529439" y="368817"/>
                    <a:pt x="534527" y="364060"/>
                    <a:pt x="534527" y="354809"/>
                  </a:cubicBezTo>
                  <a:lnTo>
                    <a:pt x="534527" y="120318"/>
                  </a:lnTo>
                  <a:cubicBezTo>
                    <a:pt x="534527" y="44467"/>
                    <a:pt x="485963" y="0"/>
                    <a:pt x="412887" y="0"/>
                  </a:cubicBezTo>
                </a:path>
              </a:pathLst>
            </a:custGeom>
            <a:solidFill>
              <a:schemeClr val="bg1"/>
            </a:solidFill>
            <a:ln w="6589" cap="flat">
              <a:noFill/>
              <a:prstDash val="solid"/>
              <a:miter/>
            </a:ln>
          </p:spPr>
          <p:txBody>
            <a:bodyPr rtlCol="0" anchor="ctr"/>
            <a:lstStyle/>
            <a:p>
              <a:endParaRPr lang="en-US" dirty="0"/>
            </a:p>
          </p:txBody>
        </p:sp>
        <p:sp>
          <p:nvSpPr>
            <p:cNvPr id="36" name="Freeform: Shape 38">
              <a:extLst>
                <a:ext uri="{FF2B5EF4-FFF2-40B4-BE49-F238E27FC236}">
                  <a16:creationId xmlns:a16="http://schemas.microsoft.com/office/drawing/2014/main" id="{B309AFBD-89B8-4551-AFE0-83905476CC15}"/>
                </a:ext>
              </a:extLst>
            </p:cNvPr>
            <p:cNvSpPr/>
            <p:nvPr/>
          </p:nvSpPr>
          <p:spPr>
            <a:xfrm>
              <a:off x="2789053" y="1005971"/>
              <a:ext cx="393329" cy="567893"/>
            </a:xfrm>
            <a:custGeom>
              <a:avLst/>
              <a:gdLst>
                <a:gd name="connsiteX0" fmla="*/ 216652 w 393329"/>
                <a:gd name="connsiteY0" fmla="*/ 66 h 567893"/>
                <a:gd name="connsiteX1" fmla="*/ 113777 w 393329"/>
                <a:gd name="connsiteY1" fmla="*/ 37001 h 567893"/>
                <a:gd name="connsiteX2" fmla="*/ 97721 w 393329"/>
                <a:gd name="connsiteY2" fmla="*/ 30129 h 567893"/>
                <a:gd name="connsiteX3" fmla="*/ 97721 w 393329"/>
                <a:gd name="connsiteY3" fmla="*/ 20879 h 567893"/>
                <a:gd name="connsiteX4" fmla="*/ 83714 w 393329"/>
                <a:gd name="connsiteY4" fmla="*/ 6872 h 567893"/>
                <a:gd name="connsiteX5" fmla="*/ 14338 w 393329"/>
                <a:gd name="connsiteY5" fmla="*/ 6872 h 567893"/>
                <a:gd name="connsiteX6" fmla="*/ 330 w 393329"/>
                <a:gd name="connsiteY6" fmla="*/ 20879 h 567893"/>
                <a:gd name="connsiteX7" fmla="*/ 330 w 393329"/>
                <a:gd name="connsiteY7" fmla="*/ 349061 h 567893"/>
                <a:gd name="connsiteX8" fmla="*/ 0 w 393329"/>
                <a:gd name="connsiteY8" fmla="*/ 354347 h 567893"/>
                <a:gd name="connsiteX9" fmla="*/ 0 w 393329"/>
                <a:gd name="connsiteY9" fmla="*/ 519066 h 567893"/>
                <a:gd name="connsiteX10" fmla="*/ 48827 w 393329"/>
                <a:gd name="connsiteY10" fmla="*/ 567893 h 567893"/>
                <a:gd name="connsiteX11" fmla="*/ 97655 w 393329"/>
                <a:gd name="connsiteY11" fmla="*/ 519066 h 567893"/>
                <a:gd name="connsiteX12" fmla="*/ 97655 w 393329"/>
                <a:gd name="connsiteY12" fmla="*/ 467265 h 567893"/>
                <a:gd name="connsiteX13" fmla="*/ 97721 w 393329"/>
                <a:gd name="connsiteY13" fmla="*/ 466274 h 567893"/>
                <a:gd name="connsiteX14" fmla="*/ 97721 w 393329"/>
                <a:gd name="connsiteY14" fmla="*/ 345890 h 567893"/>
                <a:gd name="connsiteX15" fmla="*/ 113777 w 393329"/>
                <a:gd name="connsiteY15" fmla="*/ 339745 h 567893"/>
                <a:gd name="connsiteX16" fmla="*/ 216652 w 393329"/>
                <a:gd name="connsiteY16" fmla="*/ 375622 h 567893"/>
                <a:gd name="connsiteX17" fmla="*/ 393330 w 393329"/>
                <a:gd name="connsiteY17" fmla="*/ 188307 h 567893"/>
                <a:gd name="connsiteX18" fmla="*/ 216652 w 393329"/>
                <a:gd name="connsiteY18" fmla="*/ 0 h 567893"/>
                <a:gd name="connsiteX19" fmla="*/ 191676 w 393329"/>
                <a:gd name="connsiteY19" fmla="*/ 294617 h 567893"/>
                <a:gd name="connsiteX20" fmla="*/ 87414 w 393329"/>
                <a:gd name="connsiteY20" fmla="*/ 188307 h 567893"/>
                <a:gd name="connsiteX21" fmla="*/ 191676 w 393329"/>
                <a:gd name="connsiteY21" fmla="*/ 82326 h 567893"/>
                <a:gd name="connsiteX22" fmla="*/ 295939 w 393329"/>
                <a:gd name="connsiteY22" fmla="*/ 188307 h 567893"/>
                <a:gd name="connsiteX23" fmla="*/ 191676 w 393329"/>
                <a:gd name="connsiteY23" fmla="*/ 294617 h 56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3329" h="567893">
                  <a:moveTo>
                    <a:pt x="216652" y="66"/>
                  </a:moveTo>
                  <a:cubicBezTo>
                    <a:pt x="173572" y="66"/>
                    <a:pt x="138752" y="14404"/>
                    <a:pt x="113777" y="37001"/>
                  </a:cubicBezTo>
                  <a:cubicBezTo>
                    <a:pt x="104196" y="44863"/>
                    <a:pt x="97721" y="42485"/>
                    <a:pt x="97721" y="30129"/>
                  </a:cubicBezTo>
                  <a:lnTo>
                    <a:pt x="97721" y="20879"/>
                  </a:lnTo>
                  <a:cubicBezTo>
                    <a:pt x="97721" y="11959"/>
                    <a:pt x="92568" y="6872"/>
                    <a:pt x="83714" y="6872"/>
                  </a:cubicBezTo>
                  <a:lnTo>
                    <a:pt x="14338" y="6872"/>
                  </a:lnTo>
                  <a:cubicBezTo>
                    <a:pt x="5088" y="6872"/>
                    <a:pt x="330" y="12025"/>
                    <a:pt x="330" y="20879"/>
                  </a:cubicBezTo>
                  <a:lnTo>
                    <a:pt x="330" y="349061"/>
                  </a:lnTo>
                  <a:cubicBezTo>
                    <a:pt x="132" y="350779"/>
                    <a:pt x="0" y="352563"/>
                    <a:pt x="0" y="354347"/>
                  </a:cubicBezTo>
                  <a:lnTo>
                    <a:pt x="0" y="519066"/>
                  </a:lnTo>
                  <a:cubicBezTo>
                    <a:pt x="0" y="546023"/>
                    <a:pt x="21870" y="567893"/>
                    <a:pt x="48827" y="567893"/>
                  </a:cubicBezTo>
                  <a:cubicBezTo>
                    <a:pt x="75785" y="567893"/>
                    <a:pt x="97655" y="546023"/>
                    <a:pt x="97655" y="519066"/>
                  </a:cubicBezTo>
                  <a:lnTo>
                    <a:pt x="97655" y="467265"/>
                  </a:lnTo>
                  <a:cubicBezTo>
                    <a:pt x="97655" y="466934"/>
                    <a:pt x="97721" y="466604"/>
                    <a:pt x="97721" y="466274"/>
                  </a:cubicBezTo>
                  <a:lnTo>
                    <a:pt x="97721" y="345890"/>
                  </a:lnTo>
                  <a:cubicBezTo>
                    <a:pt x="97721" y="333930"/>
                    <a:pt x="104196" y="331552"/>
                    <a:pt x="113777" y="339745"/>
                  </a:cubicBezTo>
                  <a:cubicBezTo>
                    <a:pt x="140074" y="363002"/>
                    <a:pt x="175621" y="375622"/>
                    <a:pt x="216652" y="375622"/>
                  </a:cubicBezTo>
                  <a:cubicBezTo>
                    <a:pt x="313382" y="375622"/>
                    <a:pt x="393330" y="297723"/>
                    <a:pt x="393330" y="188307"/>
                  </a:cubicBezTo>
                  <a:cubicBezTo>
                    <a:pt x="393330" y="78891"/>
                    <a:pt x="312986" y="0"/>
                    <a:pt x="216652" y="0"/>
                  </a:cubicBezTo>
                  <a:moveTo>
                    <a:pt x="191676" y="294617"/>
                  </a:moveTo>
                  <a:cubicBezTo>
                    <a:pt x="133202" y="294617"/>
                    <a:pt x="87414" y="251538"/>
                    <a:pt x="87414" y="188307"/>
                  </a:cubicBezTo>
                  <a:cubicBezTo>
                    <a:pt x="87414" y="125075"/>
                    <a:pt x="133202" y="82326"/>
                    <a:pt x="191676" y="82326"/>
                  </a:cubicBezTo>
                  <a:cubicBezTo>
                    <a:pt x="250150" y="82326"/>
                    <a:pt x="295939" y="125406"/>
                    <a:pt x="295939" y="188307"/>
                  </a:cubicBezTo>
                  <a:cubicBezTo>
                    <a:pt x="295939" y="251208"/>
                    <a:pt x="249820" y="294617"/>
                    <a:pt x="191676" y="294617"/>
                  </a:cubicBezTo>
                </a:path>
              </a:pathLst>
            </a:custGeom>
            <a:solidFill>
              <a:schemeClr val="bg1"/>
            </a:solidFill>
            <a:ln w="6589" cap="flat">
              <a:noFill/>
              <a:prstDash val="solid"/>
              <a:miter/>
            </a:ln>
          </p:spPr>
          <p:txBody>
            <a:bodyPr rtlCol="0" anchor="ctr"/>
            <a:lstStyle/>
            <a:p>
              <a:endParaRPr lang="en-US" dirty="0"/>
            </a:p>
          </p:txBody>
        </p:sp>
        <p:sp>
          <p:nvSpPr>
            <p:cNvPr id="37" name="Freeform: Shape 39">
              <a:extLst>
                <a:ext uri="{FF2B5EF4-FFF2-40B4-BE49-F238E27FC236}">
                  <a16:creationId xmlns:a16="http://schemas.microsoft.com/office/drawing/2014/main" id="{A1A29592-12DF-BCE4-1F97-6642B8C88551}"/>
                </a:ext>
              </a:extLst>
            </p:cNvPr>
            <p:cNvSpPr/>
            <p:nvPr/>
          </p:nvSpPr>
          <p:spPr>
            <a:xfrm>
              <a:off x="2318947" y="814427"/>
              <a:ext cx="393329" cy="567893"/>
            </a:xfrm>
            <a:custGeom>
              <a:avLst/>
              <a:gdLst>
                <a:gd name="connsiteX0" fmla="*/ 344502 w 393329"/>
                <a:gd name="connsiteY0" fmla="*/ 0 h 567893"/>
                <a:gd name="connsiteX1" fmla="*/ 295675 w 393329"/>
                <a:gd name="connsiteY1" fmla="*/ 48828 h 567893"/>
                <a:gd name="connsiteX2" fmla="*/ 295675 w 393329"/>
                <a:gd name="connsiteY2" fmla="*/ 100628 h 567893"/>
                <a:gd name="connsiteX3" fmla="*/ 295608 w 393329"/>
                <a:gd name="connsiteY3" fmla="*/ 101620 h 567893"/>
                <a:gd name="connsiteX4" fmla="*/ 295608 w 393329"/>
                <a:gd name="connsiteY4" fmla="*/ 222004 h 567893"/>
                <a:gd name="connsiteX5" fmla="*/ 279553 w 393329"/>
                <a:gd name="connsiteY5" fmla="*/ 228148 h 567893"/>
                <a:gd name="connsiteX6" fmla="*/ 176678 w 393329"/>
                <a:gd name="connsiteY6" fmla="*/ 192271 h 567893"/>
                <a:gd name="connsiteX7" fmla="*/ 0 w 393329"/>
                <a:gd name="connsiteY7" fmla="*/ 379587 h 567893"/>
                <a:gd name="connsiteX8" fmla="*/ 176678 w 393329"/>
                <a:gd name="connsiteY8" fmla="*/ 567893 h 567893"/>
                <a:gd name="connsiteX9" fmla="*/ 279553 w 393329"/>
                <a:gd name="connsiteY9" fmla="*/ 530959 h 567893"/>
                <a:gd name="connsiteX10" fmla="*/ 295608 w 393329"/>
                <a:gd name="connsiteY10" fmla="*/ 537764 h 567893"/>
                <a:gd name="connsiteX11" fmla="*/ 295608 w 393329"/>
                <a:gd name="connsiteY11" fmla="*/ 547014 h 567893"/>
                <a:gd name="connsiteX12" fmla="*/ 309616 w 393329"/>
                <a:gd name="connsiteY12" fmla="*/ 561022 h 567893"/>
                <a:gd name="connsiteX13" fmla="*/ 378992 w 393329"/>
                <a:gd name="connsiteY13" fmla="*/ 561022 h 567893"/>
                <a:gd name="connsiteX14" fmla="*/ 392999 w 393329"/>
                <a:gd name="connsiteY14" fmla="*/ 547014 h 567893"/>
                <a:gd name="connsiteX15" fmla="*/ 392999 w 393329"/>
                <a:gd name="connsiteY15" fmla="*/ 218832 h 567893"/>
                <a:gd name="connsiteX16" fmla="*/ 393330 w 393329"/>
                <a:gd name="connsiteY16" fmla="*/ 213546 h 567893"/>
                <a:gd name="connsiteX17" fmla="*/ 393330 w 393329"/>
                <a:gd name="connsiteY17" fmla="*/ 48828 h 567893"/>
                <a:gd name="connsiteX18" fmla="*/ 344502 w 393329"/>
                <a:gd name="connsiteY18" fmla="*/ 0 h 567893"/>
                <a:gd name="connsiteX19" fmla="*/ 201653 w 393329"/>
                <a:gd name="connsiteY19" fmla="*/ 485501 h 567893"/>
                <a:gd name="connsiteX20" fmla="*/ 97391 w 393329"/>
                <a:gd name="connsiteY20" fmla="*/ 379520 h 567893"/>
                <a:gd name="connsiteX21" fmla="*/ 201653 w 393329"/>
                <a:gd name="connsiteY21" fmla="*/ 273210 h 567893"/>
                <a:gd name="connsiteX22" fmla="*/ 305916 w 393329"/>
                <a:gd name="connsiteY22" fmla="*/ 379520 h 567893"/>
                <a:gd name="connsiteX23" fmla="*/ 201653 w 393329"/>
                <a:gd name="connsiteY23" fmla="*/ 485501 h 56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3329" h="567893">
                  <a:moveTo>
                    <a:pt x="344502" y="0"/>
                  </a:moveTo>
                  <a:cubicBezTo>
                    <a:pt x="317545" y="0"/>
                    <a:pt x="295675" y="21870"/>
                    <a:pt x="295675" y="48828"/>
                  </a:cubicBezTo>
                  <a:lnTo>
                    <a:pt x="295675" y="100628"/>
                  </a:lnTo>
                  <a:cubicBezTo>
                    <a:pt x="295675" y="100959"/>
                    <a:pt x="295608" y="101289"/>
                    <a:pt x="295608" y="101620"/>
                  </a:cubicBezTo>
                  <a:lnTo>
                    <a:pt x="295608" y="222004"/>
                  </a:lnTo>
                  <a:cubicBezTo>
                    <a:pt x="295608" y="233963"/>
                    <a:pt x="289133" y="236341"/>
                    <a:pt x="279553" y="228148"/>
                  </a:cubicBezTo>
                  <a:cubicBezTo>
                    <a:pt x="253256" y="204891"/>
                    <a:pt x="217709" y="192271"/>
                    <a:pt x="176678" y="192271"/>
                  </a:cubicBezTo>
                  <a:cubicBezTo>
                    <a:pt x="79948" y="192271"/>
                    <a:pt x="0" y="270170"/>
                    <a:pt x="0" y="379587"/>
                  </a:cubicBezTo>
                  <a:cubicBezTo>
                    <a:pt x="0" y="489003"/>
                    <a:pt x="80344" y="567893"/>
                    <a:pt x="176678" y="567893"/>
                  </a:cubicBezTo>
                  <a:cubicBezTo>
                    <a:pt x="219757" y="567893"/>
                    <a:pt x="254577" y="553555"/>
                    <a:pt x="279553" y="530959"/>
                  </a:cubicBezTo>
                  <a:cubicBezTo>
                    <a:pt x="289133" y="523096"/>
                    <a:pt x="295608" y="525475"/>
                    <a:pt x="295608" y="537764"/>
                  </a:cubicBezTo>
                  <a:lnTo>
                    <a:pt x="295608" y="547014"/>
                  </a:lnTo>
                  <a:cubicBezTo>
                    <a:pt x="295608" y="555868"/>
                    <a:pt x="300762" y="561022"/>
                    <a:pt x="309616" y="561022"/>
                  </a:cubicBezTo>
                  <a:lnTo>
                    <a:pt x="378992" y="561022"/>
                  </a:lnTo>
                  <a:cubicBezTo>
                    <a:pt x="388242" y="561022"/>
                    <a:pt x="392999" y="555868"/>
                    <a:pt x="392999" y="547014"/>
                  </a:cubicBezTo>
                  <a:lnTo>
                    <a:pt x="392999" y="218832"/>
                  </a:lnTo>
                  <a:cubicBezTo>
                    <a:pt x="393197" y="217114"/>
                    <a:pt x="393330" y="215330"/>
                    <a:pt x="393330" y="213546"/>
                  </a:cubicBezTo>
                  <a:lnTo>
                    <a:pt x="393330" y="48828"/>
                  </a:lnTo>
                  <a:cubicBezTo>
                    <a:pt x="393330" y="21870"/>
                    <a:pt x="371460" y="0"/>
                    <a:pt x="344502" y="0"/>
                  </a:cubicBezTo>
                  <a:moveTo>
                    <a:pt x="201653" y="485501"/>
                  </a:moveTo>
                  <a:cubicBezTo>
                    <a:pt x="143575" y="485501"/>
                    <a:pt x="97391" y="442421"/>
                    <a:pt x="97391" y="379520"/>
                  </a:cubicBezTo>
                  <a:cubicBezTo>
                    <a:pt x="97391" y="316619"/>
                    <a:pt x="143510" y="273210"/>
                    <a:pt x="201653" y="273210"/>
                  </a:cubicBezTo>
                  <a:cubicBezTo>
                    <a:pt x="259797" y="273210"/>
                    <a:pt x="305916" y="316289"/>
                    <a:pt x="305916" y="379520"/>
                  </a:cubicBezTo>
                  <a:cubicBezTo>
                    <a:pt x="305916" y="442752"/>
                    <a:pt x="260128" y="485501"/>
                    <a:pt x="201653" y="485501"/>
                  </a:cubicBezTo>
                </a:path>
              </a:pathLst>
            </a:custGeom>
            <a:solidFill>
              <a:schemeClr val="bg1"/>
            </a:solidFill>
            <a:ln w="6589" cap="flat">
              <a:noFill/>
              <a:prstDash val="solid"/>
              <a:miter/>
            </a:ln>
          </p:spPr>
          <p:txBody>
            <a:bodyPr rtlCol="0" anchor="ctr"/>
            <a:lstStyle/>
            <a:p>
              <a:endParaRPr lang="en-US" dirty="0"/>
            </a:p>
          </p:txBody>
        </p:sp>
        <p:sp>
          <p:nvSpPr>
            <p:cNvPr id="38" name="Freeform: Shape 40">
              <a:extLst>
                <a:ext uri="{FF2B5EF4-FFF2-40B4-BE49-F238E27FC236}">
                  <a16:creationId xmlns:a16="http://schemas.microsoft.com/office/drawing/2014/main" id="{9E756389-9200-C0A7-9F74-1A28C57536FC}"/>
                </a:ext>
              </a:extLst>
            </p:cNvPr>
            <p:cNvSpPr/>
            <p:nvPr/>
          </p:nvSpPr>
          <p:spPr>
            <a:xfrm>
              <a:off x="3166261" y="1005971"/>
              <a:ext cx="62967" cy="63429"/>
            </a:xfrm>
            <a:custGeom>
              <a:avLst/>
              <a:gdLst>
                <a:gd name="connsiteX0" fmla="*/ 31583 w 62967"/>
                <a:gd name="connsiteY0" fmla="*/ 63430 h 63429"/>
                <a:gd name="connsiteX1" fmla="*/ 15197 w 62967"/>
                <a:gd name="connsiteY1" fmla="*/ 59333 h 63429"/>
                <a:gd name="connsiteX2" fmla="*/ 4030 w 62967"/>
                <a:gd name="connsiteY2" fmla="*/ 48101 h 63429"/>
                <a:gd name="connsiteX3" fmla="*/ 0 w 62967"/>
                <a:gd name="connsiteY3" fmla="*/ 31715 h 63429"/>
                <a:gd name="connsiteX4" fmla="*/ 4030 w 62967"/>
                <a:gd name="connsiteY4" fmla="*/ 15395 h 63429"/>
                <a:gd name="connsiteX5" fmla="*/ 15197 w 62967"/>
                <a:gd name="connsiteY5" fmla="*/ 4096 h 63429"/>
                <a:gd name="connsiteX6" fmla="*/ 31583 w 62967"/>
                <a:gd name="connsiteY6" fmla="*/ 0 h 63429"/>
                <a:gd name="connsiteX7" fmla="*/ 47836 w 62967"/>
                <a:gd name="connsiteY7" fmla="*/ 4096 h 63429"/>
                <a:gd name="connsiteX8" fmla="*/ 59003 w 62967"/>
                <a:gd name="connsiteY8" fmla="*/ 15395 h 63429"/>
                <a:gd name="connsiteX9" fmla="*/ 62967 w 62967"/>
                <a:gd name="connsiteY9" fmla="*/ 31715 h 63429"/>
                <a:gd name="connsiteX10" fmla="*/ 59003 w 62967"/>
                <a:gd name="connsiteY10" fmla="*/ 48101 h 63429"/>
                <a:gd name="connsiteX11" fmla="*/ 47836 w 62967"/>
                <a:gd name="connsiteY11" fmla="*/ 59333 h 63429"/>
                <a:gd name="connsiteX12" fmla="*/ 31583 w 62967"/>
                <a:gd name="connsiteY12" fmla="*/ 63430 h 63429"/>
                <a:gd name="connsiteX13" fmla="*/ 31583 w 62967"/>
                <a:gd name="connsiteY13" fmla="*/ 57153 h 63429"/>
                <a:gd name="connsiteX14" fmla="*/ 49422 w 62967"/>
                <a:gd name="connsiteY14" fmla="*/ 50083 h 63429"/>
                <a:gd name="connsiteX15" fmla="*/ 56162 w 62967"/>
                <a:gd name="connsiteY15" fmla="*/ 31781 h 63429"/>
                <a:gd name="connsiteX16" fmla="*/ 49422 w 62967"/>
                <a:gd name="connsiteY16" fmla="*/ 13611 h 63429"/>
                <a:gd name="connsiteX17" fmla="*/ 31583 w 62967"/>
                <a:gd name="connsiteY17" fmla="*/ 6541 h 63429"/>
                <a:gd name="connsiteX18" fmla="*/ 13611 w 62967"/>
                <a:gd name="connsiteY18" fmla="*/ 13611 h 63429"/>
                <a:gd name="connsiteX19" fmla="*/ 6872 w 62967"/>
                <a:gd name="connsiteY19" fmla="*/ 31781 h 63429"/>
                <a:gd name="connsiteX20" fmla="*/ 13611 w 62967"/>
                <a:gd name="connsiteY20" fmla="*/ 50083 h 63429"/>
                <a:gd name="connsiteX21" fmla="*/ 31583 w 62967"/>
                <a:gd name="connsiteY21" fmla="*/ 57153 h 63429"/>
                <a:gd name="connsiteX22" fmla="*/ 18831 w 62967"/>
                <a:gd name="connsiteY22" fmla="*/ 47903 h 63429"/>
                <a:gd name="connsiteX23" fmla="*/ 18831 w 62967"/>
                <a:gd name="connsiteY23" fmla="*/ 14998 h 63429"/>
                <a:gd name="connsiteX24" fmla="*/ 34226 w 62967"/>
                <a:gd name="connsiteY24" fmla="*/ 14998 h 63429"/>
                <a:gd name="connsiteX25" fmla="*/ 42353 w 62967"/>
                <a:gd name="connsiteY25" fmla="*/ 17773 h 63429"/>
                <a:gd name="connsiteX26" fmla="*/ 45392 w 62967"/>
                <a:gd name="connsiteY26" fmla="*/ 25306 h 63429"/>
                <a:gd name="connsiteX27" fmla="*/ 38190 w 62967"/>
                <a:gd name="connsiteY27" fmla="*/ 35018 h 63429"/>
                <a:gd name="connsiteX28" fmla="*/ 46779 w 62967"/>
                <a:gd name="connsiteY28" fmla="*/ 47969 h 63429"/>
                <a:gd name="connsiteX29" fmla="*/ 37265 w 62967"/>
                <a:gd name="connsiteY29" fmla="*/ 47969 h 63429"/>
                <a:gd name="connsiteX30" fmla="*/ 29733 w 62967"/>
                <a:gd name="connsiteY30" fmla="*/ 35481 h 63429"/>
                <a:gd name="connsiteX31" fmla="*/ 26958 w 62967"/>
                <a:gd name="connsiteY31" fmla="*/ 35481 h 63429"/>
                <a:gd name="connsiteX32" fmla="*/ 26958 w 62967"/>
                <a:gd name="connsiteY32" fmla="*/ 47969 h 63429"/>
                <a:gd name="connsiteX33" fmla="*/ 18831 w 62967"/>
                <a:gd name="connsiteY33" fmla="*/ 47969 h 63429"/>
                <a:gd name="connsiteX34" fmla="*/ 26958 w 62967"/>
                <a:gd name="connsiteY34" fmla="*/ 29270 h 63429"/>
                <a:gd name="connsiteX35" fmla="*/ 33102 w 62967"/>
                <a:gd name="connsiteY35" fmla="*/ 29270 h 63429"/>
                <a:gd name="connsiteX36" fmla="*/ 36010 w 62967"/>
                <a:gd name="connsiteY36" fmla="*/ 28411 h 63429"/>
                <a:gd name="connsiteX37" fmla="*/ 37265 w 62967"/>
                <a:gd name="connsiteY37" fmla="*/ 25570 h 63429"/>
                <a:gd name="connsiteX38" fmla="*/ 36010 w 62967"/>
                <a:gd name="connsiteY38" fmla="*/ 22927 h 63429"/>
                <a:gd name="connsiteX39" fmla="*/ 33102 w 62967"/>
                <a:gd name="connsiteY39" fmla="*/ 22134 h 63429"/>
                <a:gd name="connsiteX40" fmla="*/ 26958 w 62967"/>
                <a:gd name="connsiteY40" fmla="*/ 22134 h 63429"/>
                <a:gd name="connsiteX41" fmla="*/ 26958 w 62967"/>
                <a:gd name="connsiteY41" fmla="*/ 29204 h 6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2967" h="63429">
                  <a:moveTo>
                    <a:pt x="31583" y="63430"/>
                  </a:moveTo>
                  <a:cubicBezTo>
                    <a:pt x="25438" y="63430"/>
                    <a:pt x="19954" y="62108"/>
                    <a:pt x="15197" y="59333"/>
                  </a:cubicBezTo>
                  <a:cubicBezTo>
                    <a:pt x="10439" y="56624"/>
                    <a:pt x="6673" y="52858"/>
                    <a:pt x="4030" y="48101"/>
                  </a:cubicBezTo>
                  <a:cubicBezTo>
                    <a:pt x="1387" y="43344"/>
                    <a:pt x="0" y="37860"/>
                    <a:pt x="0" y="31715"/>
                  </a:cubicBezTo>
                  <a:cubicBezTo>
                    <a:pt x="0" y="25570"/>
                    <a:pt x="1322" y="20218"/>
                    <a:pt x="4030" y="15395"/>
                  </a:cubicBezTo>
                  <a:cubicBezTo>
                    <a:pt x="6673" y="10572"/>
                    <a:pt x="10439" y="6805"/>
                    <a:pt x="15197" y="4096"/>
                  </a:cubicBezTo>
                  <a:cubicBezTo>
                    <a:pt x="19954" y="1388"/>
                    <a:pt x="25438" y="0"/>
                    <a:pt x="31583" y="0"/>
                  </a:cubicBezTo>
                  <a:cubicBezTo>
                    <a:pt x="37727" y="0"/>
                    <a:pt x="43013" y="1388"/>
                    <a:pt x="47836" y="4096"/>
                  </a:cubicBezTo>
                  <a:cubicBezTo>
                    <a:pt x="52594" y="6805"/>
                    <a:pt x="56294" y="10572"/>
                    <a:pt x="59003" y="15395"/>
                  </a:cubicBezTo>
                  <a:cubicBezTo>
                    <a:pt x="61646" y="20218"/>
                    <a:pt x="62967" y="25636"/>
                    <a:pt x="62967" y="31715"/>
                  </a:cubicBezTo>
                  <a:cubicBezTo>
                    <a:pt x="62967" y="37793"/>
                    <a:pt x="61646" y="43344"/>
                    <a:pt x="59003" y="48101"/>
                  </a:cubicBezTo>
                  <a:cubicBezTo>
                    <a:pt x="56294" y="52858"/>
                    <a:pt x="52594" y="56624"/>
                    <a:pt x="47836" y="59333"/>
                  </a:cubicBezTo>
                  <a:cubicBezTo>
                    <a:pt x="43079" y="62042"/>
                    <a:pt x="37661" y="63430"/>
                    <a:pt x="31583" y="63430"/>
                  </a:cubicBezTo>
                  <a:moveTo>
                    <a:pt x="31583" y="57153"/>
                  </a:moveTo>
                  <a:cubicBezTo>
                    <a:pt x="38983" y="57153"/>
                    <a:pt x="44929" y="54774"/>
                    <a:pt x="49422" y="50083"/>
                  </a:cubicBezTo>
                  <a:cubicBezTo>
                    <a:pt x="53915" y="45392"/>
                    <a:pt x="56162" y="39247"/>
                    <a:pt x="56162" y="31781"/>
                  </a:cubicBezTo>
                  <a:cubicBezTo>
                    <a:pt x="56162" y="24315"/>
                    <a:pt x="53915" y="18368"/>
                    <a:pt x="49422" y="13611"/>
                  </a:cubicBezTo>
                  <a:cubicBezTo>
                    <a:pt x="44929" y="8920"/>
                    <a:pt x="38983" y="6541"/>
                    <a:pt x="31583" y="6541"/>
                  </a:cubicBezTo>
                  <a:cubicBezTo>
                    <a:pt x="24183" y="6541"/>
                    <a:pt x="18104" y="8920"/>
                    <a:pt x="13611" y="13611"/>
                  </a:cubicBezTo>
                  <a:cubicBezTo>
                    <a:pt x="9118" y="18302"/>
                    <a:pt x="6872" y="24381"/>
                    <a:pt x="6872" y="31781"/>
                  </a:cubicBezTo>
                  <a:cubicBezTo>
                    <a:pt x="6872" y="39181"/>
                    <a:pt x="9118" y="45392"/>
                    <a:pt x="13611" y="50083"/>
                  </a:cubicBezTo>
                  <a:cubicBezTo>
                    <a:pt x="18104" y="54840"/>
                    <a:pt x="24116" y="57153"/>
                    <a:pt x="31583" y="57153"/>
                  </a:cubicBezTo>
                  <a:moveTo>
                    <a:pt x="18831" y="47903"/>
                  </a:moveTo>
                  <a:lnTo>
                    <a:pt x="18831" y="14998"/>
                  </a:lnTo>
                  <a:lnTo>
                    <a:pt x="34226" y="14998"/>
                  </a:lnTo>
                  <a:cubicBezTo>
                    <a:pt x="37595" y="14998"/>
                    <a:pt x="40304" y="15923"/>
                    <a:pt x="42353" y="17773"/>
                  </a:cubicBezTo>
                  <a:cubicBezTo>
                    <a:pt x="44401" y="19624"/>
                    <a:pt x="45392" y="22134"/>
                    <a:pt x="45392" y="25306"/>
                  </a:cubicBezTo>
                  <a:cubicBezTo>
                    <a:pt x="45392" y="30327"/>
                    <a:pt x="43013" y="33565"/>
                    <a:pt x="38190" y="35018"/>
                  </a:cubicBezTo>
                  <a:lnTo>
                    <a:pt x="46779" y="47969"/>
                  </a:lnTo>
                  <a:lnTo>
                    <a:pt x="37265" y="47969"/>
                  </a:lnTo>
                  <a:lnTo>
                    <a:pt x="29733" y="35481"/>
                  </a:lnTo>
                  <a:lnTo>
                    <a:pt x="26958" y="35481"/>
                  </a:lnTo>
                  <a:lnTo>
                    <a:pt x="26958" y="47969"/>
                  </a:lnTo>
                  <a:lnTo>
                    <a:pt x="18831" y="47969"/>
                  </a:lnTo>
                  <a:close/>
                  <a:moveTo>
                    <a:pt x="26958" y="29270"/>
                  </a:moveTo>
                  <a:lnTo>
                    <a:pt x="33102" y="29270"/>
                  </a:lnTo>
                  <a:cubicBezTo>
                    <a:pt x="34226" y="29270"/>
                    <a:pt x="35217" y="29006"/>
                    <a:pt x="36010" y="28411"/>
                  </a:cubicBezTo>
                  <a:cubicBezTo>
                    <a:pt x="36802" y="27883"/>
                    <a:pt x="37265" y="26892"/>
                    <a:pt x="37265" y="25570"/>
                  </a:cubicBezTo>
                  <a:cubicBezTo>
                    <a:pt x="37265" y="24315"/>
                    <a:pt x="36868" y="23456"/>
                    <a:pt x="36010" y="22927"/>
                  </a:cubicBezTo>
                  <a:cubicBezTo>
                    <a:pt x="35217" y="22399"/>
                    <a:pt x="34226" y="22134"/>
                    <a:pt x="33102" y="22134"/>
                  </a:cubicBezTo>
                  <a:lnTo>
                    <a:pt x="26958" y="22134"/>
                  </a:lnTo>
                  <a:lnTo>
                    <a:pt x="26958" y="29204"/>
                  </a:lnTo>
                  <a:close/>
                </a:path>
              </a:pathLst>
            </a:custGeom>
            <a:solidFill>
              <a:schemeClr val="bg1"/>
            </a:solidFill>
            <a:ln w="6589" cap="flat">
              <a:noFill/>
              <a:prstDash val="solid"/>
              <a:miter/>
            </a:ln>
          </p:spPr>
          <p:txBody>
            <a:bodyPr rtlCol="0" anchor="ctr"/>
            <a:lstStyle/>
            <a:p>
              <a:endParaRPr lang="en-US" dirty="0"/>
            </a:p>
          </p:txBody>
        </p:sp>
        <p:sp>
          <p:nvSpPr>
            <p:cNvPr id="39" name="Freeform: Shape 41">
              <a:extLst>
                <a:ext uri="{FF2B5EF4-FFF2-40B4-BE49-F238E27FC236}">
                  <a16:creationId xmlns:a16="http://schemas.microsoft.com/office/drawing/2014/main" id="{A890AB55-C0AF-66A7-A24A-BE09048DA198}"/>
                </a:ext>
              </a:extLst>
            </p:cNvPr>
            <p:cNvSpPr/>
            <p:nvPr/>
          </p:nvSpPr>
          <p:spPr>
            <a:xfrm>
              <a:off x="695611" y="753905"/>
              <a:ext cx="97787" cy="394452"/>
            </a:xfrm>
            <a:custGeom>
              <a:avLst/>
              <a:gdLst>
                <a:gd name="connsiteX0" fmla="*/ 97787 w 97787"/>
                <a:gd name="connsiteY0" fmla="*/ 48894 h 394452"/>
                <a:gd name="connsiteX1" fmla="*/ 48894 w 97787"/>
                <a:gd name="connsiteY1" fmla="*/ 0 h 394452"/>
                <a:gd name="connsiteX2" fmla="*/ 0 w 97787"/>
                <a:gd name="connsiteY2" fmla="*/ 48894 h 394452"/>
                <a:gd name="connsiteX3" fmla="*/ 0 w 97787"/>
                <a:gd name="connsiteY3" fmla="*/ 394453 h 394452"/>
                <a:gd name="connsiteX4" fmla="*/ 97787 w 97787"/>
                <a:gd name="connsiteY4" fmla="*/ 394453 h 394452"/>
                <a:gd name="connsiteX5" fmla="*/ 97787 w 97787"/>
                <a:gd name="connsiteY5" fmla="*/ 48894 h 39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394452">
                  <a:moveTo>
                    <a:pt x="97787" y="48894"/>
                  </a:moveTo>
                  <a:cubicBezTo>
                    <a:pt x="97787" y="21936"/>
                    <a:pt x="75917" y="0"/>
                    <a:pt x="48894" y="0"/>
                  </a:cubicBezTo>
                  <a:cubicBezTo>
                    <a:pt x="21870" y="0"/>
                    <a:pt x="0" y="21870"/>
                    <a:pt x="0" y="48894"/>
                  </a:cubicBezTo>
                  <a:lnTo>
                    <a:pt x="0" y="394453"/>
                  </a:lnTo>
                  <a:lnTo>
                    <a:pt x="97787" y="394453"/>
                  </a:lnTo>
                  <a:lnTo>
                    <a:pt x="97787" y="48894"/>
                  </a:lnTo>
                  <a:close/>
                </a:path>
              </a:pathLst>
            </a:custGeom>
            <a:solidFill>
              <a:schemeClr val="bg1"/>
            </a:solidFill>
            <a:ln w="6589" cap="flat">
              <a:noFill/>
              <a:prstDash val="solid"/>
              <a:miter/>
            </a:ln>
          </p:spPr>
          <p:txBody>
            <a:bodyPr rtlCol="0" anchor="ctr"/>
            <a:lstStyle/>
            <a:p>
              <a:endParaRPr lang="en-US" dirty="0"/>
            </a:p>
          </p:txBody>
        </p:sp>
        <p:sp>
          <p:nvSpPr>
            <p:cNvPr id="40" name="Freeform: Shape 42">
              <a:extLst>
                <a:ext uri="{FF2B5EF4-FFF2-40B4-BE49-F238E27FC236}">
                  <a16:creationId xmlns:a16="http://schemas.microsoft.com/office/drawing/2014/main" id="{A531FE26-F990-B469-5E34-658AA9010809}"/>
                </a:ext>
              </a:extLst>
            </p:cNvPr>
            <p:cNvSpPr/>
            <p:nvPr/>
          </p:nvSpPr>
          <p:spPr>
            <a:xfrm>
              <a:off x="508692" y="943004"/>
              <a:ext cx="97787" cy="205287"/>
            </a:xfrm>
            <a:custGeom>
              <a:avLst/>
              <a:gdLst>
                <a:gd name="connsiteX0" fmla="*/ 97787 w 97787"/>
                <a:gd name="connsiteY0" fmla="*/ 48894 h 205287"/>
                <a:gd name="connsiteX1" fmla="*/ 48894 w 97787"/>
                <a:gd name="connsiteY1" fmla="*/ 0 h 205287"/>
                <a:gd name="connsiteX2" fmla="*/ 0 w 97787"/>
                <a:gd name="connsiteY2" fmla="*/ 48894 h 205287"/>
                <a:gd name="connsiteX3" fmla="*/ 0 w 97787"/>
                <a:gd name="connsiteY3" fmla="*/ 205287 h 205287"/>
                <a:gd name="connsiteX4" fmla="*/ 97787 w 97787"/>
                <a:gd name="connsiteY4" fmla="*/ 205287 h 205287"/>
                <a:gd name="connsiteX5" fmla="*/ 97787 w 97787"/>
                <a:gd name="connsiteY5" fmla="*/ 48894 h 20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205287">
                  <a:moveTo>
                    <a:pt x="97787" y="48894"/>
                  </a:moveTo>
                  <a:cubicBezTo>
                    <a:pt x="97787" y="21936"/>
                    <a:pt x="75917" y="0"/>
                    <a:pt x="48894" y="0"/>
                  </a:cubicBezTo>
                  <a:cubicBezTo>
                    <a:pt x="21870" y="0"/>
                    <a:pt x="0" y="21870"/>
                    <a:pt x="0" y="48894"/>
                  </a:cubicBezTo>
                  <a:lnTo>
                    <a:pt x="0" y="205287"/>
                  </a:lnTo>
                  <a:lnTo>
                    <a:pt x="97787" y="205287"/>
                  </a:lnTo>
                  <a:lnTo>
                    <a:pt x="97787" y="48894"/>
                  </a:lnTo>
                  <a:close/>
                </a:path>
              </a:pathLst>
            </a:custGeom>
            <a:solidFill>
              <a:schemeClr val="bg1"/>
            </a:solidFill>
            <a:ln w="6589" cap="flat">
              <a:noFill/>
              <a:prstDash val="solid"/>
              <a:miter/>
            </a:ln>
          </p:spPr>
          <p:txBody>
            <a:bodyPr rtlCol="0" anchor="ctr"/>
            <a:lstStyle/>
            <a:p>
              <a:endParaRPr lang="en-US" dirty="0"/>
            </a:p>
          </p:txBody>
        </p:sp>
        <p:sp>
          <p:nvSpPr>
            <p:cNvPr id="41" name="Freeform: Shape 43">
              <a:extLst>
                <a:ext uri="{FF2B5EF4-FFF2-40B4-BE49-F238E27FC236}">
                  <a16:creationId xmlns:a16="http://schemas.microsoft.com/office/drawing/2014/main" id="{F33AC777-0020-A700-C789-5281F94981AB}"/>
                </a:ext>
              </a:extLst>
            </p:cNvPr>
            <p:cNvSpPr/>
            <p:nvPr/>
          </p:nvSpPr>
          <p:spPr>
            <a:xfrm>
              <a:off x="1069449" y="1005971"/>
              <a:ext cx="97787" cy="142320"/>
            </a:xfrm>
            <a:custGeom>
              <a:avLst/>
              <a:gdLst>
                <a:gd name="connsiteX0" fmla="*/ 97787 w 97787"/>
                <a:gd name="connsiteY0" fmla="*/ 48894 h 142320"/>
                <a:gd name="connsiteX1" fmla="*/ 48894 w 97787"/>
                <a:gd name="connsiteY1" fmla="*/ 0 h 142320"/>
                <a:gd name="connsiteX2" fmla="*/ 0 w 97787"/>
                <a:gd name="connsiteY2" fmla="*/ 48894 h 142320"/>
                <a:gd name="connsiteX3" fmla="*/ 0 w 97787"/>
                <a:gd name="connsiteY3" fmla="*/ 142320 h 142320"/>
                <a:gd name="connsiteX4" fmla="*/ 97787 w 97787"/>
                <a:gd name="connsiteY4" fmla="*/ 142320 h 142320"/>
                <a:gd name="connsiteX5" fmla="*/ 97787 w 97787"/>
                <a:gd name="connsiteY5" fmla="*/ 48894 h 14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142320">
                  <a:moveTo>
                    <a:pt x="97787" y="48894"/>
                  </a:moveTo>
                  <a:cubicBezTo>
                    <a:pt x="97787" y="21936"/>
                    <a:pt x="75917" y="0"/>
                    <a:pt x="48894" y="0"/>
                  </a:cubicBezTo>
                  <a:cubicBezTo>
                    <a:pt x="21870" y="0"/>
                    <a:pt x="0" y="21870"/>
                    <a:pt x="0" y="48894"/>
                  </a:cubicBezTo>
                  <a:lnTo>
                    <a:pt x="0" y="142320"/>
                  </a:lnTo>
                  <a:lnTo>
                    <a:pt x="97787" y="142320"/>
                  </a:lnTo>
                  <a:lnTo>
                    <a:pt x="97787" y="48894"/>
                  </a:lnTo>
                  <a:close/>
                </a:path>
              </a:pathLst>
            </a:custGeom>
            <a:solidFill>
              <a:schemeClr val="bg1"/>
            </a:solidFill>
            <a:ln w="6589" cap="flat">
              <a:noFill/>
              <a:prstDash val="solid"/>
              <a:miter/>
            </a:ln>
          </p:spPr>
          <p:txBody>
            <a:bodyPr rtlCol="0" anchor="ctr"/>
            <a:lstStyle/>
            <a:p>
              <a:endParaRPr lang="en-US" dirty="0"/>
            </a:p>
          </p:txBody>
        </p:sp>
        <p:sp>
          <p:nvSpPr>
            <p:cNvPr id="42" name="Freeform: Shape 44">
              <a:extLst>
                <a:ext uri="{FF2B5EF4-FFF2-40B4-BE49-F238E27FC236}">
                  <a16:creationId xmlns:a16="http://schemas.microsoft.com/office/drawing/2014/main" id="{0AA75600-0A4A-ED0D-23AC-CE064A41C5CB}"/>
                </a:ext>
              </a:extLst>
            </p:cNvPr>
            <p:cNvSpPr/>
            <p:nvPr/>
          </p:nvSpPr>
          <p:spPr>
            <a:xfrm>
              <a:off x="695611" y="1231873"/>
              <a:ext cx="97787" cy="394452"/>
            </a:xfrm>
            <a:custGeom>
              <a:avLst/>
              <a:gdLst>
                <a:gd name="connsiteX0" fmla="*/ 97787 w 97787"/>
                <a:gd name="connsiteY0" fmla="*/ 345559 h 394452"/>
                <a:gd name="connsiteX1" fmla="*/ 48894 w 97787"/>
                <a:gd name="connsiteY1" fmla="*/ 394453 h 394452"/>
                <a:gd name="connsiteX2" fmla="*/ 0 w 97787"/>
                <a:gd name="connsiteY2" fmla="*/ 345559 h 394452"/>
                <a:gd name="connsiteX3" fmla="*/ 0 w 97787"/>
                <a:gd name="connsiteY3" fmla="*/ 0 h 394452"/>
                <a:gd name="connsiteX4" fmla="*/ 97787 w 97787"/>
                <a:gd name="connsiteY4" fmla="*/ 0 h 394452"/>
                <a:gd name="connsiteX5" fmla="*/ 97787 w 97787"/>
                <a:gd name="connsiteY5" fmla="*/ 345559 h 39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394452">
                  <a:moveTo>
                    <a:pt x="97787" y="345559"/>
                  </a:moveTo>
                  <a:cubicBezTo>
                    <a:pt x="97787" y="372583"/>
                    <a:pt x="75917" y="394453"/>
                    <a:pt x="48894" y="394453"/>
                  </a:cubicBezTo>
                  <a:cubicBezTo>
                    <a:pt x="21870" y="394453"/>
                    <a:pt x="0" y="372583"/>
                    <a:pt x="0" y="345559"/>
                  </a:cubicBezTo>
                  <a:lnTo>
                    <a:pt x="0" y="0"/>
                  </a:lnTo>
                  <a:lnTo>
                    <a:pt x="97787" y="0"/>
                  </a:lnTo>
                  <a:cubicBezTo>
                    <a:pt x="97787" y="0"/>
                    <a:pt x="97787" y="345559"/>
                    <a:pt x="97787" y="345559"/>
                  </a:cubicBezTo>
                  <a:close/>
                </a:path>
              </a:pathLst>
            </a:custGeom>
            <a:solidFill>
              <a:schemeClr val="bg1"/>
            </a:solidFill>
            <a:ln w="6589" cap="flat">
              <a:noFill/>
              <a:prstDash val="solid"/>
              <a:miter/>
            </a:ln>
          </p:spPr>
          <p:txBody>
            <a:bodyPr rtlCol="0" anchor="ctr"/>
            <a:lstStyle/>
            <a:p>
              <a:endParaRPr lang="en-US" dirty="0"/>
            </a:p>
          </p:txBody>
        </p:sp>
        <p:sp>
          <p:nvSpPr>
            <p:cNvPr id="43" name="Freeform: Shape 45">
              <a:extLst>
                <a:ext uri="{FF2B5EF4-FFF2-40B4-BE49-F238E27FC236}">
                  <a16:creationId xmlns:a16="http://schemas.microsoft.com/office/drawing/2014/main" id="{6E8C8B1A-F6EF-66F9-A59B-59EC7EDBE13F}"/>
                </a:ext>
              </a:extLst>
            </p:cNvPr>
            <p:cNvSpPr/>
            <p:nvPr/>
          </p:nvSpPr>
          <p:spPr>
            <a:xfrm>
              <a:off x="882530" y="1231873"/>
              <a:ext cx="97787" cy="268254"/>
            </a:xfrm>
            <a:custGeom>
              <a:avLst/>
              <a:gdLst>
                <a:gd name="connsiteX0" fmla="*/ 97787 w 97787"/>
                <a:gd name="connsiteY0" fmla="*/ 219361 h 268254"/>
                <a:gd name="connsiteX1" fmla="*/ 48894 w 97787"/>
                <a:gd name="connsiteY1" fmla="*/ 268254 h 268254"/>
                <a:gd name="connsiteX2" fmla="*/ 0 w 97787"/>
                <a:gd name="connsiteY2" fmla="*/ 219361 h 268254"/>
                <a:gd name="connsiteX3" fmla="*/ 0 w 97787"/>
                <a:gd name="connsiteY3" fmla="*/ 0 h 268254"/>
                <a:gd name="connsiteX4" fmla="*/ 97787 w 97787"/>
                <a:gd name="connsiteY4" fmla="*/ 0 h 268254"/>
                <a:gd name="connsiteX5" fmla="*/ 97787 w 97787"/>
                <a:gd name="connsiteY5" fmla="*/ 219361 h 26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268254">
                  <a:moveTo>
                    <a:pt x="97787" y="219361"/>
                  </a:moveTo>
                  <a:cubicBezTo>
                    <a:pt x="97787" y="246384"/>
                    <a:pt x="75917" y="268254"/>
                    <a:pt x="48894" y="268254"/>
                  </a:cubicBezTo>
                  <a:cubicBezTo>
                    <a:pt x="21870" y="268254"/>
                    <a:pt x="0" y="246384"/>
                    <a:pt x="0" y="219361"/>
                  </a:cubicBezTo>
                  <a:lnTo>
                    <a:pt x="0" y="0"/>
                  </a:lnTo>
                  <a:lnTo>
                    <a:pt x="97787" y="0"/>
                  </a:lnTo>
                  <a:lnTo>
                    <a:pt x="97787" y="219361"/>
                  </a:lnTo>
                  <a:close/>
                </a:path>
              </a:pathLst>
            </a:custGeom>
            <a:solidFill>
              <a:schemeClr val="bg1"/>
            </a:solidFill>
            <a:ln w="6589" cap="flat">
              <a:noFill/>
              <a:prstDash val="solid"/>
              <a:miter/>
            </a:ln>
          </p:spPr>
          <p:txBody>
            <a:bodyPr rtlCol="0" anchor="ctr"/>
            <a:lstStyle/>
            <a:p>
              <a:endParaRPr lang="en-US" dirty="0"/>
            </a:p>
          </p:txBody>
        </p:sp>
        <p:sp>
          <p:nvSpPr>
            <p:cNvPr id="44" name="Freeform: Shape 46">
              <a:extLst>
                <a:ext uri="{FF2B5EF4-FFF2-40B4-BE49-F238E27FC236}">
                  <a16:creationId xmlns:a16="http://schemas.microsoft.com/office/drawing/2014/main" id="{56C445BD-DBD9-46BB-4350-439EE5362F6E}"/>
                </a:ext>
              </a:extLst>
            </p:cNvPr>
            <p:cNvSpPr/>
            <p:nvPr/>
          </p:nvSpPr>
          <p:spPr>
            <a:xfrm>
              <a:off x="508692" y="1231873"/>
              <a:ext cx="97787" cy="205287"/>
            </a:xfrm>
            <a:custGeom>
              <a:avLst/>
              <a:gdLst>
                <a:gd name="connsiteX0" fmla="*/ 97787 w 97787"/>
                <a:gd name="connsiteY0" fmla="*/ 156394 h 205287"/>
                <a:gd name="connsiteX1" fmla="*/ 48894 w 97787"/>
                <a:gd name="connsiteY1" fmla="*/ 205287 h 205287"/>
                <a:gd name="connsiteX2" fmla="*/ 0 w 97787"/>
                <a:gd name="connsiteY2" fmla="*/ 156394 h 205287"/>
                <a:gd name="connsiteX3" fmla="*/ 0 w 97787"/>
                <a:gd name="connsiteY3" fmla="*/ 0 h 205287"/>
                <a:gd name="connsiteX4" fmla="*/ 97787 w 97787"/>
                <a:gd name="connsiteY4" fmla="*/ 0 h 205287"/>
                <a:gd name="connsiteX5" fmla="*/ 97787 w 97787"/>
                <a:gd name="connsiteY5" fmla="*/ 156394 h 20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205287">
                  <a:moveTo>
                    <a:pt x="97787" y="156394"/>
                  </a:moveTo>
                  <a:cubicBezTo>
                    <a:pt x="97787" y="183417"/>
                    <a:pt x="75917" y="205287"/>
                    <a:pt x="48894" y="205287"/>
                  </a:cubicBezTo>
                  <a:cubicBezTo>
                    <a:pt x="21870" y="205287"/>
                    <a:pt x="0" y="183417"/>
                    <a:pt x="0" y="156394"/>
                  </a:cubicBezTo>
                  <a:lnTo>
                    <a:pt x="0" y="0"/>
                  </a:lnTo>
                  <a:lnTo>
                    <a:pt x="97787" y="0"/>
                  </a:lnTo>
                  <a:lnTo>
                    <a:pt x="97787" y="156394"/>
                  </a:lnTo>
                  <a:close/>
                </a:path>
              </a:pathLst>
            </a:custGeom>
            <a:solidFill>
              <a:schemeClr val="bg1"/>
            </a:solidFill>
            <a:ln w="6589" cap="flat">
              <a:noFill/>
              <a:prstDash val="solid"/>
              <a:miter/>
            </a:ln>
          </p:spPr>
          <p:txBody>
            <a:bodyPr rtlCol="0" anchor="ctr"/>
            <a:lstStyle/>
            <a:p>
              <a:endParaRPr lang="en-US" dirty="0"/>
            </a:p>
          </p:txBody>
        </p:sp>
        <p:sp>
          <p:nvSpPr>
            <p:cNvPr id="45" name="Freeform: Shape 47">
              <a:extLst>
                <a:ext uri="{FF2B5EF4-FFF2-40B4-BE49-F238E27FC236}">
                  <a16:creationId xmlns:a16="http://schemas.microsoft.com/office/drawing/2014/main" id="{622BFEA0-A66B-4431-5101-5FAC81F086AB}"/>
                </a:ext>
              </a:extLst>
            </p:cNvPr>
            <p:cNvSpPr/>
            <p:nvPr/>
          </p:nvSpPr>
          <p:spPr>
            <a:xfrm>
              <a:off x="1069449" y="1231873"/>
              <a:ext cx="97787" cy="142320"/>
            </a:xfrm>
            <a:custGeom>
              <a:avLst/>
              <a:gdLst>
                <a:gd name="connsiteX0" fmla="*/ 97787 w 97787"/>
                <a:gd name="connsiteY0" fmla="*/ 93427 h 142320"/>
                <a:gd name="connsiteX1" fmla="*/ 48894 w 97787"/>
                <a:gd name="connsiteY1" fmla="*/ 142320 h 142320"/>
                <a:gd name="connsiteX2" fmla="*/ 0 w 97787"/>
                <a:gd name="connsiteY2" fmla="*/ 93427 h 142320"/>
                <a:gd name="connsiteX3" fmla="*/ 0 w 97787"/>
                <a:gd name="connsiteY3" fmla="*/ 0 h 142320"/>
                <a:gd name="connsiteX4" fmla="*/ 97787 w 97787"/>
                <a:gd name="connsiteY4" fmla="*/ 0 h 142320"/>
                <a:gd name="connsiteX5" fmla="*/ 97787 w 97787"/>
                <a:gd name="connsiteY5" fmla="*/ 93427 h 14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142320">
                  <a:moveTo>
                    <a:pt x="97787" y="93427"/>
                  </a:moveTo>
                  <a:cubicBezTo>
                    <a:pt x="97787" y="120450"/>
                    <a:pt x="75917" y="142320"/>
                    <a:pt x="48894" y="142320"/>
                  </a:cubicBezTo>
                  <a:cubicBezTo>
                    <a:pt x="21870" y="142320"/>
                    <a:pt x="0" y="120450"/>
                    <a:pt x="0" y="93427"/>
                  </a:cubicBezTo>
                  <a:lnTo>
                    <a:pt x="0" y="0"/>
                  </a:lnTo>
                  <a:lnTo>
                    <a:pt x="97787" y="0"/>
                  </a:lnTo>
                  <a:lnTo>
                    <a:pt x="97787" y="93427"/>
                  </a:lnTo>
                  <a:close/>
                </a:path>
              </a:pathLst>
            </a:custGeom>
            <a:solidFill>
              <a:schemeClr val="bg1"/>
            </a:solidFill>
            <a:ln w="6589" cap="flat">
              <a:noFill/>
              <a:prstDash val="solid"/>
              <a:miter/>
            </a:ln>
          </p:spPr>
          <p:txBody>
            <a:bodyPr rtlCol="0" anchor="ctr"/>
            <a:lstStyle/>
            <a:p>
              <a:endParaRPr lang="en-US" dirty="0"/>
            </a:p>
          </p:txBody>
        </p:sp>
        <p:sp>
          <p:nvSpPr>
            <p:cNvPr id="46" name="Freeform: Shape 48">
              <a:extLst>
                <a:ext uri="{FF2B5EF4-FFF2-40B4-BE49-F238E27FC236}">
                  <a16:creationId xmlns:a16="http://schemas.microsoft.com/office/drawing/2014/main" id="{175FB74C-5689-AC2E-27B8-B6776CE8C1FB}"/>
                </a:ext>
              </a:extLst>
            </p:cNvPr>
            <p:cNvSpPr/>
            <p:nvPr/>
          </p:nvSpPr>
          <p:spPr>
            <a:xfrm>
              <a:off x="882530" y="880037"/>
              <a:ext cx="97787" cy="268254"/>
            </a:xfrm>
            <a:custGeom>
              <a:avLst/>
              <a:gdLst>
                <a:gd name="connsiteX0" fmla="*/ 97787 w 97787"/>
                <a:gd name="connsiteY0" fmla="*/ 48894 h 268254"/>
                <a:gd name="connsiteX1" fmla="*/ 48894 w 97787"/>
                <a:gd name="connsiteY1" fmla="*/ 0 h 268254"/>
                <a:gd name="connsiteX2" fmla="*/ 0 w 97787"/>
                <a:gd name="connsiteY2" fmla="*/ 48894 h 268254"/>
                <a:gd name="connsiteX3" fmla="*/ 0 w 97787"/>
                <a:gd name="connsiteY3" fmla="*/ 268254 h 268254"/>
                <a:gd name="connsiteX4" fmla="*/ 97787 w 97787"/>
                <a:gd name="connsiteY4" fmla="*/ 268254 h 268254"/>
                <a:gd name="connsiteX5" fmla="*/ 97787 w 97787"/>
                <a:gd name="connsiteY5" fmla="*/ 48894 h 26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268254">
                  <a:moveTo>
                    <a:pt x="97787" y="48894"/>
                  </a:moveTo>
                  <a:cubicBezTo>
                    <a:pt x="97787" y="21936"/>
                    <a:pt x="75917" y="0"/>
                    <a:pt x="48894" y="0"/>
                  </a:cubicBezTo>
                  <a:cubicBezTo>
                    <a:pt x="21870" y="0"/>
                    <a:pt x="0" y="21870"/>
                    <a:pt x="0" y="48894"/>
                  </a:cubicBezTo>
                  <a:lnTo>
                    <a:pt x="0" y="268254"/>
                  </a:lnTo>
                  <a:lnTo>
                    <a:pt x="97787" y="268254"/>
                  </a:lnTo>
                  <a:lnTo>
                    <a:pt x="97787" y="48894"/>
                  </a:lnTo>
                  <a:close/>
                </a:path>
              </a:pathLst>
            </a:custGeom>
            <a:solidFill>
              <a:schemeClr val="bg1"/>
            </a:solidFill>
            <a:ln w="6589" cap="flat">
              <a:noFill/>
              <a:prstDash val="solid"/>
              <a:miter/>
            </a:ln>
          </p:spPr>
          <p:txBody>
            <a:bodyPr rtlCol="0" anchor="ctr"/>
            <a:lstStyle/>
            <a:p>
              <a:endParaRPr lang="en-US" dirty="0"/>
            </a:p>
          </p:txBody>
        </p:sp>
      </p:grpSp>
      <p:sp>
        <p:nvSpPr>
          <p:cNvPr id="4" name="Text Placeholder 3">
            <a:extLst>
              <a:ext uri="{FF2B5EF4-FFF2-40B4-BE49-F238E27FC236}">
                <a16:creationId xmlns:a16="http://schemas.microsoft.com/office/drawing/2014/main" id="{67F02080-22FE-FD0C-F792-EF68B59EC525}"/>
              </a:ext>
            </a:extLst>
          </p:cNvPr>
          <p:cNvSpPr>
            <a:spLocks noGrp="1"/>
          </p:cNvSpPr>
          <p:nvPr>
            <p:ph type="body" sz="quarter" idx="11" hasCustomPrompt="1"/>
          </p:nvPr>
        </p:nvSpPr>
        <p:spPr>
          <a:xfrm>
            <a:off x="479424" y="2197648"/>
            <a:ext cx="7323455" cy="1329595"/>
          </a:xfrm>
        </p:spPr>
        <p:txBody>
          <a:bodyPr anchor="b"/>
          <a:lstStyle>
            <a:lvl1pPr marL="0" indent="0">
              <a:lnSpc>
                <a:spcPct val="90000"/>
              </a:lnSpc>
              <a:buNone/>
              <a:defRPr sz="4800" i="1">
                <a:latin typeface="Verdana" panose="020B0604030504040204" pitchFamily="34" charset="0"/>
                <a:ea typeface="Verdana" panose="020B0604030504040204" pitchFamily="34" charset="0"/>
                <a:cs typeface="Verdana" panose="020B0604030504040204" pitchFamily="34" charset="0"/>
              </a:defRPr>
            </a:lvl1pPr>
          </a:lstStyle>
          <a:p>
            <a:pPr lvl="0"/>
            <a:r>
              <a:rPr lang="en-US"/>
              <a:t>Presentation cover title of two lines long</a:t>
            </a:r>
          </a:p>
        </p:txBody>
      </p:sp>
      <p:pic>
        <p:nvPicPr>
          <p:cNvPr id="3" name="Picture 2">
            <a:extLst>
              <a:ext uri="{FF2B5EF4-FFF2-40B4-BE49-F238E27FC236}">
                <a16:creationId xmlns:a16="http://schemas.microsoft.com/office/drawing/2014/main" id="{6FE9703B-45A1-F4F5-E07F-ED6E8C61677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078851" y="148251"/>
            <a:ext cx="2862152" cy="954050"/>
          </a:xfrm>
          <a:prstGeom prst="rect">
            <a:avLst/>
          </a:prstGeom>
        </p:spPr>
      </p:pic>
    </p:spTree>
    <p:extLst>
      <p:ext uri="{BB962C8B-B14F-4D97-AF65-F5344CB8AC3E}">
        <p14:creationId xmlns:p14="http://schemas.microsoft.com/office/powerpoint/2010/main" val="51709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out Us/Boilerplat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1AAEB4-D427-5A03-CC8F-90CDA6EB199E}"/>
              </a:ext>
            </a:extLst>
          </p:cNvPr>
          <p:cNvSpPr>
            <a:spLocks noGrp="1"/>
          </p:cNvSpPr>
          <p:nvPr>
            <p:ph type="sldNum" sz="quarter" idx="11"/>
          </p:nvPr>
        </p:nvSpPr>
        <p:spPr/>
        <p:txBody>
          <a:bodyPr/>
          <a:lstStyle>
            <a:lvl1pPr>
              <a:defRPr>
                <a:solidFill>
                  <a:schemeClr val="accent1"/>
                </a:solidFill>
              </a:defRPr>
            </a:lvl1pPr>
          </a:lstStyle>
          <a:p>
            <a:fld id="{0C691DA3-4ABE-49F3-91E6-D9975CC9DD5F}" type="slidenum">
              <a:rPr lang="en-US" smtClean="0"/>
              <a:pPr/>
              <a:t>‹#›</a:t>
            </a:fld>
            <a:endParaRPr lang="en-US" dirty="0"/>
          </a:p>
        </p:txBody>
      </p:sp>
      <p:sp>
        <p:nvSpPr>
          <p:cNvPr id="6" name="Footer Placeholder 2">
            <a:extLst>
              <a:ext uri="{FF2B5EF4-FFF2-40B4-BE49-F238E27FC236}">
                <a16:creationId xmlns:a16="http://schemas.microsoft.com/office/drawing/2014/main" id="{AB78ACF5-3035-9205-807E-4A54D67BA5AF}"/>
              </a:ext>
            </a:extLst>
          </p:cNvPr>
          <p:cNvSpPr>
            <a:spLocks noGrp="1"/>
          </p:cNvSpPr>
          <p:nvPr>
            <p:ph type="ftr" sz="quarter" idx="10"/>
          </p:nvPr>
        </p:nvSpPr>
        <p:spPr>
          <a:xfrm>
            <a:off x="9280525" y="6492377"/>
            <a:ext cx="1786197" cy="153888"/>
          </a:xfrm>
          <a:prstGeom prst="rect">
            <a:avLst/>
          </a:prstGeom>
        </p:spPr>
        <p:txBody>
          <a:bodyPr/>
          <a:lstStyle>
            <a:lvl1pPr>
              <a:defRPr>
                <a:solidFill>
                  <a:schemeClr val="accent1"/>
                </a:solidFill>
              </a:defRPr>
            </a:lvl1pPr>
          </a:lstStyle>
          <a:p>
            <a:r>
              <a:rPr lang="en-US" dirty="0"/>
              <a:t>CIBMTR.org</a:t>
            </a:r>
          </a:p>
        </p:txBody>
      </p:sp>
    </p:spTree>
    <p:extLst>
      <p:ext uri="{BB962C8B-B14F-4D97-AF65-F5344CB8AC3E}">
        <p14:creationId xmlns:p14="http://schemas.microsoft.com/office/powerpoint/2010/main" val="154005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 List Tex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6BD46-0EB0-456D-E798-4FD8F35DD229}"/>
              </a:ext>
            </a:extLst>
          </p:cNvPr>
          <p:cNvSpPr>
            <a:spLocks noGrp="1"/>
          </p:cNvSpPr>
          <p:nvPr>
            <p:ph type="title" hasCustomPrompt="1"/>
          </p:nvPr>
        </p:nvSpPr>
        <p:spPr/>
        <p:txBody>
          <a:bodyPr/>
          <a:lstStyle>
            <a:lvl1pPr>
              <a:defRPr/>
            </a:lvl1pPr>
          </a:lstStyle>
          <a:p>
            <a:r>
              <a:rPr lang="en-US"/>
              <a:t>Slide title (44 point)</a:t>
            </a:r>
          </a:p>
        </p:txBody>
      </p:sp>
      <p:sp>
        <p:nvSpPr>
          <p:cNvPr id="3" name="Footer Placeholder 2">
            <a:extLst>
              <a:ext uri="{FF2B5EF4-FFF2-40B4-BE49-F238E27FC236}">
                <a16:creationId xmlns:a16="http://schemas.microsoft.com/office/drawing/2014/main" id="{E5F16DC6-2BEE-C49C-DE69-9C364FA6547F}"/>
              </a:ext>
            </a:extLst>
          </p:cNvPr>
          <p:cNvSpPr>
            <a:spLocks noGrp="1"/>
          </p:cNvSpPr>
          <p:nvPr>
            <p:ph type="ftr" sz="quarter" idx="10"/>
          </p:nvPr>
        </p:nvSpPr>
        <p:spPr/>
        <p:txBody>
          <a:bodyPr/>
          <a:lstStyle/>
          <a:p>
            <a:r>
              <a:rPr lang="en-US" dirty="0"/>
              <a:t>CIBMTR.org</a:t>
            </a:r>
          </a:p>
        </p:txBody>
      </p:sp>
      <p:sp>
        <p:nvSpPr>
          <p:cNvPr id="4" name="Slide Number Placeholder 3">
            <a:extLst>
              <a:ext uri="{FF2B5EF4-FFF2-40B4-BE49-F238E27FC236}">
                <a16:creationId xmlns:a16="http://schemas.microsoft.com/office/drawing/2014/main" id="{810C3898-FDBA-846F-919F-B2C790625737}"/>
              </a:ext>
            </a:extLst>
          </p:cNvPr>
          <p:cNvSpPr>
            <a:spLocks noGrp="1"/>
          </p:cNvSpPr>
          <p:nvPr>
            <p:ph type="sldNum" sz="quarter" idx="11"/>
          </p:nvPr>
        </p:nvSpPr>
        <p:spPr/>
        <p:txBody>
          <a:bodyPr/>
          <a:lstStyle/>
          <a:p>
            <a:fld id="{0C691DA3-4ABE-49F3-91E6-D9975CC9DD5F}" type="slidenum">
              <a:rPr lang="en-US" smtClean="0"/>
              <a:pPr/>
              <a:t>‹#›</a:t>
            </a:fld>
            <a:endParaRPr lang="en-US" dirty="0"/>
          </a:p>
        </p:txBody>
      </p:sp>
      <p:sp>
        <p:nvSpPr>
          <p:cNvPr id="6" name="Text Placeholder 5">
            <a:extLst>
              <a:ext uri="{FF2B5EF4-FFF2-40B4-BE49-F238E27FC236}">
                <a16:creationId xmlns:a16="http://schemas.microsoft.com/office/drawing/2014/main" id="{9E5E8BAC-E3AE-4717-A1E7-9208DD677ECC}"/>
              </a:ext>
            </a:extLst>
          </p:cNvPr>
          <p:cNvSpPr>
            <a:spLocks noGrp="1"/>
          </p:cNvSpPr>
          <p:nvPr>
            <p:ph type="body" sz="quarter" idx="12"/>
          </p:nvPr>
        </p:nvSpPr>
        <p:spPr>
          <a:xfrm>
            <a:off x="479425" y="1311275"/>
            <a:ext cx="11233150" cy="477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871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List Text Layout MAI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29BDEB-6343-98E0-4D14-3A322271D6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428"/>
            <a:ext cx="12192000" cy="6857142"/>
          </a:xfrm>
          <a:prstGeom prst="rect">
            <a:avLst/>
          </a:prstGeom>
        </p:spPr>
      </p:pic>
      <p:sp>
        <p:nvSpPr>
          <p:cNvPr id="2" name="Title 1">
            <a:extLst>
              <a:ext uri="{FF2B5EF4-FFF2-40B4-BE49-F238E27FC236}">
                <a16:creationId xmlns:a16="http://schemas.microsoft.com/office/drawing/2014/main" id="{2DF6BD46-0EB0-456D-E798-4FD8F35DD229}"/>
              </a:ext>
            </a:extLst>
          </p:cNvPr>
          <p:cNvSpPr>
            <a:spLocks noGrp="1"/>
          </p:cNvSpPr>
          <p:nvPr>
            <p:ph type="title" hasCustomPrompt="1"/>
          </p:nvPr>
        </p:nvSpPr>
        <p:spPr/>
        <p:txBody>
          <a:bodyPr/>
          <a:lstStyle>
            <a:lvl1pPr>
              <a:defRPr/>
            </a:lvl1pPr>
          </a:lstStyle>
          <a:p>
            <a:r>
              <a:rPr lang="en-US"/>
              <a:t>Slide title (44 point)</a:t>
            </a:r>
          </a:p>
        </p:txBody>
      </p:sp>
      <p:sp>
        <p:nvSpPr>
          <p:cNvPr id="3" name="Footer Placeholder 2">
            <a:extLst>
              <a:ext uri="{FF2B5EF4-FFF2-40B4-BE49-F238E27FC236}">
                <a16:creationId xmlns:a16="http://schemas.microsoft.com/office/drawing/2014/main" id="{E5F16DC6-2BEE-C49C-DE69-9C364FA6547F}"/>
              </a:ext>
            </a:extLst>
          </p:cNvPr>
          <p:cNvSpPr>
            <a:spLocks noGrp="1"/>
          </p:cNvSpPr>
          <p:nvPr>
            <p:ph type="ftr" sz="quarter" idx="10"/>
          </p:nvPr>
        </p:nvSpPr>
        <p:spPr/>
        <p:txBody>
          <a:bodyPr/>
          <a:lstStyle>
            <a:lvl1pPr>
              <a:defRPr>
                <a:solidFill>
                  <a:schemeClr val="bg1"/>
                </a:solidFill>
              </a:defRPr>
            </a:lvl1pPr>
          </a:lstStyle>
          <a:p>
            <a:r>
              <a:rPr lang="en-US" dirty="0"/>
              <a:t>CIBMTR.org</a:t>
            </a:r>
          </a:p>
        </p:txBody>
      </p:sp>
      <p:sp>
        <p:nvSpPr>
          <p:cNvPr id="4" name="Slide Number Placeholder 3">
            <a:extLst>
              <a:ext uri="{FF2B5EF4-FFF2-40B4-BE49-F238E27FC236}">
                <a16:creationId xmlns:a16="http://schemas.microsoft.com/office/drawing/2014/main" id="{810C3898-FDBA-846F-919F-B2C790625737}"/>
              </a:ext>
            </a:extLst>
          </p:cNvPr>
          <p:cNvSpPr>
            <a:spLocks noGrp="1"/>
          </p:cNvSpPr>
          <p:nvPr>
            <p:ph type="sldNum" sz="quarter" idx="11"/>
          </p:nvPr>
        </p:nvSpPr>
        <p:spPr/>
        <p:txBody>
          <a:bodyPr/>
          <a:lstStyle>
            <a:lvl1pPr>
              <a:defRPr>
                <a:solidFill>
                  <a:schemeClr val="bg1"/>
                </a:solidFill>
              </a:defRPr>
            </a:lvl1pPr>
          </a:lstStyle>
          <a:p>
            <a:fld id="{0C691DA3-4ABE-49F3-91E6-D9975CC9DD5F}" type="slidenum">
              <a:rPr lang="en-US" smtClean="0"/>
              <a:pPr/>
              <a:t>‹#›</a:t>
            </a:fld>
            <a:endParaRPr lang="en-US" dirty="0"/>
          </a:p>
        </p:txBody>
      </p:sp>
      <p:sp>
        <p:nvSpPr>
          <p:cNvPr id="8" name="Text Placeholder 5">
            <a:extLst>
              <a:ext uri="{FF2B5EF4-FFF2-40B4-BE49-F238E27FC236}">
                <a16:creationId xmlns:a16="http://schemas.microsoft.com/office/drawing/2014/main" id="{44AAEE86-4ACB-4FF5-BB74-844F3C5D5DBC}"/>
              </a:ext>
            </a:extLst>
          </p:cNvPr>
          <p:cNvSpPr>
            <a:spLocks noGrp="1"/>
          </p:cNvSpPr>
          <p:nvPr>
            <p:ph type="body" sz="quarter" idx="12"/>
          </p:nvPr>
        </p:nvSpPr>
        <p:spPr>
          <a:xfrm>
            <a:off x="479425" y="1311275"/>
            <a:ext cx="11233150" cy="477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852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List Text Layout YELLOW">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29BDEB-6343-98E0-4D14-3A322271D6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57999"/>
          </a:xfrm>
          <a:prstGeom prst="rect">
            <a:avLst/>
          </a:prstGeom>
        </p:spPr>
      </p:pic>
      <p:sp>
        <p:nvSpPr>
          <p:cNvPr id="2" name="Title 1">
            <a:extLst>
              <a:ext uri="{FF2B5EF4-FFF2-40B4-BE49-F238E27FC236}">
                <a16:creationId xmlns:a16="http://schemas.microsoft.com/office/drawing/2014/main" id="{2DF6BD46-0EB0-456D-E798-4FD8F35DD229}"/>
              </a:ext>
            </a:extLst>
          </p:cNvPr>
          <p:cNvSpPr>
            <a:spLocks noGrp="1"/>
          </p:cNvSpPr>
          <p:nvPr>
            <p:ph type="title" hasCustomPrompt="1"/>
          </p:nvPr>
        </p:nvSpPr>
        <p:spPr/>
        <p:txBody>
          <a:bodyPr/>
          <a:lstStyle>
            <a:lvl1pPr>
              <a:defRPr/>
            </a:lvl1pPr>
          </a:lstStyle>
          <a:p>
            <a:r>
              <a:rPr lang="en-US"/>
              <a:t>Slide title (44 point)</a:t>
            </a:r>
          </a:p>
        </p:txBody>
      </p:sp>
      <p:sp>
        <p:nvSpPr>
          <p:cNvPr id="5" name="Footer Placeholder 2">
            <a:extLst>
              <a:ext uri="{FF2B5EF4-FFF2-40B4-BE49-F238E27FC236}">
                <a16:creationId xmlns:a16="http://schemas.microsoft.com/office/drawing/2014/main" id="{1783D498-B93F-5FAF-9DD5-B64EF09FE7B5}"/>
              </a:ext>
            </a:extLst>
          </p:cNvPr>
          <p:cNvSpPr>
            <a:spLocks noGrp="1"/>
          </p:cNvSpPr>
          <p:nvPr>
            <p:ph type="ftr" sz="quarter" idx="10"/>
          </p:nvPr>
        </p:nvSpPr>
        <p:spPr>
          <a:xfrm>
            <a:off x="9280525" y="6430821"/>
            <a:ext cx="1786197" cy="215444"/>
          </a:xfrm>
        </p:spPr>
        <p:txBody>
          <a:bodyPr/>
          <a:lstStyle>
            <a:lvl1pPr>
              <a:defRPr>
                <a:solidFill>
                  <a:schemeClr val="bg1"/>
                </a:solidFill>
              </a:defRPr>
            </a:lvl1pPr>
          </a:lstStyle>
          <a:p>
            <a:r>
              <a:rPr lang="en-US" dirty="0"/>
              <a:t>CIBMTR.org</a:t>
            </a:r>
          </a:p>
        </p:txBody>
      </p:sp>
      <p:sp>
        <p:nvSpPr>
          <p:cNvPr id="7" name="Slide Number Placeholder 3">
            <a:extLst>
              <a:ext uri="{FF2B5EF4-FFF2-40B4-BE49-F238E27FC236}">
                <a16:creationId xmlns:a16="http://schemas.microsoft.com/office/drawing/2014/main" id="{A4E0F1DF-99B0-9691-A7EB-02668E1BFD78}"/>
              </a:ext>
            </a:extLst>
          </p:cNvPr>
          <p:cNvSpPr>
            <a:spLocks noGrp="1"/>
          </p:cNvSpPr>
          <p:nvPr>
            <p:ph type="sldNum" sz="quarter" idx="11"/>
          </p:nvPr>
        </p:nvSpPr>
        <p:spPr>
          <a:xfrm>
            <a:off x="11630902" y="6488530"/>
            <a:ext cx="232436" cy="161583"/>
          </a:xfrm>
        </p:spPr>
        <p:txBody>
          <a:bodyPr/>
          <a:lstStyle>
            <a:lvl1pPr>
              <a:defRPr>
                <a:solidFill>
                  <a:schemeClr val="bg1"/>
                </a:solidFill>
              </a:defRPr>
            </a:lvl1pPr>
          </a:lstStyle>
          <a:p>
            <a:fld id="{0C691DA3-4ABE-49F3-91E6-D9975CC9DD5F}" type="slidenum">
              <a:rPr lang="en-US" smtClean="0"/>
              <a:pPr/>
              <a:t>‹#›</a:t>
            </a:fld>
            <a:endParaRPr lang="en-US" dirty="0"/>
          </a:p>
        </p:txBody>
      </p:sp>
      <p:sp>
        <p:nvSpPr>
          <p:cNvPr id="8" name="Text Placeholder 5">
            <a:extLst>
              <a:ext uri="{FF2B5EF4-FFF2-40B4-BE49-F238E27FC236}">
                <a16:creationId xmlns:a16="http://schemas.microsoft.com/office/drawing/2014/main" id="{BE85E998-7555-4D1A-B4CB-1027E80A8B12}"/>
              </a:ext>
            </a:extLst>
          </p:cNvPr>
          <p:cNvSpPr>
            <a:spLocks noGrp="1"/>
          </p:cNvSpPr>
          <p:nvPr>
            <p:ph type="body" sz="quarter" idx="12"/>
          </p:nvPr>
        </p:nvSpPr>
        <p:spPr>
          <a:xfrm>
            <a:off x="479425" y="1311275"/>
            <a:ext cx="11233150" cy="477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630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List Text Layout PLUM">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0F30DDB-1CCB-B9F6-44B2-0C6E6A7AC8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429"/>
            <a:ext cx="12192000" cy="6857142"/>
          </a:xfrm>
          <a:prstGeom prst="rect">
            <a:avLst/>
          </a:prstGeom>
        </p:spPr>
      </p:pic>
      <p:sp>
        <p:nvSpPr>
          <p:cNvPr id="2" name="Title 1">
            <a:extLst>
              <a:ext uri="{FF2B5EF4-FFF2-40B4-BE49-F238E27FC236}">
                <a16:creationId xmlns:a16="http://schemas.microsoft.com/office/drawing/2014/main" id="{2DF6BD46-0EB0-456D-E798-4FD8F35DD229}"/>
              </a:ext>
            </a:extLst>
          </p:cNvPr>
          <p:cNvSpPr>
            <a:spLocks noGrp="1"/>
          </p:cNvSpPr>
          <p:nvPr>
            <p:ph type="title" hasCustomPrompt="1"/>
          </p:nvPr>
        </p:nvSpPr>
        <p:spPr/>
        <p:txBody>
          <a:bodyPr/>
          <a:lstStyle>
            <a:lvl1pPr>
              <a:defRPr/>
            </a:lvl1pPr>
          </a:lstStyle>
          <a:p>
            <a:r>
              <a:rPr lang="en-US"/>
              <a:t>Slide title (44 point)</a:t>
            </a:r>
          </a:p>
        </p:txBody>
      </p:sp>
      <p:sp>
        <p:nvSpPr>
          <p:cNvPr id="5" name="Footer Placeholder 2">
            <a:extLst>
              <a:ext uri="{FF2B5EF4-FFF2-40B4-BE49-F238E27FC236}">
                <a16:creationId xmlns:a16="http://schemas.microsoft.com/office/drawing/2014/main" id="{3D2FFC50-2CFD-81D2-03FF-AB7B5DA74F20}"/>
              </a:ext>
            </a:extLst>
          </p:cNvPr>
          <p:cNvSpPr>
            <a:spLocks noGrp="1"/>
          </p:cNvSpPr>
          <p:nvPr>
            <p:ph type="ftr" sz="quarter" idx="10"/>
          </p:nvPr>
        </p:nvSpPr>
        <p:spPr>
          <a:xfrm>
            <a:off x="9280525" y="6430821"/>
            <a:ext cx="1786197" cy="215444"/>
          </a:xfrm>
        </p:spPr>
        <p:txBody>
          <a:bodyPr/>
          <a:lstStyle>
            <a:lvl1pPr>
              <a:defRPr>
                <a:solidFill>
                  <a:schemeClr val="bg1"/>
                </a:solidFill>
              </a:defRPr>
            </a:lvl1pPr>
          </a:lstStyle>
          <a:p>
            <a:r>
              <a:rPr lang="en-US" dirty="0"/>
              <a:t>CIBMTR.org</a:t>
            </a:r>
          </a:p>
        </p:txBody>
      </p:sp>
      <p:sp>
        <p:nvSpPr>
          <p:cNvPr id="7" name="Slide Number Placeholder 3">
            <a:extLst>
              <a:ext uri="{FF2B5EF4-FFF2-40B4-BE49-F238E27FC236}">
                <a16:creationId xmlns:a16="http://schemas.microsoft.com/office/drawing/2014/main" id="{7567A70D-1B9B-29CD-7B39-0B8C922DFAC2}"/>
              </a:ext>
            </a:extLst>
          </p:cNvPr>
          <p:cNvSpPr>
            <a:spLocks noGrp="1"/>
          </p:cNvSpPr>
          <p:nvPr>
            <p:ph type="sldNum" sz="quarter" idx="11"/>
          </p:nvPr>
        </p:nvSpPr>
        <p:spPr>
          <a:xfrm>
            <a:off x="11630902" y="6488530"/>
            <a:ext cx="232436" cy="161583"/>
          </a:xfrm>
        </p:spPr>
        <p:txBody>
          <a:bodyPr/>
          <a:lstStyle>
            <a:lvl1pPr>
              <a:defRPr>
                <a:solidFill>
                  <a:schemeClr val="bg1"/>
                </a:solidFill>
              </a:defRPr>
            </a:lvl1pPr>
          </a:lstStyle>
          <a:p>
            <a:fld id="{0C691DA3-4ABE-49F3-91E6-D9975CC9DD5F}" type="slidenum">
              <a:rPr lang="en-US" smtClean="0"/>
              <a:pPr/>
              <a:t>‹#›</a:t>
            </a:fld>
            <a:endParaRPr lang="en-US" dirty="0"/>
          </a:p>
        </p:txBody>
      </p:sp>
      <p:sp>
        <p:nvSpPr>
          <p:cNvPr id="8" name="Text Placeholder 5">
            <a:extLst>
              <a:ext uri="{FF2B5EF4-FFF2-40B4-BE49-F238E27FC236}">
                <a16:creationId xmlns:a16="http://schemas.microsoft.com/office/drawing/2014/main" id="{D2009851-1C71-479D-AF0F-7EFBBF9EB040}"/>
              </a:ext>
            </a:extLst>
          </p:cNvPr>
          <p:cNvSpPr>
            <a:spLocks noGrp="1"/>
          </p:cNvSpPr>
          <p:nvPr>
            <p:ph type="body" sz="quarter" idx="12"/>
          </p:nvPr>
        </p:nvSpPr>
        <p:spPr>
          <a:xfrm>
            <a:off x="479425" y="1311275"/>
            <a:ext cx="11233150" cy="477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2160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List Text Layout GRE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29BDEB-6343-98E0-4D14-3A322271D6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57999"/>
          </a:xfrm>
          <a:prstGeom prst="rect">
            <a:avLst/>
          </a:prstGeom>
        </p:spPr>
      </p:pic>
      <p:sp>
        <p:nvSpPr>
          <p:cNvPr id="2" name="Title 1">
            <a:extLst>
              <a:ext uri="{FF2B5EF4-FFF2-40B4-BE49-F238E27FC236}">
                <a16:creationId xmlns:a16="http://schemas.microsoft.com/office/drawing/2014/main" id="{2DF6BD46-0EB0-456D-E798-4FD8F35DD229}"/>
              </a:ext>
            </a:extLst>
          </p:cNvPr>
          <p:cNvSpPr>
            <a:spLocks noGrp="1"/>
          </p:cNvSpPr>
          <p:nvPr>
            <p:ph type="title" hasCustomPrompt="1"/>
          </p:nvPr>
        </p:nvSpPr>
        <p:spPr/>
        <p:txBody>
          <a:bodyPr/>
          <a:lstStyle>
            <a:lvl1pPr>
              <a:defRPr/>
            </a:lvl1pPr>
          </a:lstStyle>
          <a:p>
            <a:r>
              <a:rPr lang="en-US"/>
              <a:t>Slide title (44 point)</a:t>
            </a:r>
          </a:p>
        </p:txBody>
      </p:sp>
      <p:sp>
        <p:nvSpPr>
          <p:cNvPr id="5" name="Footer Placeholder 2">
            <a:extLst>
              <a:ext uri="{FF2B5EF4-FFF2-40B4-BE49-F238E27FC236}">
                <a16:creationId xmlns:a16="http://schemas.microsoft.com/office/drawing/2014/main" id="{F5006EF5-D3AB-B549-BC5B-257D655D491E}"/>
              </a:ext>
            </a:extLst>
          </p:cNvPr>
          <p:cNvSpPr>
            <a:spLocks noGrp="1"/>
          </p:cNvSpPr>
          <p:nvPr>
            <p:ph type="ftr" sz="quarter" idx="10"/>
          </p:nvPr>
        </p:nvSpPr>
        <p:spPr>
          <a:xfrm>
            <a:off x="9280525" y="6430821"/>
            <a:ext cx="1786197" cy="215444"/>
          </a:xfrm>
        </p:spPr>
        <p:txBody>
          <a:bodyPr/>
          <a:lstStyle>
            <a:lvl1pPr>
              <a:defRPr>
                <a:solidFill>
                  <a:schemeClr val="bg1"/>
                </a:solidFill>
              </a:defRPr>
            </a:lvl1pPr>
          </a:lstStyle>
          <a:p>
            <a:r>
              <a:rPr lang="en-US" dirty="0"/>
              <a:t>CIBMTR.org</a:t>
            </a:r>
          </a:p>
        </p:txBody>
      </p:sp>
      <p:sp>
        <p:nvSpPr>
          <p:cNvPr id="7" name="Slide Number Placeholder 3">
            <a:extLst>
              <a:ext uri="{FF2B5EF4-FFF2-40B4-BE49-F238E27FC236}">
                <a16:creationId xmlns:a16="http://schemas.microsoft.com/office/drawing/2014/main" id="{DDA965C0-39B9-720E-0168-48442713A9B2}"/>
              </a:ext>
            </a:extLst>
          </p:cNvPr>
          <p:cNvSpPr>
            <a:spLocks noGrp="1"/>
          </p:cNvSpPr>
          <p:nvPr>
            <p:ph type="sldNum" sz="quarter" idx="11"/>
          </p:nvPr>
        </p:nvSpPr>
        <p:spPr>
          <a:xfrm>
            <a:off x="11630902" y="6488530"/>
            <a:ext cx="232436" cy="161583"/>
          </a:xfrm>
        </p:spPr>
        <p:txBody>
          <a:bodyPr/>
          <a:lstStyle>
            <a:lvl1pPr>
              <a:defRPr>
                <a:solidFill>
                  <a:schemeClr val="bg1"/>
                </a:solidFill>
              </a:defRPr>
            </a:lvl1pPr>
          </a:lstStyle>
          <a:p>
            <a:fld id="{0C691DA3-4ABE-49F3-91E6-D9975CC9DD5F}" type="slidenum">
              <a:rPr lang="en-US" smtClean="0"/>
              <a:pPr/>
              <a:t>‹#›</a:t>
            </a:fld>
            <a:endParaRPr lang="en-US" dirty="0"/>
          </a:p>
        </p:txBody>
      </p:sp>
      <p:sp>
        <p:nvSpPr>
          <p:cNvPr id="8" name="Text Placeholder 5">
            <a:extLst>
              <a:ext uri="{FF2B5EF4-FFF2-40B4-BE49-F238E27FC236}">
                <a16:creationId xmlns:a16="http://schemas.microsoft.com/office/drawing/2014/main" id="{60BD03DB-10A1-43CD-B08A-C0BCE858EC95}"/>
              </a:ext>
            </a:extLst>
          </p:cNvPr>
          <p:cNvSpPr>
            <a:spLocks noGrp="1"/>
          </p:cNvSpPr>
          <p:nvPr>
            <p:ph type="body" sz="quarter" idx="12"/>
          </p:nvPr>
        </p:nvSpPr>
        <p:spPr>
          <a:xfrm>
            <a:off x="479425" y="1311275"/>
            <a:ext cx="11233150" cy="477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423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EDCC5A5-085B-425E-AC19-EEF6E91EDEFF}"/>
              </a:ext>
            </a:extLst>
          </p:cNvPr>
          <p:cNvSpPr>
            <a:spLocks noGrp="1"/>
          </p:cNvSpPr>
          <p:nvPr>
            <p:ph type="ftr" sz="quarter" idx="3"/>
          </p:nvPr>
        </p:nvSpPr>
        <p:spPr>
          <a:xfrm>
            <a:off x="9280525" y="6430821"/>
            <a:ext cx="1786197" cy="215444"/>
          </a:xfrm>
          <a:prstGeom prst="rect">
            <a:avLst/>
          </a:prstGeom>
        </p:spPr>
        <p:txBody>
          <a:bodyPr vert="horz" wrap="square" lIns="0" tIns="0" rIns="0" bIns="0" rtlCol="0" anchor="b">
            <a:spAutoFit/>
          </a:bodyPr>
          <a:lstStyle>
            <a:lvl1pPr algn="r">
              <a:defRPr sz="1400" b="0" i="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CIBMTR.org</a:t>
            </a:r>
          </a:p>
        </p:txBody>
      </p:sp>
      <p:sp>
        <p:nvSpPr>
          <p:cNvPr id="5" name="Slide Number Placeholder 4">
            <a:extLst>
              <a:ext uri="{FF2B5EF4-FFF2-40B4-BE49-F238E27FC236}">
                <a16:creationId xmlns:a16="http://schemas.microsoft.com/office/drawing/2014/main" id="{89F97EA0-7F08-48C2-A1DD-79E84C0F17A8}"/>
              </a:ext>
            </a:extLst>
          </p:cNvPr>
          <p:cNvSpPr>
            <a:spLocks noGrp="1"/>
          </p:cNvSpPr>
          <p:nvPr>
            <p:ph type="sldNum" sz="quarter" idx="4"/>
          </p:nvPr>
        </p:nvSpPr>
        <p:spPr>
          <a:xfrm>
            <a:off x="11630902" y="6488530"/>
            <a:ext cx="232436" cy="161583"/>
          </a:xfrm>
          <a:prstGeom prst="rect">
            <a:avLst/>
          </a:prstGeom>
        </p:spPr>
        <p:txBody>
          <a:bodyPr vert="horz" wrap="none" lIns="0" tIns="0" rIns="0" bIns="0" rtlCol="0" anchor="ctr">
            <a:spAutoFit/>
          </a:bodyPr>
          <a:lstStyle>
            <a:lvl1pPr algn="r">
              <a:defRPr sz="1050" b="0" i="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fld id="{0C691DA3-4ABE-49F3-91E6-D9975CC9DD5F}" type="slidenum">
              <a:rPr lang="en-US" smtClean="0"/>
              <a:pPr/>
              <a:t>‹#›</a:t>
            </a:fld>
            <a:endParaRPr lang="en-US" dirty="0"/>
          </a:p>
        </p:txBody>
      </p:sp>
      <p:sp>
        <p:nvSpPr>
          <p:cNvPr id="2" name="Title Placeholder 1">
            <a:extLst>
              <a:ext uri="{FF2B5EF4-FFF2-40B4-BE49-F238E27FC236}">
                <a16:creationId xmlns:a16="http://schemas.microsoft.com/office/drawing/2014/main" id="{F9EE826A-F676-496D-943F-9B579DC9C5AC}"/>
              </a:ext>
            </a:extLst>
          </p:cNvPr>
          <p:cNvSpPr>
            <a:spLocks noGrp="1"/>
          </p:cNvSpPr>
          <p:nvPr>
            <p:ph type="title"/>
          </p:nvPr>
        </p:nvSpPr>
        <p:spPr>
          <a:xfrm>
            <a:off x="479425" y="476250"/>
            <a:ext cx="10972800" cy="609398"/>
          </a:xfrm>
          <a:prstGeom prst="rect">
            <a:avLst/>
          </a:prstGeom>
        </p:spPr>
        <p:txBody>
          <a:bodyPr vert="horz" wrap="square" lIns="0" tIns="0" rIns="0" bIns="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C1C97F75-0A19-49AC-8044-279F24B72B40}"/>
              </a:ext>
            </a:extLst>
          </p:cNvPr>
          <p:cNvSpPr>
            <a:spLocks noGrp="1"/>
          </p:cNvSpPr>
          <p:nvPr>
            <p:ph type="body" idx="1"/>
          </p:nvPr>
        </p:nvSpPr>
        <p:spPr>
          <a:xfrm>
            <a:off x="479425" y="1676725"/>
            <a:ext cx="11233150" cy="2094741"/>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888AF623-7DBD-3F3B-E410-4CDD4BB92FD7}"/>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p:blipFill>
        <p:spPr>
          <a:xfrm>
            <a:off x="224264" y="6146821"/>
            <a:ext cx="2050253" cy="683418"/>
          </a:xfrm>
          <a:prstGeom prst="rect">
            <a:avLst/>
          </a:prstGeom>
        </p:spPr>
      </p:pic>
    </p:spTree>
    <p:extLst>
      <p:ext uri="{BB962C8B-B14F-4D97-AF65-F5344CB8AC3E}">
        <p14:creationId xmlns:p14="http://schemas.microsoft.com/office/powerpoint/2010/main" val="3012223755"/>
      </p:ext>
    </p:extLst>
  </p:cSld>
  <p:clrMap bg1="lt1" tx1="dk1" bg2="lt2" tx2="dk2" accent1="accent1" accent2="accent2" accent3="accent3" accent4="accent4" accent5="accent5" accent6="accent6" hlink="hlink" folHlink="folHlink"/>
  <p:sldLayoutIdLst>
    <p:sldLayoutId id="2147483683" r:id="rId1"/>
    <p:sldLayoutId id="2147483748" r:id="rId2"/>
    <p:sldLayoutId id="2147483746" r:id="rId3"/>
    <p:sldLayoutId id="2147483726" r:id="rId4"/>
    <p:sldLayoutId id="2147483742" r:id="rId5"/>
    <p:sldLayoutId id="2147483752" r:id="rId6"/>
    <p:sldLayoutId id="2147483753" r:id="rId7"/>
    <p:sldLayoutId id="2147483754" r:id="rId8"/>
    <p:sldLayoutId id="2147483755" r:id="rId9"/>
    <p:sldLayoutId id="2147483756" r:id="rId10"/>
    <p:sldLayoutId id="2147483760" r:id="rId11"/>
    <p:sldLayoutId id="2147483761" r:id="rId12"/>
    <p:sldLayoutId id="2147483757" r:id="rId13"/>
    <p:sldLayoutId id="2147483758" r:id="rId14"/>
    <p:sldLayoutId id="2147483741" r:id="rId15"/>
    <p:sldLayoutId id="2147483686" r:id="rId16"/>
    <p:sldLayoutId id="2147483713" r:id="rId17"/>
    <p:sldLayoutId id="2147483762"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b="0" i="1"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p:titleStyle>
    <p:bodyStyle>
      <a:lvl1pPr marL="457200" indent="-457200" algn="l" defTabSz="914400" rtl="0" eaLnBrk="1" latinLnBrk="0" hangingPunct="1">
        <a:lnSpc>
          <a:spcPct val="100000"/>
        </a:lnSpc>
        <a:spcBef>
          <a:spcPts val="0"/>
        </a:spcBef>
        <a:spcAft>
          <a:spcPts val="500"/>
        </a:spcAft>
        <a:buFont typeface="Arial" panose="020B0604020202020204" pitchFamily="34" charset="0"/>
        <a:buChar char="•"/>
        <a:defRPr lang="en-US" sz="280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914400" indent="-457200" algn="l" defTabSz="914400" rtl="0" eaLnBrk="1" latinLnBrk="0" hangingPunct="1">
        <a:lnSpc>
          <a:spcPct val="100000"/>
        </a:lnSpc>
        <a:spcBef>
          <a:spcPts val="0"/>
        </a:spcBef>
        <a:spcAft>
          <a:spcPts val="500"/>
        </a:spcAft>
        <a:buFont typeface="Arial" panose="020B0604020202020204" pitchFamily="34" charset="0"/>
        <a:buChar char="•"/>
        <a:defRPr lang="en-US" sz="260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2pPr>
      <a:lvl3pPr marL="1262063" indent="-342900" algn="l" defTabSz="457200" rtl="0" eaLnBrk="1" latinLnBrk="0" hangingPunct="1">
        <a:lnSpc>
          <a:spcPct val="100000"/>
        </a:lnSpc>
        <a:spcBef>
          <a:spcPts val="0"/>
        </a:spcBef>
        <a:spcAft>
          <a:spcPts val="500"/>
        </a:spcAft>
        <a:buFont typeface="Arial" panose="020B0604020202020204" pitchFamily="34" charset="0"/>
        <a:buChar char="•"/>
        <a:defRPr lang="en-US" sz="240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3pPr>
      <a:lvl4pPr marL="1657350" indent="-285750" algn="l" defTabSz="914400" rtl="0" eaLnBrk="1" latinLnBrk="0" hangingPunct="1">
        <a:lnSpc>
          <a:spcPct val="100000"/>
        </a:lnSpc>
        <a:spcBef>
          <a:spcPts val="0"/>
        </a:spcBef>
        <a:spcAft>
          <a:spcPts val="500"/>
        </a:spcAft>
        <a:buFont typeface="Arial" panose="020B0604020202020204" pitchFamily="34" charset="0"/>
        <a:buChar char="•"/>
        <a:defRPr sz="2000" kern="1200">
          <a:solidFill>
            <a:schemeClr val="accent1"/>
          </a:solidFill>
          <a:latin typeface="+mn-lt"/>
          <a:ea typeface="+mn-ea"/>
          <a:cs typeface="+mn-cs"/>
        </a:defRPr>
      </a:lvl4pPr>
      <a:lvl5pPr marL="1828800" indent="-171450" algn="l" defTabSz="457200" rtl="0" eaLnBrk="1" latinLnBrk="0" hangingPunct="1">
        <a:lnSpc>
          <a:spcPct val="120000"/>
        </a:lnSpc>
        <a:spcBef>
          <a:spcPts val="0"/>
        </a:spcBef>
        <a:spcAft>
          <a:spcPts val="500"/>
        </a:spcAft>
        <a:buFont typeface="Arial" panose="020B0604020202020204" pitchFamily="34" charset="0"/>
        <a:buChar char="•"/>
        <a:defRPr sz="200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5pPr>
      <a:lvl6pPr marL="2057400" indent="-228600" algn="l" defTabSz="914400" rtl="0" eaLnBrk="1" latinLnBrk="0" hangingPunct="1">
        <a:lnSpc>
          <a:spcPct val="100000"/>
        </a:lnSpc>
        <a:spcBef>
          <a:spcPts val="500"/>
        </a:spcBef>
        <a:spcAft>
          <a:spcPts val="500"/>
        </a:spcAft>
        <a:buFont typeface="Arial" panose="020B0604020202020204" pitchFamily="34" charset="0"/>
        <a:buChar char="•"/>
        <a:defRPr sz="1800" kern="120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2" orient="horz" pos="2160">
          <p15:clr>
            <a:srgbClr val="A4A3A4"/>
          </p15:clr>
        </p15:guide>
        <p15:guide id="3" pos="302" userDrawn="1">
          <p15:clr>
            <a:srgbClr val="A4A3A4"/>
          </p15:clr>
        </p15:guide>
        <p15:guide id="4" pos="7378" userDrawn="1">
          <p15:clr>
            <a:srgbClr val="A4A3A4"/>
          </p15:clr>
        </p15:guide>
        <p15:guide id="5" orient="horz" pos="300" userDrawn="1">
          <p15:clr>
            <a:srgbClr val="A4A3A4"/>
          </p15:clr>
        </p15:guide>
        <p15:guide id="6" orient="horz" pos="4020"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0.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1.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2.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3.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4.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5.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7.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8.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87F028-16F0-BCFB-BDCC-3A77336850D5}"/>
              </a:ext>
            </a:extLst>
          </p:cNvPr>
          <p:cNvSpPr>
            <a:spLocks noGrp="1"/>
          </p:cNvSpPr>
          <p:nvPr>
            <p:ph type="body" sz="quarter" idx="10"/>
          </p:nvPr>
        </p:nvSpPr>
        <p:spPr/>
        <p:txBody>
          <a:bodyPr/>
          <a:lstStyle/>
          <a:p>
            <a:endParaRPr lang="en-US" dirty="0"/>
          </a:p>
        </p:txBody>
      </p:sp>
      <p:sp>
        <p:nvSpPr>
          <p:cNvPr id="7" name="Text Placeholder 6">
            <a:extLst>
              <a:ext uri="{FF2B5EF4-FFF2-40B4-BE49-F238E27FC236}">
                <a16:creationId xmlns:a16="http://schemas.microsoft.com/office/drawing/2014/main" id="{325A9CCA-942B-96DC-4638-FC156B1D6706}"/>
              </a:ext>
            </a:extLst>
          </p:cNvPr>
          <p:cNvSpPr>
            <a:spLocks noGrp="1"/>
          </p:cNvSpPr>
          <p:nvPr>
            <p:ph type="body" sz="quarter" idx="11"/>
          </p:nvPr>
        </p:nvSpPr>
        <p:spPr/>
        <p:txBody>
          <a:bodyPr/>
          <a:lstStyle/>
          <a:p>
            <a:endParaRPr lang="en-US" dirty="0"/>
          </a:p>
        </p:txBody>
      </p:sp>
      <p:pic>
        <p:nvPicPr>
          <p:cNvPr id="9" name="Picture 8">
            <a:extLst>
              <a:ext uri="{FF2B5EF4-FFF2-40B4-BE49-F238E27FC236}">
                <a16:creationId xmlns:a16="http://schemas.microsoft.com/office/drawing/2014/main" id="{478B5187-F567-53F2-586D-F10F49AF9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34525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835168-8CAF-E7DC-9889-99E69CCD4A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08027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FF72C8-E52F-C688-67EA-6D29383B1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578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A15F55-A2D1-F28F-F8A2-EC68E579D8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09154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BD9B27-C325-F97D-6E3A-5810F9FE43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24410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DB28F1-AEC2-E180-F8D2-3FFCBD19E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87620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62E4A4-FA7E-3DB9-6099-DC1DDC3450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5444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6CC885-A4F1-F656-0A51-56E534819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7893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E5448-3B5D-7F13-45E9-AC4C501A16A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BF314D9-E5D0-1E2F-53DB-0E4B67BF4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968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280DAE-062C-8747-385E-F8124D103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77324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CBFED-3AD0-A774-1BEC-2292566B756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67321F7-C94D-AC20-F6CD-54020FDA4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32982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5E3E56-0925-40D2-7314-4F9D7F69746F}"/>
              </a:ext>
            </a:extLst>
          </p:cNvPr>
          <p:cNvSpPr>
            <a:spLocks noGrp="1"/>
          </p:cNvSpPr>
          <p:nvPr>
            <p:ph type="title"/>
          </p:nvPr>
        </p:nvSpPr>
        <p:spPr/>
        <p:txBody>
          <a:bodyPr/>
          <a:lstStyle/>
          <a:p>
            <a:endParaRPr lang="en-US" dirty="0"/>
          </a:p>
        </p:txBody>
      </p:sp>
      <p:pic>
        <p:nvPicPr>
          <p:cNvPr id="3" name="Picture 2" descr="A close-up of a list of contents&#10;&#10;AI-generated content may be incorrect.">
            <a:extLst>
              <a:ext uri="{FF2B5EF4-FFF2-40B4-BE49-F238E27FC236}">
                <a16:creationId xmlns:a16="http://schemas.microsoft.com/office/drawing/2014/main" id="{DF80765D-D3FE-77DC-44BB-9B5A631F46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6326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71636E-597B-CAE2-6482-B2C67A18D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9799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AF5598-402C-2D29-BE3B-C2FCD2D095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8705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EC66F5-F521-1710-B657-96F87902591D}"/>
              </a:ext>
            </a:extLst>
          </p:cNvPr>
          <p:cNvSpPr>
            <a:spLocks noGrp="1"/>
          </p:cNvSpPr>
          <p:nvPr>
            <p:ph type="title"/>
          </p:nvPr>
        </p:nvSpPr>
        <p:spPr/>
        <p:txBody>
          <a:bodyPr/>
          <a:lstStyle/>
          <a:p>
            <a:endParaRPr lang="en-US" dirty="0"/>
          </a:p>
        </p:txBody>
      </p:sp>
      <p:pic>
        <p:nvPicPr>
          <p:cNvPr id="9" name="Picture 8">
            <a:extLst>
              <a:ext uri="{FF2B5EF4-FFF2-40B4-BE49-F238E27FC236}">
                <a16:creationId xmlns:a16="http://schemas.microsoft.com/office/drawing/2014/main" id="{BF1DD31E-666B-1CEE-79D0-FFC8ED1AD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7732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F4D066-A824-EE98-882F-80F916655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54634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C65AC-EA80-E8CB-5ACE-DAF45B46434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00FAA42-61E6-A4DC-87DB-963A05C6A5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99377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DCC5CA-43D4-3EDF-22EC-F2DC2CB57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5753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67124-9117-036E-0A25-D87B827BC314}"/>
            </a:ext>
          </a:extLst>
        </p:cNvPr>
        <p:cNvGrpSpPr/>
        <p:nvPr/>
      </p:nvGrpSpPr>
      <p:grpSpPr>
        <a:xfrm>
          <a:off x="0" y="0"/>
          <a:ext cx="0" cy="0"/>
          <a:chOff x="0" y="0"/>
          <a:chExt cx="0" cy="0"/>
        </a:xfrm>
      </p:grpSpPr>
      <p:pic>
        <p:nvPicPr>
          <p:cNvPr id="3" name="Picture 2" descr="A graph with numbers and text&#10;&#10;AI-generated content may be incorrect.">
            <a:extLst>
              <a:ext uri="{FF2B5EF4-FFF2-40B4-BE49-F238E27FC236}">
                <a16:creationId xmlns:a16="http://schemas.microsoft.com/office/drawing/2014/main" id="{FC3CFEA5-FA66-889E-1941-3F10AC53E8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12873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different colored bars&#10;&#10;AI-generated content may be incorrect.">
            <a:extLst>
              <a:ext uri="{FF2B5EF4-FFF2-40B4-BE49-F238E27FC236}">
                <a16:creationId xmlns:a16="http://schemas.microsoft.com/office/drawing/2014/main" id="{C015A8D2-42F8-CC66-DF52-AD819539F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8192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numbers and text&#10;&#10;AI-generated content may be incorrect.">
            <a:extLst>
              <a:ext uri="{FF2B5EF4-FFF2-40B4-BE49-F238E27FC236}">
                <a16:creationId xmlns:a16="http://schemas.microsoft.com/office/drawing/2014/main" id="{D5866585-23A5-453D-9F14-F696265AF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94032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48344-C487-C14F-806B-C61B1ABD9F47}"/>
            </a:ext>
          </a:extLst>
        </p:cNvPr>
        <p:cNvGrpSpPr/>
        <p:nvPr/>
      </p:nvGrpSpPr>
      <p:grpSpPr>
        <a:xfrm>
          <a:off x="0" y="0"/>
          <a:ext cx="0" cy="0"/>
          <a:chOff x="0" y="0"/>
          <a:chExt cx="0" cy="0"/>
        </a:xfrm>
      </p:grpSpPr>
      <p:pic>
        <p:nvPicPr>
          <p:cNvPr id="3" name="Picture 2" descr="A graph showing the number of patients with abnormal abnormality&#10;&#10;AI-generated content may be incorrect.">
            <a:extLst>
              <a:ext uri="{FF2B5EF4-FFF2-40B4-BE49-F238E27FC236}">
                <a16:creationId xmlns:a16="http://schemas.microsoft.com/office/drawing/2014/main" id="{A9C2572F-2243-7643-D70A-FB3AFDB26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987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F5918E-7133-72DB-C125-E7776152E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82327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multiple myeloma treatment&#10;&#10;AI-generated content may be incorrect.">
            <a:extLst>
              <a:ext uri="{FF2B5EF4-FFF2-40B4-BE49-F238E27FC236}">
                <a16:creationId xmlns:a16="http://schemas.microsoft.com/office/drawing/2014/main" id="{BF9D503B-61FA-2B15-9561-0665C7082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40102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numbers and a number of lymphoma treatment&#10;&#10;AI-generated content may be incorrect.">
            <a:extLst>
              <a:ext uri="{FF2B5EF4-FFF2-40B4-BE49-F238E27FC236}">
                <a16:creationId xmlns:a16="http://schemas.microsoft.com/office/drawing/2014/main" id="{E17B86F1-8B3C-9ACC-64D7-96029EBB90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06094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patient's health&#10;&#10;AI-generated content may be incorrect.">
            <a:extLst>
              <a:ext uri="{FF2B5EF4-FFF2-40B4-BE49-F238E27FC236}">
                <a16:creationId xmlns:a16="http://schemas.microsoft.com/office/drawing/2014/main" id="{8F78997D-8324-87F6-C11A-5C0962B66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33377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lymphomas&#10;&#10;AI-generated content may be incorrect.">
            <a:extLst>
              <a:ext uri="{FF2B5EF4-FFF2-40B4-BE49-F238E27FC236}">
                <a16:creationId xmlns:a16="http://schemas.microsoft.com/office/drawing/2014/main" id="{F80E52D7-9BB2-5D78-35E1-72A2A2CD7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64159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5F2179-2DE4-8DEF-30DD-D7D34733923B}"/>
              </a:ext>
            </a:extLst>
          </p:cNvPr>
          <p:cNvSpPr>
            <a:spLocks noGrp="1"/>
          </p:cNvSpPr>
          <p:nvPr>
            <p:ph type="title"/>
          </p:nvPr>
        </p:nvSpPr>
        <p:spPr/>
        <p:txBody>
          <a:bodyPr/>
          <a:lstStyle/>
          <a:p>
            <a:endParaRPr lang="en-US" dirty="0"/>
          </a:p>
        </p:txBody>
      </p:sp>
      <p:pic>
        <p:nvPicPr>
          <p:cNvPr id="3" name="Picture 2" descr="A graph of the number of lymphomas&#10;&#10;AI-generated content may be incorrect.">
            <a:extLst>
              <a:ext uri="{FF2B5EF4-FFF2-40B4-BE49-F238E27FC236}">
                <a16:creationId xmlns:a16="http://schemas.microsoft.com/office/drawing/2014/main" id="{F9ED00A5-F397-A6D1-5439-1C642B086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80083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00A6989-5AEA-20D0-CDB6-AB4C863CED6F}"/>
              </a:ext>
            </a:extLst>
          </p:cNvPr>
          <p:cNvSpPr>
            <a:spLocks noGrp="1"/>
          </p:cNvSpPr>
          <p:nvPr>
            <p:ph type="title"/>
          </p:nvPr>
        </p:nvSpPr>
        <p:spPr/>
        <p:txBody>
          <a:bodyPr/>
          <a:lstStyle/>
          <a:p>
            <a:endParaRPr lang="en-US" dirty="0"/>
          </a:p>
        </p:txBody>
      </p:sp>
      <p:pic>
        <p:nvPicPr>
          <p:cNvPr id="3" name="Picture 2" descr="A graph of the number of patients after car-t&#10;&#10;AI-generated content may be incorrect.">
            <a:extLst>
              <a:ext uri="{FF2B5EF4-FFF2-40B4-BE49-F238E27FC236}">
                <a16:creationId xmlns:a16="http://schemas.microsoft.com/office/drawing/2014/main" id="{51C93BA8-D48C-4420-D3FA-9AA5601F55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3014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4BB7756-1183-E201-EA50-2661BE8FE6DA}"/>
              </a:ext>
            </a:extLst>
          </p:cNvPr>
          <p:cNvSpPr>
            <a:spLocks noGrp="1"/>
          </p:cNvSpPr>
          <p:nvPr>
            <p:ph type="title"/>
          </p:nvPr>
        </p:nvSpPr>
        <p:spPr/>
        <p:txBody>
          <a:bodyPr/>
          <a:lstStyle/>
          <a:p>
            <a:endParaRPr lang="en-US" dirty="0"/>
          </a:p>
        </p:txBody>
      </p:sp>
      <p:pic>
        <p:nvPicPr>
          <p:cNvPr id="3" name="Picture 2" descr="A graph of a number of lymphomas&#10;&#10;AI-generated content may be incorrect.">
            <a:extLst>
              <a:ext uri="{FF2B5EF4-FFF2-40B4-BE49-F238E27FC236}">
                <a16:creationId xmlns:a16="http://schemas.microsoft.com/office/drawing/2014/main" id="{2E53A79C-720A-BAB9-03F8-E5B2E5D0C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96602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showing the number of cell products&#10;&#10;AI-generated content may be incorrect.">
            <a:extLst>
              <a:ext uri="{FF2B5EF4-FFF2-40B4-BE49-F238E27FC236}">
                <a16:creationId xmlns:a16="http://schemas.microsoft.com/office/drawing/2014/main" id="{B24FA277-3086-D149-7752-B1BE6FAEC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23254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rt of different colored circles&#10;&#10;AI-generated content may be incorrect.">
            <a:extLst>
              <a:ext uri="{FF2B5EF4-FFF2-40B4-BE49-F238E27FC236}">
                <a16:creationId xmlns:a16="http://schemas.microsoft.com/office/drawing/2014/main" id="{64164326-947E-EC1B-D690-7BB14AF15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5309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the same type of pie chart&#10;&#10;AI-generated content may be incorrect.">
            <a:extLst>
              <a:ext uri="{FF2B5EF4-FFF2-40B4-BE49-F238E27FC236}">
                <a16:creationId xmlns:a16="http://schemas.microsoft.com/office/drawing/2014/main" id="{71644FEA-4317-3029-9473-FB74BE3EE6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2313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17969B-B595-17E7-57A1-992DC9576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23024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rt of multiple colored circles&#10;&#10;AI-generated content may be incorrect.">
            <a:extLst>
              <a:ext uri="{FF2B5EF4-FFF2-40B4-BE49-F238E27FC236}">
                <a16:creationId xmlns:a16="http://schemas.microsoft.com/office/drawing/2014/main" id="{0F655E07-2799-03F3-700A-29E6B860BC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21302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rt of medical statistics&#10;&#10;AI-generated content may be incorrect.">
            <a:extLst>
              <a:ext uri="{FF2B5EF4-FFF2-40B4-BE49-F238E27FC236}">
                <a16:creationId xmlns:a16="http://schemas.microsoft.com/office/drawing/2014/main" id="{84A34FD1-D0C7-4545-8F24-E052DED99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8731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numbers and text&#10;&#10;AI-generated content may be incorrect.">
            <a:extLst>
              <a:ext uri="{FF2B5EF4-FFF2-40B4-BE49-F238E27FC236}">
                <a16:creationId xmlns:a16="http://schemas.microsoft.com/office/drawing/2014/main" id="{19FCBD88-16AE-D842-9A2E-86F1DA4EE3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4691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numbers and text&#10;&#10;AI-generated content may be incorrect.">
            <a:extLst>
              <a:ext uri="{FF2B5EF4-FFF2-40B4-BE49-F238E27FC236}">
                <a16:creationId xmlns:a16="http://schemas.microsoft.com/office/drawing/2014/main" id="{83A73A4D-6C66-319A-E1B6-CBAB2584A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40776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numbers and text&#10;&#10;AI-generated content may be incorrect.">
            <a:extLst>
              <a:ext uri="{FF2B5EF4-FFF2-40B4-BE49-F238E27FC236}">
                <a16:creationId xmlns:a16="http://schemas.microsoft.com/office/drawing/2014/main" id="{FB787258-331C-B3FA-891A-D6B7DA08F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55107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3505C-3B51-3118-22AD-66E54130EE76}"/>
            </a:ext>
          </a:extLst>
        </p:cNvPr>
        <p:cNvGrpSpPr/>
        <p:nvPr/>
      </p:nvGrpSpPr>
      <p:grpSpPr>
        <a:xfrm>
          <a:off x="0" y="0"/>
          <a:ext cx="0" cy="0"/>
          <a:chOff x="0" y="0"/>
          <a:chExt cx="0" cy="0"/>
        </a:xfrm>
      </p:grpSpPr>
      <p:pic>
        <p:nvPicPr>
          <p:cNvPr id="3" name="Picture 2" descr="A graph with numbers and text&#10;&#10;AI-generated content may be incorrect.">
            <a:extLst>
              <a:ext uri="{FF2B5EF4-FFF2-40B4-BE49-F238E27FC236}">
                <a16:creationId xmlns:a16="http://schemas.microsoft.com/office/drawing/2014/main" id="{9A7DB098-5AB6-0251-9FAE-066133CD43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38782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97234-5003-C54F-952F-D3805319C6AD}"/>
            </a:ext>
          </a:extLst>
        </p:cNvPr>
        <p:cNvGrpSpPr/>
        <p:nvPr/>
      </p:nvGrpSpPr>
      <p:grpSpPr>
        <a:xfrm>
          <a:off x="0" y="0"/>
          <a:ext cx="0" cy="0"/>
          <a:chOff x="0" y="0"/>
          <a:chExt cx="0" cy="0"/>
        </a:xfrm>
      </p:grpSpPr>
      <p:pic>
        <p:nvPicPr>
          <p:cNvPr id="3" name="Picture 2" descr="A graph with numbers and text&#10;&#10;AI-generated content may be incorrect.">
            <a:extLst>
              <a:ext uri="{FF2B5EF4-FFF2-40B4-BE49-F238E27FC236}">
                <a16:creationId xmlns:a16="http://schemas.microsoft.com/office/drawing/2014/main" id="{419EF9B9-E0E8-6FE0-24D8-D5A2E070AA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08795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showing the number of product type&#10;&#10;AI-generated content may be incorrect.">
            <a:extLst>
              <a:ext uri="{FF2B5EF4-FFF2-40B4-BE49-F238E27FC236}">
                <a16:creationId xmlns:a16="http://schemas.microsoft.com/office/drawing/2014/main" id="{5E1C8DBC-EA32-D9B7-EBAD-4429B13E6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31933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18B00-F215-4973-72ED-58604DE541E0}"/>
            </a:ext>
          </a:extLst>
        </p:cNvPr>
        <p:cNvGrpSpPr/>
        <p:nvPr/>
      </p:nvGrpSpPr>
      <p:grpSpPr>
        <a:xfrm>
          <a:off x="0" y="0"/>
          <a:ext cx="0" cy="0"/>
          <a:chOff x="0" y="0"/>
          <a:chExt cx="0" cy="0"/>
        </a:xfrm>
      </p:grpSpPr>
      <p:pic>
        <p:nvPicPr>
          <p:cNvPr id="3" name="Picture 2" descr="A graph showing the number of product type&#10;&#10;AI-generated content may be incorrect.">
            <a:extLst>
              <a:ext uri="{FF2B5EF4-FFF2-40B4-BE49-F238E27FC236}">
                <a16:creationId xmlns:a16="http://schemas.microsoft.com/office/drawing/2014/main" id="{259E94BA-5E82-0CA6-FB2D-EA6C5BC98F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3750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32946-14C0-6253-1C89-CB7425609D7E}"/>
            </a:ext>
          </a:extLst>
        </p:cNvPr>
        <p:cNvGrpSpPr/>
        <p:nvPr/>
      </p:nvGrpSpPr>
      <p:grpSpPr>
        <a:xfrm>
          <a:off x="0" y="0"/>
          <a:ext cx="0" cy="0"/>
          <a:chOff x="0" y="0"/>
          <a:chExt cx="0" cy="0"/>
        </a:xfrm>
      </p:grpSpPr>
      <p:pic>
        <p:nvPicPr>
          <p:cNvPr id="4" name="Picture 3" descr="A graph showing the number of different colored bars&#10;&#10;AI-generated content may be incorrect.">
            <a:extLst>
              <a:ext uri="{FF2B5EF4-FFF2-40B4-BE49-F238E27FC236}">
                <a16:creationId xmlns:a16="http://schemas.microsoft.com/office/drawing/2014/main" id="{DA43C9E1-BD19-0D69-D26C-9CFC6A956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55335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B58C79-A363-DC6B-A01D-55EFD4F7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79117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83A96B-833B-D4BA-802D-87AB0EA9DC3C}"/>
              </a:ext>
            </a:extLst>
          </p:cNvPr>
          <p:cNvSpPr>
            <a:spLocks noGrp="1"/>
          </p:cNvSpPr>
          <p:nvPr>
            <p:ph type="title"/>
          </p:nvPr>
        </p:nvSpPr>
        <p:spPr/>
        <p:txBody>
          <a:bodyPr/>
          <a:lstStyle/>
          <a:p>
            <a:endParaRPr lang="en-US" dirty="0"/>
          </a:p>
        </p:txBody>
      </p:sp>
      <p:pic>
        <p:nvPicPr>
          <p:cNvPr id="3" name="Picture 2" descr="A graph of a number of years&#10;&#10;AI-generated content may be incorrect.">
            <a:extLst>
              <a:ext uri="{FF2B5EF4-FFF2-40B4-BE49-F238E27FC236}">
                <a16:creationId xmlns:a16="http://schemas.microsoft.com/office/drawing/2014/main" id="{67923605-2FFD-951C-5B44-324ED364F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61372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7379D5-662E-28C4-9EA1-DABF6AB523BF}"/>
              </a:ext>
            </a:extLst>
          </p:cNvPr>
          <p:cNvSpPr>
            <a:spLocks noGrp="1"/>
          </p:cNvSpPr>
          <p:nvPr>
            <p:ph type="title"/>
          </p:nvPr>
        </p:nvSpPr>
        <p:spPr/>
        <p:txBody>
          <a:bodyPr/>
          <a:lstStyle/>
          <a:p>
            <a:endParaRPr lang="en-US" dirty="0"/>
          </a:p>
        </p:txBody>
      </p:sp>
      <p:pic>
        <p:nvPicPr>
          <p:cNvPr id="3" name="Picture 2" descr="A graph showing the number of patients with the number of patients with the number of patients with the number of patients with the number of patients with the number of patients with the number of patients with the&#10;&#10;AI-generated content may be incorrect.">
            <a:extLst>
              <a:ext uri="{FF2B5EF4-FFF2-40B4-BE49-F238E27FC236}">
                <a16:creationId xmlns:a16="http://schemas.microsoft.com/office/drawing/2014/main" id="{C844CCFD-B931-DB11-9D1F-977E1BE9E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39218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93A2BD-0E2B-46F4-A993-0992D49594A2}"/>
              </a:ext>
            </a:extLst>
          </p:cNvPr>
          <p:cNvSpPr>
            <a:spLocks noGrp="1"/>
          </p:cNvSpPr>
          <p:nvPr>
            <p:ph type="title"/>
          </p:nvPr>
        </p:nvSpPr>
        <p:spPr/>
        <p:txBody>
          <a:bodyPr/>
          <a:lstStyle/>
          <a:p>
            <a:endParaRPr lang="en-US" dirty="0"/>
          </a:p>
        </p:txBody>
      </p:sp>
      <p:pic>
        <p:nvPicPr>
          <p:cNvPr id="4" name="Picture 3" descr="A graph of cancer patients&#10;&#10;AI-generated content may be incorrect.">
            <a:extLst>
              <a:ext uri="{FF2B5EF4-FFF2-40B4-BE49-F238E27FC236}">
                <a16:creationId xmlns:a16="http://schemas.microsoft.com/office/drawing/2014/main" id="{27D04537-052E-7DF4-4F07-5AE9BD3740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26119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9CB149-FD5E-9238-5D2C-202CF496DB05}"/>
              </a:ext>
            </a:extLst>
          </p:cNvPr>
          <p:cNvSpPr>
            <a:spLocks noGrp="1"/>
          </p:cNvSpPr>
          <p:nvPr>
            <p:ph type="title"/>
          </p:nvPr>
        </p:nvSpPr>
        <p:spPr/>
        <p:txBody>
          <a:bodyPr/>
          <a:lstStyle/>
          <a:p>
            <a:endParaRPr lang="en-US" dirty="0"/>
          </a:p>
        </p:txBody>
      </p:sp>
      <p:pic>
        <p:nvPicPr>
          <p:cNvPr id="4" name="Picture 3" descr="A graph of cancer patients&#10;&#10;AI-generated content may be incorrect.">
            <a:extLst>
              <a:ext uri="{FF2B5EF4-FFF2-40B4-BE49-F238E27FC236}">
                <a16:creationId xmlns:a16="http://schemas.microsoft.com/office/drawing/2014/main" id="{C135B709-73B4-B7CB-0470-534E7FC96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6655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444BD-F75D-1B54-3ACD-BF17680F731B}"/>
              </a:ext>
            </a:extLst>
          </p:cNvPr>
          <p:cNvSpPr>
            <a:spLocks noGrp="1"/>
          </p:cNvSpPr>
          <p:nvPr>
            <p:ph type="title"/>
          </p:nvPr>
        </p:nvSpPr>
        <p:spPr>
          <a:xfrm>
            <a:off x="479425" y="365760"/>
            <a:ext cx="11233150" cy="664797"/>
          </a:xfrm>
        </p:spPr>
        <p:txBody>
          <a:bodyPr/>
          <a:lstStyle/>
          <a:p>
            <a:r>
              <a:rPr lang="en-US" sz="2400" dirty="0"/>
              <a:t>Survival after Allogeneic HCTs for Acute Myeloid Leukemia in the US, 2017-2022, Pediatrics, by ELN Cytogenic Risk Score</a:t>
            </a:r>
          </a:p>
        </p:txBody>
      </p:sp>
      <p:sp>
        <p:nvSpPr>
          <p:cNvPr id="3" name="Slide Number Placeholder 2">
            <a:extLst>
              <a:ext uri="{FF2B5EF4-FFF2-40B4-BE49-F238E27FC236}">
                <a16:creationId xmlns:a16="http://schemas.microsoft.com/office/drawing/2014/main" id="{AFBE6EAE-5E3F-EA7A-936B-07DADBB4BAE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91DA3-4ABE-49F3-91E6-D9975CC9DD5F}" type="slidenum">
              <a:rPr kumimoji="0" lang="en-US" sz="1050" b="0" i="1" u="none" strike="noStrike" kern="1200" cap="none" spc="0" normalizeH="0" baseline="0" noProof="0" smtClean="0">
                <a:ln>
                  <a:noFill/>
                </a:ln>
                <a:solidFill>
                  <a:srgbClr val="00355E"/>
                </a:solidFill>
                <a:effectLst/>
                <a:uLnTx/>
                <a:uFillTx/>
                <a:latin typeface="Verdana" panose="020B0604030504040204" pitchFamily="34" charset="0"/>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050" b="0" i="1" u="none" strike="noStrike" kern="1200" cap="none" spc="0" normalizeH="0" baseline="0" noProof="0" dirty="0">
              <a:ln>
                <a:noFill/>
              </a:ln>
              <a:solidFill>
                <a:srgbClr val="00355E"/>
              </a:solidFill>
              <a:effectLst/>
              <a:uLnTx/>
              <a:uFillTx/>
              <a:latin typeface="Verdana" panose="020B0604030504040204" pitchFamily="34" charset="0"/>
              <a:ea typeface="Verdana" panose="020B0604030504040204" pitchFamily="34" charset="0"/>
            </a:endParaRPr>
          </a:p>
        </p:txBody>
      </p:sp>
      <p:sp>
        <p:nvSpPr>
          <p:cNvPr id="4" name="Footer Placeholder 3">
            <a:extLst>
              <a:ext uri="{FF2B5EF4-FFF2-40B4-BE49-F238E27FC236}">
                <a16:creationId xmlns:a16="http://schemas.microsoft.com/office/drawing/2014/main" id="{AF2247DA-1D57-E0A1-4B5B-11AE9670CE5B}"/>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355E"/>
                </a:solidFill>
                <a:effectLst/>
                <a:uLnTx/>
                <a:uFillTx/>
                <a:latin typeface="Verdana" panose="020B0604030504040204" pitchFamily="34" charset="0"/>
                <a:ea typeface="Verdana" panose="020B0604030504040204" pitchFamily="34" charset="0"/>
              </a:rPr>
              <a:t>CIBMTR.org</a:t>
            </a:r>
          </a:p>
        </p:txBody>
      </p:sp>
      <p:grpSp>
        <p:nvGrpSpPr>
          <p:cNvPr id="73" name="Group 72">
            <a:extLst>
              <a:ext uri="{FF2B5EF4-FFF2-40B4-BE49-F238E27FC236}">
                <a16:creationId xmlns:a16="http://schemas.microsoft.com/office/drawing/2014/main" id="{39CDE836-02E8-90A0-2B47-AE026A4A1E52}"/>
              </a:ext>
            </a:extLst>
          </p:cNvPr>
          <p:cNvGrpSpPr/>
          <p:nvPr/>
        </p:nvGrpSpPr>
        <p:grpSpPr>
          <a:xfrm>
            <a:off x="1563781" y="1371600"/>
            <a:ext cx="9064438" cy="4645152"/>
            <a:chOff x="1563781" y="1371600"/>
            <a:chExt cx="9064438" cy="4645152"/>
          </a:xfrm>
        </p:grpSpPr>
        <p:grpSp>
          <p:nvGrpSpPr>
            <p:cNvPr id="8" name="Group 7">
              <a:extLst>
                <a:ext uri="{FF2B5EF4-FFF2-40B4-BE49-F238E27FC236}">
                  <a16:creationId xmlns:a16="http://schemas.microsoft.com/office/drawing/2014/main" id="{A2A4F351-ECB6-F344-2E5B-ABDB2FF4132B}"/>
                </a:ext>
              </a:extLst>
            </p:cNvPr>
            <p:cNvGrpSpPr/>
            <p:nvPr/>
          </p:nvGrpSpPr>
          <p:grpSpPr>
            <a:xfrm>
              <a:off x="1563781" y="1371600"/>
              <a:ext cx="9064438" cy="4645152"/>
              <a:chOff x="523092" y="1499616"/>
              <a:chExt cx="8004168" cy="4920936"/>
            </a:xfrm>
          </p:grpSpPr>
          <p:grpSp>
            <p:nvGrpSpPr>
              <p:cNvPr id="10" name="Group 9">
                <a:extLst>
                  <a:ext uri="{FF2B5EF4-FFF2-40B4-BE49-F238E27FC236}">
                    <a16:creationId xmlns:a16="http://schemas.microsoft.com/office/drawing/2014/main" id="{2480CF9E-9374-E41D-7F46-8A3A09C69354}"/>
                  </a:ext>
                </a:extLst>
              </p:cNvPr>
              <p:cNvGrpSpPr/>
              <p:nvPr/>
            </p:nvGrpSpPr>
            <p:grpSpPr>
              <a:xfrm>
                <a:off x="523092" y="1499616"/>
                <a:ext cx="7874148" cy="4920936"/>
                <a:chOff x="523092" y="1499616"/>
                <a:chExt cx="7874148" cy="4920936"/>
              </a:xfrm>
            </p:grpSpPr>
            <p:grpSp>
              <p:nvGrpSpPr>
                <p:cNvPr id="30" name="Group 29">
                  <a:extLst>
                    <a:ext uri="{FF2B5EF4-FFF2-40B4-BE49-F238E27FC236}">
                      <a16:creationId xmlns:a16="http://schemas.microsoft.com/office/drawing/2014/main" id="{86C5A882-C521-1B5C-74A8-E07BFDE29EA7}"/>
                    </a:ext>
                  </a:extLst>
                </p:cNvPr>
                <p:cNvGrpSpPr/>
                <p:nvPr/>
              </p:nvGrpSpPr>
              <p:grpSpPr>
                <a:xfrm>
                  <a:off x="523092" y="1499616"/>
                  <a:ext cx="7874148" cy="4920936"/>
                  <a:chOff x="523092" y="1499616"/>
                  <a:chExt cx="7874148" cy="4920936"/>
                </a:xfrm>
              </p:grpSpPr>
              <p:sp>
                <p:nvSpPr>
                  <p:cNvPr id="35" name="Rectangle 26">
                    <a:extLst>
                      <a:ext uri="{FF2B5EF4-FFF2-40B4-BE49-F238E27FC236}">
                        <a16:creationId xmlns:a16="http://schemas.microsoft.com/office/drawing/2014/main" id="{7E2315B8-D1A5-8AD2-EE29-AD5579449C53}"/>
                      </a:ext>
                    </a:extLst>
                  </p:cNvPr>
                  <p:cNvSpPr>
                    <a:spLocks noChangeArrowheads="1"/>
                  </p:cNvSpPr>
                  <p:nvPr/>
                </p:nvSpPr>
                <p:spPr bwMode="auto">
                  <a:xfrm rot="16200000">
                    <a:off x="-1234512" y="3457596"/>
                    <a:ext cx="3915960" cy="400752"/>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Probability, %</a:t>
                    </a:r>
                  </a:p>
                </p:txBody>
              </p:sp>
              <p:sp>
                <p:nvSpPr>
                  <p:cNvPr id="36" name="Rectangle 2">
                    <a:extLst>
                      <a:ext uri="{FF2B5EF4-FFF2-40B4-BE49-F238E27FC236}">
                        <a16:creationId xmlns:a16="http://schemas.microsoft.com/office/drawing/2014/main" id="{C8CAA75E-BC6A-5B44-F640-AF885BBAC950}"/>
                      </a:ext>
                    </a:extLst>
                  </p:cNvPr>
                  <p:cNvSpPr>
                    <a:spLocks noChangeArrowheads="1"/>
                  </p:cNvSpPr>
                  <p:nvPr/>
                </p:nvSpPr>
                <p:spPr bwMode="auto">
                  <a:xfrm>
                    <a:off x="4453575" y="6019800"/>
                    <a:ext cx="832472" cy="400752"/>
                  </a:xfrm>
                  <a:prstGeom prst="rect">
                    <a:avLst/>
                  </a:prstGeom>
                  <a:noFill/>
                  <a:ln w="9525">
                    <a:noFill/>
                    <a:miter lim="800000"/>
                    <a:headEnd/>
                    <a:tailEnd/>
                  </a:ln>
                </p:spPr>
                <p:txBody>
                  <a:bodyPr wrap="none"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Years</a:t>
                    </a:r>
                  </a:p>
                </p:txBody>
              </p:sp>
              <p:grpSp>
                <p:nvGrpSpPr>
                  <p:cNvPr id="37" name="Group 36">
                    <a:extLst>
                      <a:ext uri="{FF2B5EF4-FFF2-40B4-BE49-F238E27FC236}">
                        <a16:creationId xmlns:a16="http://schemas.microsoft.com/office/drawing/2014/main" id="{8D6CCCE9-B399-C5C4-7102-30AAA22AEF4D}"/>
                      </a:ext>
                    </a:extLst>
                  </p:cNvPr>
                  <p:cNvGrpSpPr/>
                  <p:nvPr/>
                </p:nvGrpSpPr>
                <p:grpSpPr>
                  <a:xfrm>
                    <a:off x="757649" y="1499616"/>
                    <a:ext cx="7639591" cy="4272665"/>
                    <a:chOff x="757649" y="1499616"/>
                    <a:chExt cx="7639591" cy="4272665"/>
                  </a:xfrm>
                </p:grpSpPr>
                <p:grpSp>
                  <p:nvGrpSpPr>
                    <p:cNvPr id="38" name="Group 37">
                      <a:extLst>
                        <a:ext uri="{FF2B5EF4-FFF2-40B4-BE49-F238E27FC236}">
                          <a16:creationId xmlns:a16="http://schemas.microsoft.com/office/drawing/2014/main" id="{8CF12471-1B2C-28B3-B829-7B7564DD0627}"/>
                        </a:ext>
                      </a:extLst>
                    </p:cNvPr>
                    <p:cNvGrpSpPr/>
                    <p:nvPr/>
                  </p:nvGrpSpPr>
                  <p:grpSpPr>
                    <a:xfrm>
                      <a:off x="1341416" y="1676400"/>
                      <a:ext cx="80963" cy="3877127"/>
                      <a:chOff x="1341416" y="1762902"/>
                      <a:chExt cx="80963" cy="3877127"/>
                    </a:xfrm>
                  </p:grpSpPr>
                  <p:sp>
                    <p:nvSpPr>
                      <p:cNvPr id="48" name="Line 15">
                        <a:extLst>
                          <a:ext uri="{FF2B5EF4-FFF2-40B4-BE49-F238E27FC236}">
                            <a16:creationId xmlns:a16="http://schemas.microsoft.com/office/drawing/2014/main" id="{6618D4B9-B275-1593-9785-0C008568302B}"/>
                          </a:ext>
                        </a:extLst>
                      </p:cNvPr>
                      <p:cNvSpPr>
                        <a:spLocks noChangeShapeType="1"/>
                      </p:cNvSpPr>
                      <p:nvPr/>
                    </p:nvSpPr>
                    <p:spPr bwMode="auto">
                      <a:xfrm>
                        <a:off x="1341416" y="3316533"/>
                        <a:ext cx="80963" cy="0"/>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49" name="Line 17">
                        <a:extLst>
                          <a:ext uri="{FF2B5EF4-FFF2-40B4-BE49-F238E27FC236}">
                            <a16:creationId xmlns:a16="http://schemas.microsoft.com/office/drawing/2014/main" id="{4AA18DA0-3CFD-1988-6DF4-496EB35C990F}"/>
                          </a:ext>
                        </a:extLst>
                      </p:cNvPr>
                      <p:cNvSpPr>
                        <a:spLocks noChangeShapeType="1"/>
                      </p:cNvSpPr>
                      <p:nvPr/>
                    </p:nvSpPr>
                    <p:spPr bwMode="auto">
                      <a:xfrm>
                        <a:off x="1341416" y="5252490"/>
                        <a:ext cx="80963" cy="0"/>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50" name="Line 18">
                        <a:extLst>
                          <a:ext uri="{FF2B5EF4-FFF2-40B4-BE49-F238E27FC236}">
                            <a16:creationId xmlns:a16="http://schemas.microsoft.com/office/drawing/2014/main" id="{9EB01870-7158-DCA6-48E7-98090F3F06A6}"/>
                          </a:ext>
                        </a:extLst>
                      </p:cNvPr>
                      <p:cNvSpPr>
                        <a:spLocks noChangeShapeType="1"/>
                      </p:cNvSpPr>
                      <p:nvPr/>
                    </p:nvSpPr>
                    <p:spPr bwMode="auto">
                      <a:xfrm>
                        <a:off x="1341416" y="4864951"/>
                        <a:ext cx="80963" cy="0"/>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51" name="Line 19">
                        <a:extLst>
                          <a:ext uri="{FF2B5EF4-FFF2-40B4-BE49-F238E27FC236}">
                            <a16:creationId xmlns:a16="http://schemas.microsoft.com/office/drawing/2014/main" id="{ED4593AB-A7DE-EBF0-EAB4-60FAD6A081CC}"/>
                          </a:ext>
                        </a:extLst>
                      </p:cNvPr>
                      <p:cNvSpPr>
                        <a:spLocks noChangeShapeType="1"/>
                      </p:cNvSpPr>
                      <p:nvPr/>
                    </p:nvSpPr>
                    <p:spPr bwMode="auto">
                      <a:xfrm>
                        <a:off x="1341416" y="4477412"/>
                        <a:ext cx="80963" cy="0"/>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52" name="Line 20">
                        <a:extLst>
                          <a:ext uri="{FF2B5EF4-FFF2-40B4-BE49-F238E27FC236}">
                            <a16:creationId xmlns:a16="http://schemas.microsoft.com/office/drawing/2014/main" id="{841BDE49-169C-2343-D53E-332A0E8D746B}"/>
                          </a:ext>
                        </a:extLst>
                      </p:cNvPr>
                      <p:cNvSpPr>
                        <a:spLocks noChangeShapeType="1"/>
                      </p:cNvSpPr>
                      <p:nvPr/>
                    </p:nvSpPr>
                    <p:spPr bwMode="auto">
                      <a:xfrm>
                        <a:off x="1341416" y="4089873"/>
                        <a:ext cx="80963" cy="0"/>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53" name="Line 22">
                        <a:extLst>
                          <a:ext uri="{FF2B5EF4-FFF2-40B4-BE49-F238E27FC236}">
                            <a16:creationId xmlns:a16="http://schemas.microsoft.com/office/drawing/2014/main" id="{ACF4FE25-9F50-0056-A43D-69C5CE2AD479}"/>
                          </a:ext>
                        </a:extLst>
                      </p:cNvPr>
                      <p:cNvSpPr>
                        <a:spLocks noChangeShapeType="1"/>
                      </p:cNvSpPr>
                      <p:nvPr/>
                    </p:nvSpPr>
                    <p:spPr bwMode="auto">
                      <a:xfrm>
                        <a:off x="1341416" y="3704072"/>
                        <a:ext cx="80963" cy="0"/>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54" name="Line 23">
                        <a:extLst>
                          <a:ext uri="{FF2B5EF4-FFF2-40B4-BE49-F238E27FC236}">
                            <a16:creationId xmlns:a16="http://schemas.microsoft.com/office/drawing/2014/main" id="{E85BABD9-47C6-C744-5D06-DF42DD06FF5B}"/>
                          </a:ext>
                        </a:extLst>
                      </p:cNvPr>
                      <p:cNvSpPr>
                        <a:spLocks noChangeShapeType="1"/>
                      </p:cNvSpPr>
                      <p:nvPr/>
                    </p:nvSpPr>
                    <p:spPr bwMode="auto">
                      <a:xfrm>
                        <a:off x="1341416" y="2541456"/>
                        <a:ext cx="80963" cy="0"/>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55" name="Line 24">
                        <a:extLst>
                          <a:ext uri="{FF2B5EF4-FFF2-40B4-BE49-F238E27FC236}">
                            <a16:creationId xmlns:a16="http://schemas.microsoft.com/office/drawing/2014/main" id="{E3E34E07-0212-0198-8BC0-587B70F6558C}"/>
                          </a:ext>
                        </a:extLst>
                      </p:cNvPr>
                      <p:cNvSpPr>
                        <a:spLocks noChangeShapeType="1"/>
                      </p:cNvSpPr>
                      <p:nvPr/>
                    </p:nvSpPr>
                    <p:spPr bwMode="auto">
                      <a:xfrm>
                        <a:off x="1341416" y="2928994"/>
                        <a:ext cx="80963" cy="0"/>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56" name="Line 25">
                        <a:extLst>
                          <a:ext uri="{FF2B5EF4-FFF2-40B4-BE49-F238E27FC236}">
                            <a16:creationId xmlns:a16="http://schemas.microsoft.com/office/drawing/2014/main" id="{AC23E513-18FF-63F4-023F-60101F5E03C6}"/>
                          </a:ext>
                        </a:extLst>
                      </p:cNvPr>
                      <p:cNvSpPr>
                        <a:spLocks noChangeShapeType="1"/>
                      </p:cNvSpPr>
                      <p:nvPr/>
                    </p:nvSpPr>
                    <p:spPr bwMode="auto">
                      <a:xfrm>
                        <a:off x="1341416" y="2153917"/>
                        <a:ext cx="80963" cy="0"/>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57" name="Line 16">
                        <a:extLst>
                          <a:ext uri="{FF2B5EF4-FFF2-40B4-BE49-F238E27FC236}">
                            <a16:creationId xmlns:a16="http://schemas.microsoft.com/office/drawing/2014/main" id="{E4B5E810-6D95-5969-7CB4-85CC8D72E16D}"/>
                          </a:ext>
                        </a:extLst>
                      </p:cNvPr>
                      <p:cNvSpPr>
                        <a:spLocks noChangeShapeType="1"/>
                      </p:cNvSpPr>
                      <p:nvPr/>
                    </p:nvSpPr>
                    <p:spPr bwMode="auto">
                      <a:xfrm>
                        <a:off x="1341416" y="5640029"/>
                        <a:ext cx="80963" cy="0"/>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58" name="Line 21">
                        <a:extLst>
                          <a:ext uri="{FF2B5EF4-FFF2-40B4-BE49-F238E27FC236}">
                            <a16:creationId xmlns:a16="http://schemas.microsoft.com/office/drawing/2014/main" id="{494E53A5-5261-576A-E0D1-B71A7AB97479}"/>
                          </a:ext>
                        </a:extLst>
                      </p:cNvPr>
                      <p:cNvSpPr>
                        <a:spLocks noChangeShapeType="1"/>
                      </p:cNvSpPr>
                      <p:nvPr/>
                    </p:nvSpPr>
                    <p:spPr bwMode="auto">
                      <a:xfrm>
                        <a:off x="1341416" y="1762902"/>
                        <a:ext cx="80963" cy="0"/>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39" name="Group 38">
                      <a:extLst>
                        <a:ext uri="{FF2B5EF4-FFF2-40B4-BE49-F238E27FC236}">
                          <a16:creationId xmlns:a16="http://schemas.microsoft.com/office/drawing/2014/main" id="{64EEF448-3B3A-1214-29F8-07BA12B5DB04}"/>
                        </a:ext>
                      </a:extLst>
                    </p:cNvPr>
                    <p:cNvGrpSpPr/>
                    <p:nvPr/>
                  </p:nvGrpSpPr>
                  <p:grpSpPr>
                    <a:xfrm>
                      <a:off x="757649" y="1499616"/>
                      <a:ext cx="7639591" cy="4272665"/>
                      <a:chOff x="757649" y="1582651"/>
                      <a:chExt cx="7639591" cy="4272665"/>
                    </a:xfrm>
                  </p:grpSpPr>
                  <p:grpSp>
                    <p:nvGrpSpPr>
                      <p:cNvPr id="40" name="Group 39">
                        <a:extLst>
                          <a:ext uri="{FF2B5EF4-FFF2-40B4-BE49-F238E27FC236}">
                            <a16:creationId xmlns:a16="http://schemas.microsoft.com/office/drawing/2014/main" id="{4BB11BB1-CA74-BADB-BFFD-71BA7F0AD98E}"/>
                          </a:ext>
                        </a:extLst>
                      </p:cNvPr>
                      <p:cNvGrpSpPr/>
                      <p:nvPr/>
                    </p:nvGrpSpPr>
                    <p:grpSpPr>
                      <a:xfrm>
                        <a:off x="757649" y="1582651"/>
                        <a:ext cx="613951" cy="4272665"/>
                        <a:chOff x="757649" y="1582651"/>
                        <a:chExt cx="613951" cy="4272665"/>
                      </a:xfrm>
                    </p:grpSpPr>
                    <p:sp>
                      <p:nvSpPr>
                        <p:cNvPr id="42" name="Rectangle 27">
                          <a:extLst>
                            <a:ext uri="{FF2B5EF4-FFF2-40B4-BE49-F238E27FC236}">
                              <a16:creationId xmlns:a16="http://schemas.microsoft.com/office/drawing/2014/main" id="{9CF4F314-0689-1570-B96A-0EB6A528C002}"/>
                            </a:ext>
                          </a:extLst>
                        </p:cNvPr>
                        <p:cNvSpPr>
                          <a:spLocks noChangeArrowheads="1"/>
                        </p:cNvSpPr>
                        <p:nvPr/>
                      </p:nvSpPr>
                      <p:spPr bwMode="auto">
                        <a:xfrm>
                          <a:off x="757649" y="1582651"/>
                          <a:ext cx="613951" cy="400752"/>
                        </a:xfrm>
                        <a:prstGeom prst="rect">
                          <a:avLst/>
                        </a:prstGeom>
                        <a:noFill/>
                        <a:ln w="9525">
                          <a:noFill/>
                          <a:miter lim="800000"/>
                          <a:headEnd/>
                          <a:tailEnd/>
                        </a:ln>
                      </p:spPr>
                      <p:txBody>
                        <a:bodyPr wrap="non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100</a:t>
                          </a:r>
                        </a:p>
                      </p:txBody>
                    </p:sp>
                    <p:sp>
                      <p:nvSpPr>
                        <p:cNvPr id="43" name="Rectangle 28">
                          <a:extLst>
                            <a:ext uri="{FF2B5EF4-FFF2-40B4-BE49-F238E27FC236}">
                              <a16:creationId xmlns:a16="http://schemas.microsoft.com/office/drawing/2014/main" id="{8EC4F8D6-60FD-07D4-70D9-DCFDC41693D1}"/>
                            </a:ext>
                          </a:extLst>
                        </p:cNvPr>
                        <p:cNvSpPr>
                          <a:spLocks noChangeArrowheads="1"/>
                        </p:cNvSpPr>
                        <p:nvPr/>
                      </p:nvSpPr>
                      <p:spPr bwMode="auto">
                        <a:xfrm>
                          <a:off x="1042984" y="5454564"/>
                          <a:ext cx="328616" cy="400752"/>
                        </a:xfrm>
                        <a:prstGeom prst="rect">
                          <a:avLst/>
                        </a:prstGeom>
                        <a:noFill/>
                        <a:ln w="9525">
                          <a:noFill/>
                          <a:miter lim="800000"/>
                          <a:headEnd/>
                          <a:tailEnd/>
                        </a:ln>
                      </p:spPr>
                      <p:txBody>
                        <a:bodyPr wrap="non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0</a:t>
                          </a:r>
                        </a:p>
                      </p:txBody>
                    </p:sp>
                    <p:sp>
                      <p:nvSpPr>
                        <p:cNvPr id="44" name="Rectangle 29">
                          <a:extLst>
                            <a:ext uri="{FF2B5EF4-FFF2-40B4-BE49-F238E27FC236}">
                              <a16:creationId xmlns:a16="http://schemas.microsoft.com/office/drawing/2014/main" id="{4F39C3AA-C568-BA8C-11AB-F125E9DFFD53}"/>
                            </a:ext>
                          </a:extLst>
                        </p:cNvPr>
                        <p:cNvSpPr>
                          <a:spLocks noChangeArrowheads="1"/>
                        </p:cNvSpPr>
                        <p:nvPr/>
                      </p:nvSpPr>
                      <p:spPr bwMode="auto">
                        <a:xfrm>
                          <a:off x="900317" y="4679864"/>
                          <a:ext cx="471283" cy="400752"/>
                        </a:xfrm>
                        <a:prstGeom prst="rect">
                          <a:avLst/>
                        </a:prstGeom>
                        <a:noFill/>
                        <a:ln w="9525">
                          <a:noFill/>
                          <a:miter lim="800000"/>
                          <a:headEnd/>
                          <a:tailEnd/>
                        </a:ln>
                      </p:spPr>
                      <p:txBody>
                        <a:bodyPr wrap="non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20</a:t>
                          </a:r>
                        </a:p>
                      </p:txBody>
                    </p:sp>
                    <p:sp>
                      <p:nvSpPr>
                        <p:cNvPr id="45" name="Rectangle 30">
                          <a:extLst>
                            <a:ext uri="{FF2B5EF4-FFF2-40B4-BE49-F238E27FC236}">
                              <a16:creationId xmlns:a16="http://schemas.microsoft.com/office/drawing/2014/main" id="{6BA3D35B-C1A3-19BB-EE15-D2BBA4EA0B21}"/>
                            </a:ext>
                          </a:extLst>
                        </p:cNvPr>
                        <p:cNvSpPr>
                          <a:spLocks noChangeArrowheads="1"/>
                        </p:cNvSpPr>
                        <p:nvPr/>
                      </p:nvSpPr>
                      <p:spPr bwMode="auto">
                        <a:xfrm>
                          <a:off x="900317" y="3905164"/>
                          <a:ext cx="471283" cy="400752"/>
                        </a:xfrm>
                        <a:prstGeom prst="rect">
                          <a:avLst/>
                        </a:prstGeom>
                        <a:noFill/>
                        <a:ln w="9525">
                          <a:noFill/>
                          <a:miter lim="800000"/>
                          <a:headEnd/>
                          <a:tailEnd/>
                        </a:ln>
                      </p:spPr>
                      <p:txBody>
                        <a:bodyPr wrap="non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40</a:t>
                          </a:r>
                        </a:p>
                      </p:txBody>
                    </p:sp>
                    <p:sp>
                      <p:nvSpPr>
                        <p:cNvPr id="46" name="Rectangle 31">
                          <a:extLst>
                            <a:ext uri="{FF2B5EF4-FFF2-40B4-BE49-F238E27FC236}">
                              <a16:creationId xmlns:a16="http://schemas.microsoft.com/office/drawing/2014/main" id="{53BD6B61-1E89-7ACA-3B1F-EE9B3BFE0A2B}"/>
                            </a:ext>
                          </a:extLst>
                        </p:cNvPr>
                        <p:cNvSpPr>
                          <a:spLocks noChangeArrowheads="1"/>
                        </p:cNvSpPr>
                        <p:nvPr/>
                      </p:nvSpPr>
                      <p:spPr bwMode="auto">
                        <a:xfrm>
                          <a:off x="900317" y="3130464"/>
                          <a:ext cx="471283" cy="400752"/>
                        </a:xfrm>
                        <a:prstGeom prst="rect">
                          <a:avLst/>
                        </a:prstGeom>
                        <a:noFill/>
                        <a:ln w="9525">
                          <a:noFill/>
                          <a:miter lim="800000"/>
                          <a:headEnd/>
                          <a:tailEnd/>
                        </a:ln>
                      </p:spPr>
                      <p:txBody>
                        <a:bodyPr wrap="non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60</a:t>
                          </a:r>
                        </a:p>
                      </p:txBody>
                    </p:sp>
                    <p:sp>
                      <p:nvSpPr>
                        <p:cNvPr id="47" name="Rectangle 32">
                          <a:extLst>
                            <a:ext uri="{FF2B5EF4-FFF2-40B4-BE49-F238E27FC236}">
                              <a16:creationId xmlns:a16="http://schemas.microsoft.com/office/drawing/2014/main" id="{CB1A7126-AC2E-F525-80D3-41FA3592481E}"/>
                            </a:ext>
                          </a:extLst>
                        </p:cNvPr>
                        <p:cNvSpPr>
                          <a:spLocks noChangeArrowheads="1"/>
                        </p:cNvSpPr>
                        <p:nvPr/>
                      </p:nvSpPr>
                      <p:spPr bwMode="auto">
                        <a:xfrm>
                          <a:off x="900317" y="2355764"/>
                          <a:ext cx="471283" cy="400752"/>
                        </a:xfrm>
                        <a:prstGeom prst="rect">
                          <a:avLst/>
                        </a:prstGeom>
                        <a:noFill/>
                        <a:ln w="9525">
                          <a:noFill/>
                          <a:miter lim="800000"/>
                          <a:headEnd/>
                          <a:tailEnd/>
                        </a:ln>
                      </p:spPr>
                      <p:txBody>
                        <a:bodyPr wrap="non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80</a:t>
                          </a:r>
                        </a:p>
                      </p:txBody>
                    </p:sp>
                  </p:grpSp>
                  <p:sp>
                    <p:nvSpPr>
                      <p:cNvPr id="41" name="Rectangle 40">
                        <a:extLst>
                          <a:ext uri="{FF2B5EF4-FFF2-40B4-BE49-F238E27FC236}">
                            <a16:creationId xmlns:a16="http://schemas.microsoft.com/office/drawing/2014/main" id="{4E40B609-73C6-0BE6-0148-2D0103DC28F0}"/>
                          </a:ext>
                        </a:extLst>
                      </p:cNvPr>
                      <p:cNvSpPr>
                        <a:spLocks noChangeAspect="1"/>
                      </p:cNvSpPr>
                      <p:nvPr/>
                    </p:nvSpPr>
                    <p:spPr>
                      <a:xfrm>
                        <a:off x="1420368" y="1719072"/>
                        <a:ext cx="6976872" cy="3977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grpSp>
              </p:grpSp>
            </p:grpSp>
            <p:sp>
              <p:nvSpPr>
                <p:cNvPr id="32" name="Rectangle 165">
                  <a:extLst>
                    <a:ext uri="{FF2B5EF4-FFF2-40B4-BE49-F238E27FC236}">
                      <a16:creationId xmlns:a16="http://schemas.microsoft.com/office/drawing/2014/main" id="{86206C1B-4416-669D-B249-ACFA9291B32E}"/>
                    </a:ext>
                  </a:extLst>
                </p:cNvPr>
                <p:cNvSpPr>
                  <a:spLocks noChangeArrowheads="1"/>
                </p:cNvSpPr>
                <p:nvPr/>
              </p:nvSpPr>
              <p:spPr bwMode="auto">
                <a:xfrm>
                  <a:off x="6912589" y="1730851"/>
                  <a:ext cx="1479815" cy="313212"/>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ts val="15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P = .0152</a:t>
                  </a:r>
                </a:p>
              </p:txBody>
            </p:sp>
          </p:grpSp>
          <p:grpSp>
            <p:nvGrpSpPr>
              <p:cNvPr id="11" name="Group 10">
                <a:extLst>
                  <a:ext uri="{FF2B5EF4-FFF2-40B4-BE49-F238E27FC236}">
                    <a16:creationId xmlns:a16="http://schemas.microsoft.com/office/drawing/2014/main" id="{57634CEA-9716-D9A1-3E1C-F1CD60109A59}"/>
                  </a:ext>
                </a:extLst>
              </p:cNvPr>
              <p:cNvGrpSpPr/>
              <p:nvPr/>
            </p:nvGrpSpPr>
            <p:grpSpPr>
              <a:xfrm>
                <a:off x="1472184" y="5613677"/>
                <a:ext cx="6885976" cy="84570"/>
                <a:chOff x="1472184" y="5613677"/>
                <a:chExt cx="6885976" cy="84570"/>
              </a:xfrm>
            </p:grpSpPr>
            <p:sp>
              <p:nvSpPr>
                <p:cNvPr id="19" name="Line 34">
                  <a:extLst>
                    <a:ext uri="{FF2B5EF4-FFF2-40B4-BE49-F238E27FC236}">
                      <a16:creationId xmlns:a16="http://schemas.microsoft.com/office/drawing/2014/main" id="{DB85CD91-63A4-F1EF-65D2-1A43D907E9A4}"/>
                    </a:ext>
                  </a:extLst>
                </p:cNvPr>
                <p:cNvSpPr>
                  <a:spLocks noChangeShapeType="1"/>
                </p:cNvSpPr>
                <p:nvPr/>
              </p:nvSpPr>
              <p:spPr bwMode="auto">
                <a:xfrm flipV="1">
                  <a:off x="5603772" y="5614578"/>
                  <a:ext cx="0" cy="82296"/>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p:txBody>
            </p:sp>
            <p:sp>
              <p:nvSpPr>
                <p:cNvPr id="20" name="Line 36">
                  <a:extLst>
                    <a:ext uri="{FF2B5EF4-FFF2-40B4-BE49-F238E27FC236}">
                      <a16:creationId xmlns:a16="http://schemas.microsoft.com/office/drawing/2014/main" id="{6CC31BE8-11B1-E332-AE2A-F48799CFDBC6}"/>
                    </a:ext>
                  </a:extLst>
                </p:cNvPr>
                <p:cNvSpPr>
                  <a:spLocks noChangeShapeType="1"/>
                </p:cNvSpPr>
                <p:nvPr/>
              </p:nvSpPr>
              <p:spPr bwMode="auto">
                <a:xfrm flipV="1">
                  <a:off x="6980968" y="5614578"/>
                  <a:ext cx="0" cy="82296"/>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p:txBody>
            </p:sp>
            <p:sp>
              <p:nvSpPr>
                <p:cNvPr id="21" name="Line 12">
                  <a:extLst>
                    <a:ext uri="{FF2B5EF4-FFF2-40B4-BE49-F238E27FC236}">
                      <a16:creationId xmlns:a16="http://schemas.microsoft.com/office/drawing/2014/main" id="{F299BF36-B270-FD9F-A2B7-7C96F40776CD}"/>
                    </a:ext>
                  </a:extLst>
                </p:cNvPr>
                <p:cNvSpPr>
                  <a:spLocks noChangeShapeType="1"/>
                </p:cNvSpPr>
                <p:nvPr/>
              </p:nvSpPr>
              <p:spPr bwMode="auto">
                <a:xfrm flipV="1">
                  <a:off x="8358160" y="5614578"/>
                  <a:ext cx="0" cy="82296"/>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p:txBody>
            </p:sp>
            <p:sp>
              <p:nvSpPr>
                <p:cNvPr id="22" name="Line 8">
                  <a:extLst>
                    <a:ext uri="{FF2B5EF4-FFF2-40B4-BE49-F238E27FC236}">
                      <a16:creationId xmlns:a16="http://schemas.microsoft.com/office/drawing/2014/main" id="{64B8E405-8776-E271-815F-F92127AC7E5A}"/>
                    </a:ext>
                  </a:extLst>
                </p:cNvPr>
                <p:cNvSpPr>
                  <a:spLocks noChangeShapeType="1"/>
                </p:cNvSpPr>
                <p:nvPr/>
              </p:nvSpPr>
              <p:spPr bwMode="auto">
                <a:xfrm flipV="1">
                  <a:off x="2160782" y="5613677"/>
                  <a:ext cx="0" cy="82296"/>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p:txBody>
            </p:sp>
            <p:sp>
              <p:nvSpPr>
                <p:cNvPr id="23" name="Line 9">
                  <a:extLst>
                    <a:ext uri="{FF2B5EF4-FFF2-40B4-BE49-F238E27FC236}">
                      <a16:creationId xmlns:a16="http://schemas.microsoft.com/office/drawing/2014/main" id="{0E3F8CB3-7442-C0F6-B791-BF74AFE19A6C}"/>
                    </a:ext>
                  </a:extLst>
                </p:cNvPr>
                <p:cNvSpPr>
                  <a:spLocks noChangeShapeType="1"/>
                </p:cNvSpPr>
                <p:nvPr/>
              </p:nvSpPr>
              <p:spPr bwMode="auto">
                <a:xfrm flipV="1">
                  <a:off x="3537978" y="5613677"/>
                  <a:ext cx="0" cy="82296"/>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p:txBody>
            </p:sp>
            <p:sp>
              <p:nvSpPr>
                <p:cNvPr id="24" name="Line 34">
                  <a:extLst>
                    <a:ext uri="{FF2B5EF4-FFF2-40B4-BE49-F238E27FC236}">
                      <a16:creationId xmlns:a16="http://schemas.microsoft.com/office/drawing/2014/main" id="{E8E57C84-DE32-FFE0-E8D3-0A8C5A8608FC}"/>
                    </a:ext>
                  </a:extLst>
                </p:cNvPr>
                <p:cNvSpPr>
                  <a:spLocks noChangeShapeType="1"/>
                </p:cNvSpPr>
                <p:nvPr/>
              </p:nvSpPr>
              <p:spPr bwMode="auto">
                <a:xfrm flipV="1">
                  <a:off x="4915174" y="5613677"/>
                  <a:ext cx="0" cy="82296"/>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p:txBody>
            </p:sp>
            <p:sp>
              <p:nvSpPr>
                <p:cNvPr id="25" name="Line 36">
                  <a:extLst>
                    <a:ext uri="{FF2B5EF4-FFF2-40B4-BE49-F238E27FC236}">
                      <a16:creationId xmlns:a16="http://schemas.microsoft.com/office/drawing/2014/main" id="{ADE285AB-9824-F45E-8E65-7340EE8D1814}"/>
                    </a:ext>
                  </a:extLst>
                </p:cNvPr>
                <p:cNvSpPr>
                  <a:spLocks noChangeShapeType="1"/>
                </p:cNvSpPr>
                <p:nvPr/>
              </p:nvSpPr>
              <p:spPr bwMode="auto">
                <a:xfrm flipV="1">
                  <a:off x="6292370" y="5613677"/>
                  <a:ext cx="0" cy="82296"/>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p:txBody>
            </p:sp>
            <p:sp>
              <p:nvSpPr>
                <p:cNvPr id="26" name="Line 8">
                  <a:extLst>
                    <a:ext uri="{FF2B5EF4-FFF2-40B4-BE49-F238E27FC236}">
                      <a16:creationId xmlns:a16="http://schemas.microsoft.com/office/drawing/2014/main" id="{23F76A53-47D6-32BE-7A8F-D810E4344F90}"/>
                    </a:ext>
                  </a:extLst>
                </p:cNvPr>
                <p:cNvSpPr>
                  <a:spLocks noChangeShapeType="1"/>
                </p:cNvSpPr>
                <p:nvPr/>
              </p:nvSpPr>
              <p:spPr bwMode="auto">
                <a:xfrm flipV="1">
                  <a:off x="2849380" y="5615951"/>
                  <a:ext cx="0" cy="82296"/>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p:txBody>
            </p:sp>
            <p:sp>
              <p:nvSpPr>
                <p:cNvPr id="27" name="Line 9">
                  <a:extLst>
                    <a:ext uri="{FF2B5EF4-FFF2-40B4-BE49-F238E27FC236}">
                      <a16:creationId xmlns:a16="http://schemas.microsoft.com/office/drawing/2014/main" id="{58097046-4F24-A5DC-D55F-6CC1D8BB3987}"/>
                    </a:ext>
                  </a:extLst>
                </p:cNvPr>
                <p:cNvSpPr>
                  <a:spLocks noChangeShapeType="1"/>
                </p:cNvSpPr>
                <p:nvPr/>
              </p:nvSpPr>
              <p:spPr bwMode="auto">
                <a:xfrm flipV="1">
                  <a:off x="4226576" y="5615951"/>
                  <a:ext cx="0" cy="82296"/>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p:txBody>
            </p:sp>
            <p:sp>
              <p:nvSpPr>
                <p:cNvPr id="28" name="Line 12">
                  <a:extLst>
                    <a:ext uri="{FF2B5EF4-FFF2-40B4-BE49-F238E27FC236}">
                      <a16:creationId xmlns:a16="http://schemas.microsoft.com/office/drawing/2014/main" id="{29C4772B-9F64-59C9-A3D8-5954403BDE8C}"/>
                    </a:ext>
                  </a:extLst>
                </p:cNvPr>
                <p:cNvSpPr>
                  <a:spLocks noChangeShapeType="1"/>
                </p:cNvSpPr>
                <p:nvPr/>
              </p:nvSpPr>
              <p:spPr bwMode="auto">
                <a:xfrm flipV="1">
                  <a:off x="7669566" y="5615951"/>
                  <a:ext cx="0" cy="82296"/>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p:txBody>
            </p:sp>
            <p:sp>
              <p:nvSpPr>
                <p:cNvPr id="29" name="Line 12">
                  <a:extLst>
                    <a:ext uri="{FF2B5EF4-FFF2-40B4-BE49-F238E27FC236}">
                      <a16:creationId xmlns:a16="http://schemas.microsoft.com/office/drawing/2014/main" id="{E9790605-24AD-2529-75D6-903E797C76E1}"/>
                    </a:ext>
                  </a:extLst>
                </p:cNvPr>
                <p:cNvSpPr>
                  <a:spLocks noChangeShapeType="1"/>
                </p:cNvSpPr>
                <p:nvPr/>
              </p:nvSpPr>
              <p:spPr bwMode="auto">
                <a:xfrm flipV="1">
                  <a:off x="1472184" y="5613677"/>
                  <a:ext cx="0" cy="82296"/>
                </a:xfrm>
                <a:prstGeom prst="line">
                  <a:avLst/>
                </a:prstGeom>
                <a:noFill/>
                <a:ln w="12700">
                  <a:solidFill>
                    <a:schemeClr val="tx1"/>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2" name="Group 11">
                <a:extLst>
                  <a:ext uri="{FF2B5EF4-FFF2-40B4-BE49-F238E27FC236}">
                    <a16:creationId xmlns:a16="http://schemas.microsoft.com/office/drawing/2014/main" id="{21A88428-12F8-BEDE-C233-A0A165019A6E}"/>
                  </a:ext>
                </a:extLst>
              </p:cNvPr>
              <p:cNvGrpSpPr/>
              <p:nvPr/>
            </p:nvGrpSpPr>
            <p:grpSpPr>
              <a:xfrm>
                <a:off x="1319209" y="5686829"/>
                <a:ext cx="7208051" cy="400752"/>
                <a:chOff x="1319209" y="5686829"/>
                <a:chExt cx="7208051" cy="400752"/>
              </a:xfrm>
            </p:grpSpPr>
            <p:sp>
              <p:nvSpPr>
                <p:cNvPr id="13" name="Rectangle 39">
                  <a:extLst>
                    <a:ext uri="{FF2B5EF4-FFF2-40B4-BE49-F238E27FC236}">
                      <a16:creationId xmlns:a16="http://schemas.microsoft.com/office/drawing/2014/main" id="{1AB619D0-1E30-4FD9-BDD3-BD1F4DB11290}"/>
                    </a:ext>
                  </a:extLst>
                </p:cNvPr>
                <p:cNvSpPr>
                  <a:spLocks noChangeArrowheads="1"/>
                </p:cNvSpPr>
                <p:nvPr/>
              </p:nvSpPr>
              <p:spPr bwMode="auto">
                <a:xfrm>
                  <a:off x="1319209" y="5686829"/>
                  <a:ext cx="328616" cy="400752"/>
                </a:xfrm>
                <a:prstGeom prst="rect">
                  <a:avLst/>
                </a:prstGeom>
                <a:noFill/>
                <a:ln w="9525">
                  <a:noFill/>
                  <a:miter lim="800000"/>
                  <a:headEnd/>
                  <a:tailEnd/>
                </a:ln>
              </p:spPr>
              <p:txBody>
                <a:bodyPr wrap="none"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0</a:t>
                  </a:r>
                </a:p>
              </p:txBody>
            </p:sp>
            <p:sp>
              <p:nvSpPr>
                <p:cNvPr id="14" name="Rectangle 40">
                  <a:extLst>
                    <a:ext uri="{FF2B5EF4-FFF2-40B4-BE49-F238E27FC236}">
                      <a16:creationId xmlns:a16="http://schemas.microsoft.com/office/drawing/2014/main" id="{1897C64F-3C04-CA4B-71C6-877BB87BA045}"/>
                    </a:ext>
                  </a:extLst>
                </p:cNvPr>
                <p:cNvSpPr>
                  <a:spLocks noChangeArrowheads="1"/>
                </p:cNvSpPr>
                <p:nvPr/>
              </p:nvSpPr>
              <p:spPr bwMode="auto">
                <a:xfrm>
                  <a:off x="4070983" y="5686829"/>
                  <a:ext cx="328616" cy="400752"/>
                </a:xfrm>
                <a:prstGeom prst="rect">
                  <a:avLst/>
                </a:prstGeom>
                <a:noFill/>
                <a:ln w="9525">
                  <a:noFill/>
                  <a:miter lim="800000"/>
                  <a:headEnd/>
                  <a:tailEnd/>
                </a:ln>
              </p:spPr>
              <p:txBody>
                <a:bodyPr wrap="none"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2</a:t>
                  </a:r>
                </a:p>
              </p:txBody>
            </p:sp>
            <p:sp>
              <p:nvSpPr>
                <p:cNvPr id="15" name="Rectangle 43">
                  <a:extLst>
                    <a:ext uri="{FF2B5EF4-FFF2-40B4-BE49-F238E27FC236}">
                      <a16:creationId xmlns:a16="http://schemas.microsoft.com/office/drawing/2014/main" id="{F66334A6-B26F-ABD9-D092-40513FF5E46D}"/>
                    </a:ext>
                  </a:extLst>
                </p:cNvPr>
                <p:cNvSpPr>
                  <a:spLocks noChangeArrowheads="1"/>
                </p:cNvSpPr>
                <p:nvPr/>
              </p:nvSpPr>
              <p:spPr bwMode="auto">
                <a:xfrm>
                  <a:off x="8198644" y="5686829"/>
                  <a:ext cx="328616" cy="400752"/>
                </a:xfrm>
                <a:prstGeom prst="rect">
                  <a:avLst/>
                </a:prstGeom>
                <a:noFill/>
                <a:ln w="9525">
                  <a:noFill/>
                  <a:miter lim="800000"/>
                  <a:headEnd/>
                  <a:tailEnd/>
                </a:ln>
              </p:spPr>
              <p:txBody>
                <a:bodyPr wrap="none"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5</a:t>
                  </a:r>
                </a:p>
              </p:txBody>
            </p:sp>
            <p:sp>
              <p:nvSpPr>
                <p:cNvPr id="16" name="Rectangle 43">
                  <a:extLst>
                    <a:ext uri="{FF2B5EF4-FFF2-40B4-BE49-F238E27FC236}">
                      <a16:creationId xmlns:a16="http://schemas.microsoft.com/office/drawing/2014/main" id="{F0743110-C81B-9842-3D55-558559F27253}"/>
                    </a:ext>
                  </a:extLst>
                </p:cNvPr>
                <p:cNvSpPr>
                  <a:spLocks noChangeArrowheads="1"/>
                </p:cNvSpPr>
                <p:nvPr/>
              </p:nvSpPr>
              <p:spPr bwMode="auto">
                <a:xfrm>
                  <a:off x="6822757" y="5686829"/>
                  <a:ext cx="328616" cy="400752"/>
                </a:xfrm>
                <a:prstGeom prst="rect">
                  <a:avLst/>
                </a:prstGeom>
                <a:noFill/>
                <a:ln w="9525">
                  <a:noFill/>
                  <a:miter lim="800000"/>
                  <a:headEnd/>
                  <a:tailEnd/>
                </a:ln>
              </p:spPr>
              <p:txBody>
                <a:bodyPr wrap="none"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4</a:t>
                  </a:r>
                </a:p>
              </p:txBody>
            </p:sp>
            <p:sp>
              <p:nvSpPr>
                <p:cNvPr id="17" name="Rectangle 43">
                  <a:extLst>
                    <a:ext uri="{FF2B5EF4-FFF2-40B4-BE49-F238E27FC236}">
                      <a16:creationId xmlns:a16="http://schemas.microsoft.com/office/drawing/2014/main" id="{84C69791-7129-1AFC-FCAB-F82F53496ACB}"/>
                    </a:ext>
                  </a:extLst>
                </p:cNvPr>
                <p:cNvSpPr>
                  <a:spLocks noChangeArrowheads="1"/>
                </p:cNvSpPr>
                <p:nvPr/>
              </p:nvSpPr>
              <p:spPr bwMode="auto">
                <a:xfrm>
                  <a:off x="5446870" y="5686829"/>
                  <a:ext cx="328616" cy="400752"/>
                </a:xfrm>
                <a:prstGeom prst="rect">
                  <a:avLst/>
                </a:prstGeom>
                <a:noFill/>
                <a:ln w="9525">
                  <a:noFill/>
                  <a:miter lim="800000"/>
                  <a:headEnd/>
                  <a:tailEnd/>
                </a:ln>
              </p:spPr>
              <p:txBody>
                <a:bodyPr wrap="none"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3</a:t>
                  </a:r>
                </a:p>
              </p:txBody>
            </p:sp>
            <p:sp>
              <p:nvSpPr>
                <p:cNvPr id="18" name="Rectangle 40">
                  <a:extLst>
                    <a:ext uri="{FF2B5EF4-FFF2-40B4-BE49-F238E27FC236}">
                      <a16:creationId xmlns:a16="http://schemas.microsoft.com/office/drawing/2014/main" id="{CD8CD9AB-D64B-D6BB-4F82-FFFAFAB67C3C}"/>
                    </a:ext>
                  </a:extLst>
                </p:cNvPr>
                <p:cNvSpPr>
                  <a:spLocks noChangeArrowheads="1"/>
                </p:cNvSpPr>
                <p:nvPr/>
              </p:nvSpPr>
              <p:spPr bwMode="auto">
                <a:xfrm>
                  <a:off x="2695096" y="5686829"/>
                  <a:ext cx="328616" cy="400752"/>
                </a:xfrm>
                <a:prstGeom prst="rect">
                  <a:avLst/>
                </a:prstGeom>
                <a:noFill/>
                <a:ln w="9525">
                  <a:noFill/>
                  <a:miter lim="800000"/>
                  <a:headEnd/>
                  <a:tailEnd/>
                </a:ln>
              </p:spPr>
              <p:txBody>
                <a:bodyPr wrap="none"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1</a:t>
                  </a:r>
                </a:p>
              </p:txBody>
            </p:sp>
          </p:grpSp>
        </p:grpSp>
        <p:grpSp>
          <p:nvGrpSpPr>
            <p:cNvPr id="72" name="Group 71">
              <a:extLst>
                <a:ext uri="{FF2B5EF4-FFF2-40B4-BE49-F238E27FC236}">
                  <a16:creationId xmlns:a16="http://schemas.microsoft.com/office/drawing/2014/main" id="{7C176478-7D4A-23C9-0679-1F9E4637E074}"/>
                </a:ext>
              </a:extLst>
            </p:cNvPr>
            <p:cNvGrpSpPr/>
            <p:nvPr/>
          </p:nvGrpSpPr>
          <p:grpSpPr>
            <a:xfrm>
              <a:off x="2595535" y="1541463"/>
              <a:ext cx="7879963" cy="1516062"/>
              <a:chOff x="2595535" y="1541463"/>
              <a:chExt cx="7879963" cy="1516062"/>
            </a:xfrm>
          </p:grpSpPr>
          <p:sp>
            <p:nvSpPr>
              <p:cNvPr id="34" name="Freeform 5">
                <a:extLst>
                  <a:ext uri="{FF2B5EF4-FFF2-40B4-BE49-F238E27FC236}">
                    <a16:creationId xmlns:a16="http://schemas.microsoft.com/office/drawing/2014/main" id="{8979CAF3-DC69-BAF4-A1F0-8A3744E5615D}"/>
                  </a:ext>
                </a:extLst>
              </p:cNvPr>
              <p:cNvSpPr>
                <a:spLocks/>
              </p:cNvSpPr>
              <p:nvPr/>
            </p:nvSpPr>
            <p:spPr bwMode="auto">
              <a:xfrm>
                <a:off x="2595535" y="1541463"/>
                <a:ext cx="7879963" cy="1025525"/>
              </a:xfrm>
              <a:custGeom>
                <a:avLst/>
                <a:gdLst>
                  <a:gd name="T0" fmla="*/ 58 w 4944"/>
                  <a:gd name="T1" fmla="*/ 30 h 646"/>
                  <a:gd name="T2" fmla="*/ 305 w 4944"/>
                  <a:gd name="T3" fmla="*/ 60 h 646"/>
                  <a:gd name="T4" fmla="*/ 432 w 4944"/>
                  <a:gd name="T5" fmla="*/ 89 h 646"/>
                  <a:gd name="T6" fmla="*/ 453 w 4944"/>
                  <a:gd name="T7" fmla="*/ 118 h 646"/>
                  <a:gd name="T8" fmla="*/ 532 w 4944"/>
                  <a:gd name="T9" fmla="*/ 147 h 646"/>
                  <a:gd name="T10" fmla="*/ 541 w 4944"/>
                  <a:gd name="T11" fmla="*/ 207 h 646"/>
                  <a:gd name="T12" fmla="*/ 589 w 4944"/>
                  <a:gd name="T13" fmla="*/ 238 h 646"/>
                  <a:gd name="T14" fmla="*/ 732 w 4944"/>
                  <a:gd name="T15" fmla="*/ 267 h 646"/>
                  <a:gd name="T16" fmla="*/ 797 w 4944"/>
                  <a:gd name="T17" fmla="*/ 327 h 646"/>
                  <a:gd name="T18" fmla="*/ 828 w 4944"/>
                  <a:gd name="T19" fmla="*/ 356 h 646"/>
                  <a:gd name="T20" fmla="*/ 994 w 4944"/>
                  <a:gd name="T21" fmla="*/ 385 h 646"/>
                  <a:gd name="T22" fmla="*/ 1009 w 4944"/>
                  <a:gd name="T23" fmla="*/ 385 h 646"/>
                  <a:gd name="T24" fmla="*/ 1011 w 4944"/>
                  <a:gd name="T25" fmla="*/ 385 h 646"/>
                  <a:gd name="T26" fmla="*/ 1023 w 4944"/>
                  <a:gd name="T27" fmla="*/ 417 h 646"/>
                  <a:gd name="T28" fmla="*/ 1033 w 4944"/>
                  <a:gd name="T29" fmla="*/ 448 h 646"/>
                  <a:gd name="T30" fmla="*/ 1083 w 4944"/>
                  <a:gd name="T31" fmla="*/ 448 h 646"/>
                  <a:gd name="T32" fmla="*/ 1462 w 4944"/>
                  <a:gd name="T33" fmla="*/ 448 h 646"/>
                  <a:gd name="T34" fmla="*/ 1698 w 4944"/>
                  <a:gd name="T35" fmla="*/ 448 h 646"/>
                  <a:gd name="T36" fmla="*/ 1752 w 4944"/>
                  <a:gd name="T37" fmla="*/ 482 h 646"/>
                  <a:gd name="T38" fmla="*/ 1857 w 4944"/>
                  <a:gd name="T39" fmla="*/ 482 h 646"/>
                  <a:gd name="T40" fmla="*/ 1938 w 4944"/>
                  <a:gd name="T41" fmla="*/ 517 h 646"/>
                  <a:gd name="T42" fmla="*/ 1972 w 4944"/>
                  <a:gd name="T43" fmla="*/ 517 h 646"/>
                  <a:gd name="T44" fmla="*/ 1977 w 4944"/>
                  <a:gd name="T45" fmla="*/ 517 h 646"/>
                  <a:gd name="T46" fmla="*/ 1986 w 4944"/>
                  <a:gd name="T47" fmla="*/ 517 h 646"/>
                  <a:gd name="T48" fmla="*/ 1988 w 4944"/>
                  <a:gd name="T49" fmla="*/ 517 h 646"/>
                  <a:gd name="T50" fmla="*/ 2027 w 4944"/>
                  <a:gd name="T51" fmla="*/ 517 h 646"/>
                  <a:gd name="T52" fmla="*/ 2036 w 4944"/>
                  <a:gd name="T53" fmla="*/ 517 h 646"/>
                  <a:gd name="T54" fmla="*/ 2127 w 4944"/>
                  <a:gd name="T55" fmla="*/ 517 h 646"/>
                  <a:gd name="T56" fmla="*/ 2186 w 4944"/>
                  <a:gd name="T57" fmla="*/ 559 h 646"/>
                  <a:gd name="T58" fmla="*/ 2320 w 4944"/>
                  <a:gd name="T59" fmla="*/ 603 h 646"/>
                  <a:gd name="T60" fmla="*/ 2472 w 4944"/>
                  <a:gd name="T61" fmla="*/ 646 h 646"/>
                  <a:gd name="T62" fmla="*/ 2839 w 4944"/>
                  <a:gd name="T63" fmla="*/ 646 h 646"/>
                  <a:gd name="T64" fmla="*/ 2983 w 4944"/>
                  <a:gd name="T65" fmla="*/ 646 h 646"/>
                  <a:gd name="T66" fmla="*/ 2992 w 4944"/>
                  <a:gd name="T67" fmla="*/ 646 h 646"/>
                  <a:gd name="T68" fmla="*/ 3002 w 4944"/>
                  <a:gd name="T69" fmla="*/ 646 h 646"/>
                  <a:gd name="T70" fmla="*/ 3090 w 4944"/>
                  <a:gd name="T71" fmla="*/ 646 h 646"/>
                  <a:gd name="T72" fmla="*/ 3090 w 4944"/>
                  <a:gd name="T73" fmla="*/ 646 h 646"/>
                  <a:gd name="T74" fmla="*/ 3111 w 4944"/>
                  <a:gd name="T75" fmla="*/ 646 h 646"/>
                  <a:gd name="T76" fmla="*/ 3173 w 4944"/>
                  <a:gd name="T77" fmla="*/ 646 h 646"/>
                  <a:gd name="T78" fmla="*/ 3350 w 4944"/>
                  <a:gd name="T79" fmla="*/ 646 h 646"/>
                  <a:gd name="T80" fmla="*/ 3955 w 4944"/>
                  <a:gd name="T81" fmla="*/ 646 h 646"/>
                  <a:gd name="T82" fmla="*/ 3984 w 4944"/>
                  <a:gd name="T83" fmla="*/ 646 h 646"/>
                  <a:gd name="T84" fmla="*/ 3996 w 4944"/>
                  <a:gd name="T85" fmla="*/ 646 h 646"/>
                  <a:gd name="T86" fmla="*/ 4215 w 4944"/>
                  <a:gd name="T87" fmla="*/ 646 h 646"/>
                  <a:gd name="T88" fmla="*/ 4229 w 4944"/>
                  <a:gd name="T89" fmla="*/ 646 h 646"/>
                  <a:gd name="T90" fmla="*/ 4344 w 4944"/>
                  <a:gd name="T91" fmla="*/ 646 h 646"/>
                  <a:gd name="T92" fmla="*/ 4694 w 4944"/>
                  <a:gd name="T93" fmla="*/ 646 h 646"/>
                  <a:gd name="T94" fmla="*/ 4923 w 4944"/>
                  <a:gd name="T95" fmla="*/ 646 h 646"/>
                  <a:gd name="T96" fmla="*/ 4937 w 4944"/>
                  <a:gd name="T97" fmla="*/ 646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44" h="646">
                    <a:moveTo>
                      <a:pt x="0" y="0"/>
                    </a:moveTo>
                    <a:lnTo>
                      <a:pt x="58" y="0"/>
                    </a:lnTo>
                    <a:lnTo>
                      <a:pt x="58" y="30"/>
                    </a:lnTo>
                    <a:lnTo>
                      <a:pt x="58" y="30"/>
                    </a:lnTo>
                    <a:lnTo>
                      <a:pt x="153" y="30"/>
                    </a:lnTo>
                    <a:lnTo>
                      <a:pt x="153" y="60"/>
                    </a:lnTo>
                    <a:lnTo>
                      <a:pt x="153" y="60"/>
                    </a:lnTo>
                    <a:lnTo>
                      <a:pt x="305" y="60"/>
                    </a:lnTo>
                    <a:lnTo>
                      <a:pt x="305" y="89"/>
                    </a:lnTo>
                    <a:lnTo>
                      <a:pt x="305" y="89"/>
                    </a:lnTo>
                    <a:lnTo>
                      <a:pt x="432" y="89"/>
                    </a:lnTo>
                    <a:lnTo>
                      <a:pt x="432" y="89"/>
                    </a:lnTo>
                    <a:lnTo>
                      <a:pt x="432" y="89"/>
                    </a:lnTo>
                    <a:lnTo>
                      <a:pt x="453" y="89"/>
                    </a:lnTo>
                    <a:lnTo>
                      <a:pt x="453" y="118"/>
                    </a:lnTo>
                    <a:lnTo>
                      <a:pt x="453" y="118"/>
                    </a:lnTo>
                    <a:lnTo>
                      <a:pt x="491" y="118"/>
                    </a:lnTo>
                    <a:lnTo>
                      <a:pt x="491" y="147"/>
                    </a:lnTo>
                    <a:lnTo>
                      <a:pt x="491" y="147"/>
                    </a:lnTo>
                    <a:lnTo>
                      <a:pt x="532" y="147"/>
                    </a:lnTo>
                    <a:lnTo>
                      <a:pt x="532" y="178"/>
                    </a:lnTo>
                    <a:lnTo>
                      <a:pt x="532" y="178"/>
                    </a:lnTo>
                    <a:lnTo>
                      <a:pt x="541" y="178"/>
                    </a:lnTo>
                    <a:lnTo>
                      <a:pt x="541" y="207"/>
                    </a:lnTo>
                    <a:lnTo>
                      <a:pt x="541" y="207"/>
                    </a:lnTo>
                    <a:lnTo>
                      <a:pt x="589" y="207"/>
                    </a:lnTo>
                    <a:lnTo>
                      <a:pt x="589" y="238"/>
                    </a:lnTo>
                    <a:lnTo>
                      <a:pt x="589" y="238"/>
                    </a:lnTo>
                    <a:lnTo>
                      <a:pt x="618" y="238"/>
                    </a:lnTo>
                    <a:lnTo>
                      <a:pt x="618" y="267"/>
                    </a:lnTo>
                    <a:lnTo>
                      <a:pt x="618" y="267"/>
                    </a:lnTo>
                    <a:lnTo>
                      <a:pt x="732" y="267"/>
                    </a:lnTo>
                    <a:lnTo>
                      <a:pt x="732" y="296"/>
                    </a:lnTo>
                    <a:lnTo>
                      <a:pt x="732" y="296"/>
                    </a:lnTo>
                    <a:lnTo>
                      <a:pt x="797" y="296"/>
                    </a:lnTo>
                    <a:lnTo>
                      <a:pt x="797" y="327"/>
                    </a:lnTo>
                    <a:lnTo>
                      <a:pt x="797" y="327"/>
                    </a:lnTo>
                    <a:lnTo>
                      <a:pt x="828" y="327"/>
                    </a:lnTo>
                    <a:lnTo>
                      <a:pt x="828" y="356"/>
                    </a:lnTo>
                    <a:lnTo>
                      <a:pt x="828" y="356"/>
                    </a:lnTo>
                    <a:lnTo>
                      <a:pt x="832" y="356"/>
                    </a:lnTo>
                    <a:lnTo>
                      <a:pt x="832" y="385"/>
                    </a:lnTo>
                    <a:lnTo>
                      <a:pt x="832" y="385"/>
                    </a:lnTo>
                    <a:lnTo>
                      <a:pt x="994" y="385"/>
                    </a:lnTo>
                    <a:lnTo>
                      <a:pt x="994" y="385"/>
                    </a:lnTo>
                    <a:lnTo>
                      <a:pt x="994" y="385"/>
                    </a:lnTo>
                    <a:lnTo>
                      <a:pt x="1009" y="385"/>
                    </a:lnTo>
                    <a:lnTo>
                      <a:pt x="1009" y="385"/>
                    </a:lnTo>
                    <a:lnTo>
                      <a:pt x="1009" y="385"/>
                    </a:lnTo>
                    <a:lnTo>
                      <a:pt x="1011" y="385"/>
                    </a:lnTo>
                    <a:lnTo>
                      <a:pt x="1011" y="385"/>
                    </a:lnTo>
                    <a:lnTo>
                      <a:pt x="1011" y="385"/>
                    </a:lnTo>
                    <a:lnTo>
                      <a:pt x="1023" y="385"/>
                    </a:lnTo>
                    <a:lnTo>
                      <a:pt x="1023" y="417"/>
                    </a:lnTo>
                    <a:lnTo>
                      <a:pt x="1023" y="417"/>
                    </a:lnTo>
                    <a:lnTo>
                      <a:pt x="1023" y="417"/>
                    </a:lnTo>
                    <a:lnTo>
                      <a:pt x="1023" y="417"/>
                    </a:lnTo>
                    <a:lnTo>
                      <a:pt x="1023" y="417"/>
                    </a:lnTo>
                    <a:lnTo>
                      <a:pt x="1033" y="417"/>
                    </a:lnTo>
                    <a:lnTo>
                      <a:pt x="1033" y="448"/>
                    </a:lnTo>
                    <a:lnTo>
                      <a:pt x="1033" y="448"/>
                    </a:lnTo>
                    <a:lnTo>
                      <a:pt x="1083" y="448"/>
                    </a:lnTo>
                    <a:lnTo>
                      <a:pt x="1083" y="448"/>
                    </a:lnTo>
                    <a:lnTo>
                      <a:pt x="1083" y="448"/>
                    </a:lnTo>
                    <a:lnTo>
                      <a:pt x="1307" y="448"/>
                    </a:lnTo>
                    <a:lnTo>
                      <a:pt x="1307" y="448"/>
                    </a:lnTo>
                    <a:lnTo>
                      <a:pt x="1307" y="448"/>
                    </a:lnTo>
                    <a:lnTo>
                      <a:pt x="1462" y="448"/>
                    </a:lnTo>
                    <a:lnTo>
                      <a:pt x="1462" y="448"/>
                    </a:lnTo>
                    <a:lnTo>
                      <a:pt x="1462" y="448"/>
                    </a:lnTo>
                    <a:lnTo>
                      <a:pt x="1698" y="448"/>
                    </a:lnTo>
                    <a:lnTo>
                      <a:pt x="1698" y="448"/>
                    </a:lnTo>
                    <a:lnTo>
                      <a:pt x="1698" y="448"/>
                    </a:lnTo>
                    <a:lnTo>
                      <a:pt x="1752" y="448"/>
                    </a:lnTo>
                    <a:lnTo>
                      <a:pt x="1752" y="482"/>
                    </a:lnTo>
                    <a:lnTo>
                      <a:pt x="1752" y="482"/>
                    </a:lnTo>
                    <a:lnTo>
                      <a:pt x="1841" y="482"/>
                    </a:lnTo>
                    <a:lnTo>
                      <a:pt x="1841" y="482"/>
                    </a:lnTo>
                    <a:lnTo>
                      <a:pt x="1841" y="482"/>
                    </a:lnTo>
                    <a:lnTo>
                      <a:pt x="1857" y="482"/>
                    </a:lnTo>
                    <a:lnTo>
                      <a:pt x="1857" y="517"/>
                    </a:lnTo>
                    <a:lnTo>
                      <a:pt x="1857" y="517"/>
                    </a:lnTo>
                    <a:lnTo>
                      <a:pt x="1938" y="517"/>
                    </a:lnTo>
                    <a:lnTo>
                      <a:pt x="1938" y="517"/>
                    </a:lnTo>
                    <a:lnTo>
                      <a:pt x="1938" y="517"/>
                    </a:lnTo>
                    <a:lnTo>
                      <a:pt x="1972" y="517"/>
                    </a:lnTo>
                    <a:lnTo>
                      <a:pt x="1972" y="517"/>
                    </a:lnTo>
                    <a:lnTo>
                      <a:pt x="1972" y="517"/>
                    </a:lnTo>
                    <a:lnTo>
                      <a:pt x="1974" y="517"/>
                    </a:lnTo>
                    <a:lnTo>
                      <a:pt x="1974" y="517"/>
                    </a:lnTo>
                    <a:lnTo>
                      <a:pt x="1974" y="517"/>
                    </a:lnTo>
                    <a:lnTo>
                      <a:pt x="1977" y="517"/>
                    </a:lnTo>
                    <a:lnTo>
                      <a:pt x="1977" y="517"/>
                    </a:lnTo>
                    <a:lnTo>
                      <a:pt x="1977" y="517"/>
                    </a:lnTo>
                    <a:lnTo>
                      <a:pt x="1986" y="517"/>
                    </a:lnTo>
                    <a:lnTo>
                      <a:pt x="1986" y="517"/>
                    </a:lnTo>
                    <a:lnTo>
                      <a:pt x="1986" y="517"/>
                    </a:lnTo>
                    <a:lnTo>
                      <a:pt x="1988" y="517"/>
                    </a:lnTo>
                    <a:lnTo>
                      <a:pt x="1988" y="517"/>
                    </a:lnTo>
                    <a:lnTo>
                      <a:pt x="1988" y="517"/>
                    </a:lnTo>
                    <a:lnTo>
                      <a:pt x="2005" y="517"/>
                    </a:lnTo>
                    <a:lnTo>
                      <a:pt x="2005" y="517"/>
                    </a:lnTo>
                    <a:lnTo>
                      <a:pt x="2005" y="517"/>
                    </a:lnTo>
                    <a:lnTo>
                      <a:pt x="2027" y="517"/>
                    </a:lnTo>
                    <a:lnTo>
                      <a:pt x="2027" y="517"/>
                    </a:lnTo>
                    <a:lnTo>
                      <a:pt x="2027" y="517"/>
                    </a:lnTo>
                    <a:lnTo>
                      <a:pt x="2036" y="517"/>
                    </a:lnTo>
                    <a:lnTo>
                      <a:pt x="2036" y="517"/>
                    </a:lnTo>
                    <a:lnTo>
                      <a:pt x="2036" y="517"/>
                    </a:lnTo>
                    <a:lnTo>
                      <a:pt x="2127" y="517"/>
                    </a:lnTo>
                    <a:lnTo>
                      <a:pt x="2127" y="517"/>
                    </a:lnTo>
                    <a:lnTo>
                      <a:pt x="2127" y="517"/>
                    </a:lnTo>
                    <a:lnTo>
                      <a:pt x="2129" y="517"/>
                    </a:lnTo>
                    <a:lnTo>
                      <a:pt x="2129" y="559"/>
                    </a:lnTo>
                    <a:lnTo>
                      <a:pt x="2129" y="559"/>
                    </a:lnTo>
                    <a:lnTo>
                      <a:pt x="2186" y="559"/>
                    </a:lnTo>
                    <a:lnTo>
                      <a:pt x="2186" y="603"/>
                    </a:lnTo>
                    <a:lnTo>
                      <a:pt x="2186" y="603"/>
                    </a:lnTo>
                    <a:lnTo>
                      <a:pt x="2320" y="603"/>
                    </a:lnTo>
                    <a:lnTo>
                      <a:pt x="2320" y="603"/>
                    </a:lnTo>
                    <a:lnTo>
                      <a:pt x="2320" y="603"/>
                    </a:lnTo>
                    <a:lnTo>
                      <a:pt x="2472" y="603"/>
                    </a:lnTo>
                    <a:lnTo>
                      <a:pt x="2472" y="646"/>
                    </a:lnTo>
                    <a:lnTo>
                      <a:pt x="2472" y="646"/>
                    </a:lnTo>
                    <a:lnTo>
                      <a:pt x="2618" y="646"/>
                    </a:lnTo>
                    <a:lnTo>
                      <a:pt x="2618" y="646"/>
                    </a:lnTo>
                    <a:lnTo>
                      <a:pt x="2618" y="646"/>
                    </a:lnTo>
                    <a:lnTo>
                      <a:pt x="2839" y="646"/>
                    </a:lnTo>
                    <a:lnTo>
                      <a:pt x="2839" y="646"/>
                    </a:lnTo>
                    <a:lnTo>
                      <a:pt x="2839" y="646"/>
                    </a:lnTo>
                    <a:lnTo>
                      <a:pt x="2983" y="646"/>
                    </a:lnTo>
                    <a:lnTo>
                      <a:pt x="2983" y="646"/>
                    </a:lnTo>
                    <a:lnTo>
                      <a:pt x="2983" y="646"/>
                    </a:lnTo>
                    <a:lnTo>
                      <a:pt x="2992" y="646"/>
                    </a:lnTo>
                    <a:lnTo>
                      <a:pt x="2992" y="646"/>
                    </a:lnTo>
                    <a:lnTo>
                      <a:pt x="2992" y="646"/>
                    </a:lnTo>
                    <a:lnTo>
                      <a:pt x="2997" y="646"/>
                    </a:lnTo>
                    <a:lnTo>
                      <a:pt x="2997" y="646"/>
                    </a:lnTo>
                    <a:lnTo>
                      <a:pt x="2997" y="646"/>
                    </a:lnTo>
                    <a:lnTo>
                      <a:pt x="3002" y="646"/>
                    </a:lnTo>
                    <a:lnTo>
                      <a:pt x="3002" y="646"/>
                    </a:lnTo>
                    <a:lnTo>
                      <a:pt x="3002" y="646"/>
                    </a:lnTo>
                    <a:lnTo>
                      <a:pt x="3090" y="646"/>
                    </a:lnTo>
                    <a:lnTo>
                      <a:pt x="3090" y="646"/>
                    </a:lnTo>
                    <a:lnTo>
                      <a:pt x="3090" y="646"/>
                    </a:lnTo>
                    <a:lnTo>
                      <a:pt x="3090" y="646"/>
                    </a:lnTo>
                    <a:lnTo>
                      <a:pt x="3090" y="646"/>
                    </a:lnTo>
                    <a:lnTo>
                      <a:pt x="3090" y="646"/>
                    </a:lnTo>
                    <a:lnTo>
                      <a:pt x="3106" y="646"/>
                    </a:lnTo>
                    <a:lnTo>
                      <a:pt x="3106" y="646"/>
                    </a:lnTo>
                    <a:lnTo>
                      <a:pt x="3106" y="646"/>
                    </a:lnTo>
                    <a:lnTo>
                      <a:pt x="3111" y="646"/>
                    </a:lnTo>
                    <a:lnTo>
                      <a:pt x="3111" y="646"/>
                    </a:lnTo>
                    <a:lnTo>
                      <a:pt x="3111" y="646"/>
                    </a:lnTo>
                    <a:lnTo>
                      <a:pt x="3173" y="646"/>
                    </a:lnTo>
                    <a:lnTo>
                      <a:pt x="3173" y="646"/>
                    </a:lnTo>
                    <a:lnTo>
                      <a:pt x="3173" y="646"/>
                    </a:lnTo>
                    <a:lnTo>
                      <a:pt x="3350" y="646"/>
                    </a:lnTo>
                    <a:lnTo>
                      <a:pt x="3350" y="646"/>
                    </a:lnTo>
                    <a:lnTo>
                      <a:pt x="3350" y="646"/>
                    </a:lnTo>
                    <a:lnTo>
                      <a:pt x="3900" y="646"/>
                    </a:lnTo>
                    <a:lnTo>
                      <a:pt x="3900" y="646"/>
                    </a:lnTo>
                    <a:lnTo>
                      <a:pt x="3900" y="646"/>
                    </a:lnTo>
                    <a:lnTo>
                      <a:pt x="3955" y="646"/>
                    </a:lnTo>
                    <a:lnTo>
                      <a:pt x="3955" y="646"/>
                    </a:lnTo>
                    <a:lnTo>
                      <a:pt x="3955" y="646"/>
                    </a:lnTo>
                    <a:lnTo>
                      <a:pt x="3984" y="646"/>
                    </a:lnTo>
                    <a:lnTo>
                      <a:pt x="3984" y="646"/>
                    </a:lnTo>
                    <a:lnTo>
                      <a:pt x="3984" y="646"/>
                    </a:lnTo>
                    <a:lnTo>
                      <a:pt x="3996" y="646"/>
                    </a:lnTo>
                    <a:lnTo>
                      <a:pt x="3996" y="646"/>
                    </a:lnTo>
                    <a:lnTo>
                      <a:pt x="3996" y="646"/>
                    </a:lnTo>
                    <a:lnTo>
                      <a:pt x="4191" y="646"/>
                    </a:lnTo>
                    <a:lnTo>
                      <a:pt x="4191" y="646"/>
                    </a:lnTo>
                    <a:lnTo>
                      <a:pt x="4191" y="646"/>
                    </a:lnTo>
                    <a:lnTo>
                      <a:pt x="4215" y="646"/>
                    </a:lnTo>
                    <a:lnTo>
                      <a:pt x="4215" y="646"/>
                    </a:lnTo>
                    <a:lnTo>
                      <a:pt x="4215" y="646"/>
                    </a:lnTo>
                    <a:lnTo>
                      <a:pt x="4229" y="646"/>
                    </a:lnTo>
                    <a:lnTo>
                      <a:pt x="4229" y="646"/>
                    </a:lnTo>
                    <a:lnTo>
                      <a:pt x="4229" y="646"/>
                    </a:lnTo>
                    <a:lnTo>
                      <a:pt x="4344" y="646"/>
                    </a:lnTo>
                    <a:lnTo>
                      <a:pt x="4344" y="646"/>
                    </a:lnTo>
                    <a:lnTo>
                      <a:pt x="4344" y="646"/>
                    </a:lnTo>
                    <a:lnTo>
                      <a:pt x="4549" y="646"/>
                    </a:lnTo>
                    <a:lnTo>
                      <a:pt x="4549" y="646"/>
                    </a:lnTo>
                    <a:lnTo>
                      <a:pt x="4549" y="646"/>
                    </a:lnTo>
                    <a:lnTo>
                      <a:pt x="4694" y="646"/>
                    </a:lnTo>
                    <a:lnTo>
                      <a:pt x="4694" y="646"/>
                    </a:lnTo>
                    <a:lnTo>
                      <a:pt x="4694" y="646"/>
                    </a:lnTo>
                    <a:lnTo>
                      <a:pt x="4923" y="646"/>
                    </a:lnTo>
                    <a:lnTo>
                      <a:pt x="4923" y="646"/>
                    </a:lnTo>
                    <a:lnTo>
                      <a:pt x="4923" y="646"/>
                    </a:lnTo>
                    <a:lnTo>
                      <a:pt x="4937" y="646"/>
                    </a:lnTo>
                    <a:lnTo>
                      <a:pt x="4937" y="646"/>
                    </a:lnTo>
                    <a:lnTo>
                      <a:pt x="4937" y="646"/>
                    </a:lnTo>
                    <a:lnTo>
                      <a:pt x="4944" y="646"/>
                    </a:lnTo>
                    <a:lnTo>
                      <a:pt x="4944" y="646"/>
                    </a:lnTo>
                  </a:path>
                </a:pathLst>
              </a:custGeom>
              <a:noFill/>
              <a:ln w="33338">
                <a:solidFill>
                  <a:srgbClr val="8A21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6">
                <a:extLst>
                  <a:ext uri="{FF2B5EF4-FFF2-40B4-BE49-F238E27FC236}">
                    <a16:creationId xmlns:a16="http://schemas.microsoft.com/office/drawing/2014/main" id="{DF8FE375-64BA-CAEA-198D-EA967794C0C7}"/>
                  </a:ext>
                </a:extLst>
              </p:cNvPr>
              <p:cNvSpPr>
                <a:spLocks/>
              </p:cNvSpPr>
              <p:nvPr/>
            </p:nvSpPr>
            <p:spPr bwMode="auto">
              <a:xfrm>
                <a:off x="2595535" y="1541463"/>
                <a:ext cx="7879963" cy="1046162"/>
              </a:xfrm>
              <a:custGeom>
                <a:avLst/>
                <a:gdLst>
                  <a:gd name="T0" fmla="*/ 105 w 4944"/>
                  <a:gd name="T1" fmla="*/ 28 h 659"/>
                  <a:gd name="T2" fmla="*/ 150 w 4944"/>
                  <a:gd name="T3" fmla="*/ 55 h 659"/>
                  <a:gd name="T4" fmla="*/ 232 w 4944"/>
                  <a:gd name="T5" fmla="*/ 91 h 659"/>
                  <a:gd name="T6" fmla="*/ 322 w 4944"/>
                  <a:gd name="T7" fmla="*/ 109 h 659"/>
                  <a:gd name="T8" fmla="*/ 375 w 4944"/>
                  <a:gd name="T9" fmla="*/ 154 h 659"/>
                  <a:gd name="T10" fmla="*/ 446 w 4944"/>
                  <a:gd name="T11" fmla="*/ 189 h 659"/>
                  <a:gd name="T12" fmla="*/ 513 w 4944"/>
                  <a:gd name="T13" fmla="*/ 217 h 659"/>
                  <a:gd name="T14" fmla="*/ 630 w 4944"/>
                  <a:gd name="T15" fmla="*/ 244 h 659"/>
                  <a:gd name="T16" fmla="*/ 701 w 4944"/>
                  <a:gd name="T17" fmla="*/ 281 h 659"/>
                  <a:gd name="T18" fmla="*/ 801 w 4944"/>
                  <a:gd name="T19" fmla="*/ 309 h 659"/>
                  <a:gd name="T20" fmla="*/ 863 w 4944"/>
                  <a:gd name="T21" fmla="*/ 346 h 659"/>
                  <a:gd name="T22" fmla="*/ 980 w 4944"/>
                  <a:gd name="T23" fmla="*/ 364 h 659"/>
                  <a:gd name="T24" fmla="*/ 990 w 4944"/>
                  <a:gd name="T25" fmla="*/ 373 h 659"/>
                  <a:gd name="T26" fmla="*/ 999 w 4944"/>
                  <a:gd name="T27" fmla="*/ 373 h 659"/>
                  <a:gd name="T28" fmla="*/ 1004 w 4944"/>
                  <a:gd name="T29" fmla="*/ 373 h 659"/>
                  <a:gd name="T30" fmla="*/ 1009 w 4944"/>
                  <a:gd name="T31" fmla="*/ 373 h 659"/>
                  <a:gd name="T32" fmla="*/ 1028 w 4944"/>
                  <a:gd name="T33" fmla="*/ 373 h 659"/>
                  <a:gd name="T34" fmla="*/ 1042 w 4944"/>
                  <a:gd name="T35" fmla="*/ 373 h 659"/>
                  <a:gd name="T36" fmla="*/ 1166 w 4944"/>
                  <a:gd name="T37" fmla="*/ 373 h 659"/>
                  <a:gd name="T38" fmla="*/ 1226 w 4944"/>
                  <a:gd name="T39" fmla="*/ 404 h 659"/>
                  <a:gd name="T40" fmla="*/ 1326 w 4944"/>
                  <a:gd name="T41" fmla="*/ 425 h 659"/>
                  <a:gd name="T42" fmla="*/ 1419 w 4944"/>
                  <a:gd name="T43" fmla="*/ 446 h 659"/>
                  <a:gd name="T44" fmla="*/ 1755 w 4944"/>
                  <a:gd name="T45" fmla="*/ 469 h 659"/>
                  <a:gd name="T46" fmla="*/ 1891 w 4944"/>
                  <a:gd name="T47" fmla="*/ 480 h 659"/>
                  <a:gd name="T48" fmla="*/ 1948 w 4944"/>
                  <a:gd name="T49" fmla="*/ 490 h 659"/>
                  <a:gd name="T50" fmla="*/ 1974 w 4944"/>
                  <a:gd name="T51" fmla="*/ 490 h 659"/>
                  <a:gd name="T52" fmla="*/ 1984 w 4944"/>
                  <a:gd name="T53" fmla="*/ 490 h 659"/>
                  <a:gd name="T54" fmla="*/ 1993 w 4944"/>
                  <a:gd name="T55" fmla="*/ 503 h 659"/>
                  <a:gd name="T56" fmla="*/ 2003 w 4944"/>
                  <a:gd name="T57" fmla="*/ 503 h 659"/>
                  <a:gd name="T58" fmla="*/ 2024 w 4944"/>
                  <a:gd name="T59" fmla="*/ 503 h 659"/>
                  <a:gd name="T60" fmla="*/ 2031 w 4944"/>
                  <a:gd name="T61" fmla="*/ 503 h 659"/>
                  <a:gd name="T62" fmla="*/ 2062 w 4944"/>
                  <a:gd name="T63" fmla="*/ 503 h 659"/>
                  <a:gd name="T64" fmla="*/ 2086 w 4944"/>
                  <a:gd name="T65" fmla="*/ 516 h 659"/>
                  <a:gd name="T66" fmla="*/ 2155 w 4944"/>
                  <a:gd name="T67" fmla="*/ 516 h 659"/>
                  <a:gd name="T68" fmla="*/ 2215 w 4944"/>
                  <a:gd name="T69" fmla="*/ 556 h 659"/>
                  <a:gd name="T70" fmla="*/ 2520 w 4944"/>
                  <a:gd name="T71" fmla="*/ 598 h 659"/>
                  <a:gd name="T72" fmla="*/ 2687 w 4944"/>
                  <a:gd name="T73" fmla="*/ 627 h 659"/>
                  <a:gd name="T74" fmla="*/ 2866 w 4944"/>
                  <a:gd name="T75" fmla="*/ 627 h 659"/>
                  <a:gd name="T76" fmla="*/ 2944 w 4944"/>
                  <a:gd name="T77" fmla="*/ 641 h 659"/>
                  <a:gd name="T78" fmla="*/ 2961 w 4944"/>
                  <a:gd name="T79" fmla="*/ 641 h 659"/>
                  <a:gd name="T80" fmla="*/ 2987 w 4944"/>
                  <a:gd name="T81" fmla="*/ 641 h 659"/>
                  <a:gd name="T82" fmla="*/ 3014 w 4944"/>
                  <a:gd name="T83" fmla="*/ 641 h 659"/>
                  <a:gd name="T84" fmla="*/ 3028 w 4944"/>
                  <a:gd name="T85" fmla="*/ 641 h 659"/>
                  <a:gd name="T86" fmla="*/ 3042 w 4944"/>
                  <a:gd name="T87" fmla="*/ 641 h 659"/>
                  <a:gd name="T88" fmla="*/ 3114 w 4944"/>
                  <a:gd name="T89" fmla="*/ 659 h 659"/>
                  <a:gd name="T90" fmla="*/ 3178 w 4944"/>
                  <a:gd name="T91" fmla="*/ 659 h 659"/>
                  <a:gd name="T92" fmla="*/ 3199 w 4944"/>
                  <a:gd name="T93" fmla="*/ 659 h 659"/>
                  <a:gd name="T94" fmla="*/ 3514 w 4944"/>
                  <a:gd name="T95" fmla="*/ 659 h 659"/>
                  <a:gd name="T96" fmla="*/ 3671 w 4944"/>
                  <a:gd name="T97" fmla="*/ 659 h 659"/>
                  <a:gd name="T98" fmla="*/ 3853 w 4944"/>
                  <a:gd name="T99" fmla="*/ 659 h 659"/>
                  <a:gd name="T100" fmla="*/ 3915 w 4944"/>
                  <a:gd name="T101" fmla="*/ 659 h 659"/>
                  <a:gd name="T102" fmla="*/ 3943 w 4944"/>
                  <a:gd name="T103" fmla="*/ 659 h 659"/>
                  <a:gd name="T104" fmla="*/ 3969 w 4944"/>
                  <a:gd name="T105" fmla="*/ 659 h 659"/>
                  <a:gd name="T106" fmla="*/ 4067 w 4944"/>
                  <a:gd name="T107" fmla="*/ 659 h 659"/>
                  <a:gd name="T108" fmla="*/ 4301 w 4944"/>
                  <a:gd name="T109" fmla="*/ 659 h 659"/>
                  <a:gd name="T110" fmla="*/ 4840 w 4944"/>
                  <a:gd name="T111" fmla="*/ 659 h 659"/>
                  <a:gd name="T112" fmla="*/ 4904 w 4944"/>
                  <a:gd name="T113" fmla="*/ 659 h 659"/>
                  <a:gd name="T114" fmla="*/ 4942 w 4944"/>
                  <a:gd name="T115" fmla="*/ 659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44" h="659">
                    <a:moveTo>
                      <a:pt x="0" y="0"/>
                    </a:moveTo>
                    <a:lnTo>
                      <a:pt x="36" y="0"/>
                    </a:lnTo>
                    <a:lnTo>
                      <a:pt x="36" y="10"/>
                    </a:lnTo>
                    <a:lnTo>
                      <a:pt x="36" y="10"/>
                    </a:lnTo>
                    <a:lnTo>
                      <a:pt x="60" y="10"/>
                    </a:lnTo>
                    <a:lnTo>
                      <a:pt x="60" y="18"/>
                    </a:lnTo>
                    <a:lnTo>
                      <a:pt x="60" y="18"/>
                    </a:lnTo>
                    <a:lnTo>
                      <a:pt x="67" y="18"/>
                    </a:lnTo>
                    <a:lnTo>
                      <a:pt x="67" y="28"/>
                    </a:lnTo>
                    <a:lnTo>
                      <a:pt x="67" y="28"/>
                    </a:lnTo>
                    <a:lnTo>
                      <a:pt x="105" y="28"/>
                    </a:lnTo>
                    <a:lnTo>
                      <a:pt x="105" y="36"/>
                    </a:lnTo>
                    <a:lnTo>
                      <a:pt x="105" y="36"/>
                    </a:lnTo>
                    <a:lnTo>
                      <a:pt x="117" y="36"/>
                    </a:lnTo>
                    <a:lnTo>
                      <a:pt x="117" y="46"/>
                    </a:lnTo>
                    <a:lnTo>
                      <a:pt x="117" y="46"/>
                    </a:lnTo>
                    <a:lnTo>
                      <a:pt x="148" y="46"/>
                    </a:lnTo>
                    <a:lnTo>
                      <a:pt x="148" y="46"/>
                    </a:lnTo>
                    <a:lnTo>
                      <a:pt x="148" y="46"/>
                    </a:lnTo>
                    <a:lnTo>
                      <a:pt x="150" y="46"/>
                    </a:lnTo>
                    <a:lnTo>
                      <a:pt x="150" y="55"/>
                    </a:lnTo>
                    <a:lnTo>
                      <a:pt x="150" y="55"/>
                    </a:lnTo>
                    <a:lnTo>
                      <a:pt x="177" y="55"/>
                    </a:lnTo>
                    <a:lnTo>
                      <a:pt x="177" y="63"/>
                    </a:lnTo>
                    <a:lnTo>
                      <a:pt x="177" y="63"/>
                    </a:lnTo>
                    <a:lnTo>
                      <a:pt x="201" y="63"/>
                    </a:lnTo>
                    <a:lnTo>
                      <a:pt x="201" y="73"/>
                    </a:lnTo>
                    <a:lnTo>
                      <a:pt x="201" y="73"/>
                    </a:lnTo>
                    <a:lnTo>
                      <a:pt x="217" y="73"/>
                    </a:lnTo>
                    <a:lnTo>
                      <a:pt x="217" y="81"/>
                    </a:lnTo>
                    <a:lnTo>
                      <a:pt x="217" y="81"/>
                    </a:lnTo>
                    <a:lnTo>
                      <a:pt x="232" y="81"/>
                    </a:lnTo>
                    <a:lnTo>
                      <a:pt x="232" y="91"/>
                    </a:lnTo>
                    <a:lnTo>
                      <a:pt x="232" y="91"/>
                    </a:lnTo>
                    <a:lnTo>
                      <a:pt x="255" y="91"/>
                    </a:lnTo>
                    <a:lnTo>
                      <a:pt x="255" y="99"/>
                    </a:lnTo>
                    <a:lnTo>
                      <a:pt x="255" y="99"/>
                    </a:lnTo>
                    <a:lnTo>
                      <a:pt x="305" y="99"/>
                    </a:lnTo>
                    <a:lnTo>
                      <a:pt x="305" y="109"/>
                    </a:lnTo>
                    <a:lnTo>
                      <a:pt x="305" y="109"/>
                    </a:lnTo>
                    <a:lnTo>
                      <a:pt x="310" y="109"/>
                    </a:lnTo>
                    <a:lnTo>
                      <a:pt x="310" y="109"/>
                    </a:lnTo>
                    <a:lnTo>
                      <a:pt x="310" y="109"/>
                    </a:lnTo>
                    <a:lnTo>
                      <a:pt x="322" y="109"/>
                    </a:lnTo>
                    <a:lnTo>
                      <a:pt x="322" y="126"/>
                    </a:lnTo>
                    <a:lnTo>
                      <a:pt x="322" y="126"/>
                    </a:lnTo>
                    <a:lnTo>
                      <a:pt x="336" y="126"/>
                    </a:lnTo>
                    <a:lnTo>
                      <a:pt x="336" y="136"/>
                    </a:lnTo>
                    <a:lnTo>
                      <a:pt x="336" y="136"/>
                    </a:lnTo>
                    <a:lnTo>
                      <a:pt x="365" y="136"/>
                    </a:lnTo>
                    <a:lnTo>
                      <a:pt x="365" y="144"/>
                    </a:lnTo>
                    <a:lnTo>
                      <a:pt x="365" y="144"/>
                    </a:lnTo>
                    <a:lnTo>
                      <a:pt x="375" y="144"/>
                    </a:lnTo>
                    <a:lnTo>
                      <a:pt x="375" y="154"/>
                    </a:lnTo>
                    <a:lnTo>
                      <a:pt x="375" y="154"/>
                    </a:lnTo>
                    <a:lnTo>
                      <a:pt x="389" y="154"/>
                    </a:lnTo>
                    <a:lnTo>
                      <a:pt x="389" y="164"/>
                    </a:lnTo>
                    <a:lnTo>
                      <a:pt x="389" y="164"/>
                    </a:lnTo>
                    <a:lnTo>
                      <a:pt x="413" y="164"/>
                    </a:lnTo>
                    <a:lnTo>
                      <a:pt x="413" y="164"/>
                    </a:lnTo>
                    <a:lnTo>
                      <a:pt x="413" y="164"/>
                    </a:lnTo>
                    <a:lnTo>
                      <a:pt x="434" y="164"/>
                    </a:lnTo>
                    <a:lnTo>
                      <a:pt x="434" y="181"/>
                    </a:lnTo>
                    <a:lnTo>
                      <a:pt x="434" y="181"/>
                    </a:lnTo>
                    <a:lnTo>
                      <a:pt x="446" y="181"/>
                    </a:lnTo>
                    <a:lnTo>
                      <a:pt x="446" y="189"/>
                    </a:lnTo>
                    <a:lnTo>
                      <a:pt x="446" y="189"/>
                    </a:lnTo>
                    <a:lnTo>
                      <a:pt x="463" y="189"/>
                    </a:lnTo>
                    <a:lnTo>
                      <a:pt x="463" y="199"/>
                    </a:lnTo>
                    <a:lnTo>
                      <a:pt x="463" y="199"/>
                    </a:lnTo>
                    <a:lnTo>
                      <a:pt x="479" y="199"/>
                    </a:lnTo>
                    <a:lnTo>
                      <a:pt x="479" y="217"/>
                    </a:lnTo>
                    <a:lnTo>
                      <a:pt x="479" y="217"/>
                    </a:lnTo>
                    <a:lnTo>
                      <a:pt x="494" y="217"/>
                    </a:lnTo>
                    <a:lnTo>
                      <a:pt x="494" y="217"/>
                    </a:lnTo>
                    <a:lnTo>
                      <a:pt x="494" y="217"/>
                    </a:lnTo>
                    <a:lnTo>
                      <a:pt x="513" y="217"/>
                    </a:lnTo>
                    <a:lnTo>
                      <a:pt x="513" y="217"/>
                    </a:lnTo>
                    <a:lnTo>
                      <a:pt x="513" y="217"/>
                    </a:lnTo>
                    <a:lnTo>
                      <a:pt x="544" y="217"/>
                    </a:lnTo>
                    <a:lnTo>
                      <a:pt x="544" y="227"/>
                    </a:lnTo>
                    <a:lnTo>
                      <a:pt x="544" y="227"/>
                    </a:lnTo>
                    <a:lnTo>
                      <a:pt x="596" y="227"/>
                    </a:lnTo>
                    <a:lnTo>
                      <a:pt x="596" y="236"/>
                    </a:lnTo>
                    <a:lnTo>
                      <a:pt x="596" y="236"/>
                    </a:lnTo>
                    <a:lnTo>
                      <a:pt x="630" y="236"/>
                    </a:lnTo>
                    <a:lnTo>
                      <a:pt x="630" y="244"/>
                    </a:lnTo>
                    <a:lnTo>
                      <a:pt x="630" y="244"/>
                    </a:lnTo>
                    <a:lnTo>
                      <a:pt x="634" y="244"/>
                    </a:lnTo>
                    <a:lnTo>
                      <a:pt x="634" y="254"/>
                    </a:lnTo>
                    <a:lnTo>
                      <a:pt x="634" y="254"/>
                    </a:lnTo>
                    <a:lnTo>
                      <a:pt x="656" y="254"/>
                    </a:lnTo>
                    <a:lnTo>
                      <a:pt x="656" y="264"/>
                    </a:lnTo>
                    <a:lnTo>
                      <a:pt x="656" y="264"/>
                    </a:lnTo>
                    <a:lnTo>
                      <a:pt x="658" y="264"/>
                    </a:lnTo>
                    <a:lnTo>
                      <a:pt x="658" y="272"/>
                    </a:lnTo>
                    <a:lnTo>
                      <a:pt x="658" y="272"/>
                    </a:lnTo>
                    <a:lnTo>
                      <a:pt x="701" y="272"/>
                    </a:lnTo>
                    <a:lnTo>
                      <a:pt x="701" y="281"/>
                    </a:lnTo>
                    <a:lnTo>
                      <a:pt x="701" y="281"/>
                    </a:lnTo>
                    <a:lnTo>
                      <a:pt x="730" y="281"/>
                    </a:lnTo>
                    <a:lnTo>
                      <a:pt x="730" y="291"/>
                    </a:lnTo>
                    <a:lnTo>
                      <a:pt x="730" y="291"/>
                    </a:lnTo>
                    <a:lnTo>
                      <a:pt x="773" y="291"/>
                    </a:lnTo>
                    <a:lnTo>
                      <a:pt x="773" y="299"/>
                    </a:lnTo>
                    <a:lnTo>
                      <a:pt x="773" y="299"/>
                    </a:lnTo>
                    <a:lnTo>
                      <a:pt x="780" y="299"/>
                    </a:lnTo>
                    <a:lnTo>
                      <a:pt x="780" y="309"/>
                    </a:lnTo>
                    <a:lnTo>
                      <a:pt x="780" y="309"/>
                    </a:lnTo>
                    <a:lnTo>
                      <a:pt x="801" y="309"/>
                    </a:lnTo>
                    <a:lnTo>
                      <a:pt x="801" y="319"/>
                    </a:lnTo>
                    <a:lnTo>
                      <a:pt x="801" y="319"/>
                    </a:lnTo>
                    <a:lnTo>
                      <a:pt x="816" y="319"/>
                    </a:lnTo>
                    <a:lnTo>
                      <a:pt x="816" y="327"/>
                    </a:lnTo>
                    <a:lnTo>
                      <a:pt x="816" y="327"/>
                    </a:lnTo>
                    <a:lnTo>
                      <a:pt x="856" y="327"/>
                    </a:lnTo>
                    <a:lnTo>
                      <a:pt x="856" y="336"/>
                    </a:lnTo>
                    <a:lnTo>
                      <a:pt x="856" y="336"/>
                    </a:lnTo>
                    <a:lnTo>
                      <a:pt x="863" y="336"/>
                    </a:lnTo>
                    <a:lnTo>
                      <a:pt x="863" y="346"/>
                    </a:lnTo>
                    <a:lnTo>
                      <a:pt x="863" y="346"/>
                    </a:lnTo>
                    <a:lnTo>
                      <a:pt x="935" y="346"/>
                    </a:lnTo>
                    <a:lnTo>
                      <a:pt x="935" y="354"/>
                    </a:lnTo>
                    <a:lnTo>
                      <a:pt x="935" y="354"/>
                    </a:lnTo>
                    <a:lnTo>
                      <a:pt x="944" y="354"/>
                    </a:lnTo>
                    <a:lnTo>
                      <a:pt x="944" y="364"/>
                    </a:lnTo>
                    <a:lnTo>
                      <a:pt x="944" y="364"/>
                    </a:lnTo>
                    <a:lnTo>
                      <a:pt x="978" y="364"/>
                    </a:lnTo>
                    <a:lnTo>
                      <a:pt x="978" y="364"/>
                    </a:lnTo>
                    <a:lnTo>
                      <a:pt x="978" y="364"/>
                    </a:lnTo>
                    <a:lnTo>
                      <a:pt x="980" y="364"/>
                    </a:lnTo>
                    <a:lnTo>
                      <a:pt x="980" y="364"/>
                    </a:lnTo>
                    <a:lnTo>
                      <a:pt x="980" y="364"/>
                    </a:lnTo>
                    <a:lnTo>
                      <a:pt x="982" y="364"/>
                    </a:lnTo>
                    <a:lnTo>
                      <a:pt x="982" y="364"/>
                    </a:lnTo>
                    <a:lnTo>
                      <a:pt x="982" y="364"/>
                    </a:lnTo>
                    <a:lnTo>
                      <a:pt x="990" y="364"/>
                    </a:lnTo>
                    <a:lnTo>
                      <a:pt x="990" y="373"/>
                    </a:lnTo>
                    <a:lnTo>
                      <a:pt x="990" y="373"/>
                    </a:lnTo>
                    <a:lnTo>
                      <a:pt x="990" y="373"/>
                    </a:lnTo>
                    <a:lnTo>
                      <a:pt x="990" y="373"/>
                    </a:lnTo>
                    <a:lnTo>
                      <a:pt x="990" y="373"/>
                    </a:lnTo>
                    <a:lnTo>
                      <a:pt x="990" y="373"/>
                    </a:lnTo>
                    <a:lnTo>
                      <a:pt x="990" y="373"/>
                    </a:lnTo>
                    <a:lnTo>
                      <a:pt x="990" y="373"/>
                    </a:lnTo>
                    <a:lnTo>
                      <a:pt x="992" y="373"/>
                    </a:lnTo>
                    <a:lnTo>
                      <a:pt x="992" y="373"/>
                    </a:lnTo>
                    <a:lnTo>
                      <a:pt x="992" y="373"/>
                    </a:lnTo>
                    <a:lnTo>
                      <a:pt x="992" y="373"/>
                    </a:lnTo>
                    <a:lnTo>
                      <a:pt x="992" y="373"/>
                    </a:lnTo>
                    <a:lnTo>
                      <a:pt x="992" y="373"/>
                    </a:lnTo>
                    <a:lnTo>
                      <a:pt x="999" y="373"/>
                    </a:lnTo>
                    <a:lnTo>
                      <a:pt x="999" y="373"/>
                    </a:lnTo>
                    <a:lnTo>
                      <a:pt x="999" y="373"/>
                    </a:lnTo>
                    <a:lnTo>
                      <a:pt x="999" y="373"/>
                    </a:lnTo>
                    <a:lnTo>
                      <a:pt x="999" y="373"/>
                    </a:lnTo>
                    <a:lnTo>
                      <a:pt x="999" y="373"/>
                    </a:lnTo>
                    <a:lnTo>
                      <a:pt x="999" y="373"/>
                    </a:lnTo>
                    <a:lnTo>
                      <a:pt x="999" y="373"/>
                    </a:lnTo>
                    <a:lnTo>
                      <a:pt x="999" y="373"/>
                    </a:lnTo>
                    <a:lnTo>
                      <a:pt x="1004" y="373"/>
                    </a:lnTo>
                    <a:lnTo>
                      <a:pt x="1004" y="373"/>
                    </a:lnTo>
                    <a:lnTo>
                      <a:pt x="1004" y="373"/>
                    </a:lnTo>
                    <a:lnTo>
                      <a:pt x="1004" y="373"/>
                    </a:lnTo>
                    <a:lnTo>
                      <a:pt x="1004" y="373"/>
                    </a:lnTo>
                    <a:lnTo>
                      <a:pt x="1004" y="373"/>
                    </a:lnTo>
                    <a:lnTo>
                      <a:pt x="1004" y="373"/>
                    </a:lnTo>
                    <a:lnTo>
                      <a:pt x="1004" y="373"/>
                    </a:lnTo>
                    <a:lnTo>
                      <a:pt x="1004" y="373"/>
                    </a:lnTo>
                    <a:lnTo>
                      <a:pt x="1004" y="373"/>
                    </a:lnTo>
                    <a:lnTo>
                      <a:pt x="1004" y="373"/>
                    </a:lnTo>
                    <a:lnTo>
                      <a:pt x="1004" y="373"/>
                    </a:lnTo>
                    <a:lnTo>
                      <a:pt x="1006" y="373"/>
                    </a:lnTo>
                    <a:lnTo>
                      <a:pt x="1006" y="373"/>
                    </a:lnTo>
                    <a:lnTo>
                      <a:pt x="1006" y="373"/>
                    </a:lnTo>
                    <a:lnTo>
                      <a:pt x="1009" y="373"/>
                    </a:lnTo>
                    <a:lnTo>
                      <a:pt x="1009" y="373"/>
                    </a:lnTo>
                    <a:lnTo>
                      <a:pt x="1009" y="373"/>
                    </a:lnTo>
                    <a:lnTo>
                      <a:pt x="1013" y="373"/>
                    </a:lnTo>
                    <a:lnTo>
                      <a:pt x="1013" y="373"/>
                    </a:lnTo>
                    <a:lnTo>
                      <a:pt x="1013" y="373"/>
                    </a:lnTo>
                    <a:lnTo>
                      <a:pt x="1023" y="373"/>
                    </a:lnTo>
                    <a:lnTo>
                      <a:pt x="1023" y="373"/>
                    </a:lnTo>
                    <a:lnTo>
                      <a:pt x="1023" y="373"/>
                    </a:lnTo>
                    <a:lnTo>
                      <a:pt x="1028" y="373"/>
                    </a:lnTo>
                    <a:lnTo>
                      <a:pt x="1028" y="373"/>
                    </a:lnTo>
                    <a:lnTo>
                      <a:pt x="1028" y="373"/>
                    </a:lnTo>
                    <a:lnTo>
                      <a:pt x="1028" y="373"/>
                    </a:lnTo>
                    <a:lnTo>
                      <a:pt x="1028" y="373"/>
                    </a:lnTo>
                    <a:lnTo>
                      <a:pt x="1028" y="373"/>
                    </a:lnTo>
                    <a:lnTo>
                      <a:pt x="1028" y="373"/>
                    </a:lnTo>
                    <a:lnTo>
                      <a:pt x="1028" y="373"/>
                    </a:lnTo>
                    <a:lnTo>
                      <a:pt x="1028" y="373"/>
                    </a:lnTo>
                    <a:lnTo>
                      <a:pt x="1037" y="373"/>
                    </a:lnTo>
                    <a:lnTo>
                      <a:pt x="1037" y="373"/>
                    </a:lnTo>
                    <a:lnTo>
                      <a:pt x="1037" y="373"/>
                    </a:lnTo>
                    <a:lnTo>
                      <a:pt x="1042" y="373"/>
                    </a:lnTo>
                    <a:lnTo>
                      <a:pt x="1042" y="373"/>
                    </a:lnTo>
                    <a:lnTo>
                      <a:pt x="1042" y="373"/>
                    </a:lnTo>
                    <a:lnTo>
                      <a:pt x="1052" y="373"/>
                    </a:lnTo>
                    <a:lnTo>
                      <a:pt x="1052" y="373"/>
                    </a:lnTo>
                    <a:lnTo>
                      <a:pt x="1052" y="373"/>
                    </a:lnTo>
                    <a:lnTo>
                      <a:pt x="1054" y="373"/>
                    </a:lnTo>
                    <a:lnTo>
                      <a:pt x="1054" y="373"/>
                    </a:lnTo>
                    <a:lnTo>
                      <a:pt x="1054" y="373"/>
                    </a:lnTo>
                    <a:lnTo>
                      <a:pt x="1116" y="373"/>
                    </a:lnTo>
                    <a:lnTo>
                      <a:pt x="1116" y="373"/>
                    </a:lnTo>
                    <a:lnTo>
                      <a:pt x="1116" y="373"/>
                    </a:lnTo>
                    <a:lnTo>
                      <a:pt x="1166" y="373"/>
                    </a:lnTo>
                    <a:lnTo>
                      <a:pt x="1166" y="383"/>
                    </a:lnTo>
                    <a:lnTo>
                      <a:pt x="1166" y="383"/>
                    </a:lnTo>
                    <a:lnTo>
                      <a:pt x="1195" y="383"/>
                    </a:lnTo>
                    <a:lnTo>
                      <a:pt x="1195" y="394"/>
                    </a:lnTo>
                    <a:lnTo>
                      <a:pt x="1195" y="394"/>
                    </a:lnTo>
                    <a:lnTo>
                      <a:pt x="1223" y="394"/>
                    </a:lnTo>
                    <a:lnTo>
                      <a:pt x="1223" y="404"/>
                    </a:lnTo>
                    <a:lnTo>
                      <a:pt x="1223" y="404"/>
                    </a:lnTo>
                    <a:lnTo>
                      <a:pt x="1226" y="404"/>
                    </a:lnTo>
                    <a:lnTo>
                      <a:pt x="1226" y="404"/>
                    </a:lnTo>
                    <a:lnTo>
                      <a:pt x="1226" y="404"/>
                    </a:lnTo>
                    <a:lnTo>
                      <a:pt x="1233" y="404"/>
                    </a:lnTo>
                    <a:lnTo>
                      <a:pt x="1233" y="404"/>
                    </a:lnTo>
                    <a:lnTo>
                      <a:pt x="1233" y="404"/>
                    </a:lnTo>
                    <a:lnTo>
                      <a:pt x="1240" y="404"/>
                    </a:lnTo>
                    <a:lnTo>
                      <a:pt x="1240" y="415"/>
                    </a:lnTo>
                    <a:lnTo>
                      <a:pt x="1240" y="415"/>
                    </a:lnTo>
                    <a:lnTo>
                      <a:pt x="1307" y="415"/>
                    </a:lnTo>
                    <a:lnTo>
                      <a:pt x="1307" y="415"/>
                    </a:lnTo>
                    <a:lnTo>
                      <a:pt x="1307" y="415"/>
                    </a:lnTo>
                    <a:lnTo>
                      <a:pt x="1326" y="415"/>
                    </a:lnTo>
                    <a:lnTo>
                      <a:pt x="1326" y="425"/>
                    </a:lnTo>
                    <a:lnTo>
                      <a:pt x="1326" y="425"/>
                    </a:lnTo>
                    <a:lnTo>
                      <a:pt x="1342" y="425"/>
                    </a:lnTo>
                    <a:lnTo>
                      <a:pt x="1342" y="436"/>
                    </a:lnTo>
                    <a:lnTo>
                      <a:pt x="1342" y="436"/>
                    </a:lnTo>
                    <a:lnTo>
                      <a:pt x="1357" y="436"/>
                    </a:lnTo>
                    <a:lnTo>
                      <a:pt x="1357" y="446"/>
                    </a:lnTo>
                    <a:lnTo>
                      <a:pt x="1357" y="446"/>
                    </a:lnTo>
                    <a:lnTo>
                      <a:pt x="1402" y="446"/>
                    </a:lnTo>
                    <a:lnTo>
                      <a:pt x="1402" y="446"/>
                    </a:lnTo>
                    <a:lnTo>
                      <a:pt x="1402" y="446"/>
                    </a:lnTo>
                    <a:lnTo>
                      <a:pt x="1419" y="446"/>
                    </a:lnTo>
                    <a:lnTo>
                      <a:pt x="1419" y="457"/>
                    </a:lnTo>
                    <a:lnTo>
                      <a:pt x="1419" y="457"/>
                    </a:lnTo>
                    <a:lnTo>
                      <a:pt x="1624" y="457"/>
                    </a:lnTo>
                    <a:lnTo>
                      <a:pt x="1624" y="457"/>
                    </a:lnTo>
                    <a:lnTo>
                      <a:pt x="1624" y="457"/>
                    </a:lnTo>
                    <a:lnTo>
                      <a:pt x="1698" y="457"/>
                    </a:lnTo>
                    <a:lnTo>
                      <a:pt x="1698" y="457"/>
                    </a:lnTo>
                    <a:lnTo>
                      <a:pt x="1698" y="457"/>
                    </a:lnTo>
                    <a:lnTo>
                      <a:pt x="1755" y="457"/>
                    </a:lnTo>
                    <a:lnTo>
                      <a:pt x="1755" y="469"/>
                    </a:lnTo>
                    <a:lnTo>
                      <a:pt x="1755" y="469"/>
                    </a:lnTo>
                    <a:lnTo>
                      <a:pt x="1762" y="469"/>
                    </a:lnTo>
                    <a:lnTo>
                      <a:pt x="1762" y="469"/>
                    </a:lnTo>
                    <a:lnTo>
                      <a:pt x="1762" y="469"/>
                    </a:lnTo>
                    <a:lnTo>
                      <a:pt x="1848" y="469"/>
                    </a:lnTo>
                    <a:lnTo>
                      <a:pt x="1848" y="469"/>
                    </a:lnTo>
                    <a:lnTo>
                      <a:pt x="1848" y="469"/>
                    </a:lnTo>
                    <a:lnTo>
                      <a:pt x="1860" y="469"/>
                    </a:lnTo>
                    <a:lnTo>
                      <a:pt x="1860" y="469"/>
                    </a:lnTo>
                    <a:lnTo>
                      <a:pt x="1860" y="469"/>
                    </a:lnTo>
                    <a:lnTo>
                      <a:pt x="1891" y="469"/>
                    </a:lnTo>
                    <a:lnTo>
                      <a:pt x="1891" y="480"/>
                    </a:lnTo>
                    <a:lnTo>
                      <a:pt x="1891" y="480"/>
                    </a:lnTo>
                    <a:lnTo>
                      <a:pt x="1934" y="480"/>
                    </a:lnTo>
                    <a:lnTo>
                      <a:pt x="1934" y="480"/>
                    </a:lnTo>
                    <a:lnTo>
                      <a:pt x="1934" y="480"/>
                    </a:lnTo>
                    <a:lnTo>
                      <a:pt x="1934" y="480"/>
                    </a:lnTo>
                    <a:lnTo>
                      <a:pt x="1934" y="480"/>
                    </a:lnTo>
                    <a:lnTo>
                      <a:pt x="1934" y="480"/>
                    </a:lnTo>
                    <a:lnTo>
                      <a:pt x="1936" y="480"/>
                    </a:lnTo>
                    <a:lnTo>
                      <a:pt x="1936" y="490"/>
                    </a:lnTo>
                    <a:lnTo>
                      <a:pt x="1936" y="490"/>
                    </a:lnTo>
                    <a:lnTo>
                      <a:pt x="1948" y="490"/>
                    </a:lnTo>
                    <a:lnTo>
                      <a:pt x="1948" y="490"/>
                    </a:lnTo>
                    <a:lnTo>
                      <a:pt x="1948" y="490"/>
                    </a:lnTo>
                    <a:lnTo>
                      <a:pt x="1950" y="490"/>
                    </a:lnTo>
                    <a:lnTo>
                      <a:pt x="1950" y="490"/>
                    </a:lnTo>
                    <a:lnTo>
                      <a:pt x="1950" y="490"/>
                    </a:lnTo>
                    <a:lnTo>
                      <a:pt x="1957" y="490"/>
                    </a:lnTo>
                    <a:lnTo>
                      <a:pt x="1957" y="490"/>
                    </a:lnTo>
                    <a:lnTo>
                      <a:pt x="1957" y="490"/>
                    </a:lnTo>
                    <a:lnTo>
                      <a:pt x="1974" y="490"/>
                    </a:lnTo>
                    <a:lnTo>
                      <a:pt x="1974" y="490"/>
                    </a:lnTo>
                    <a:lnTo>
                      <a:pt x="1974" y="490"/>
                    </a:lnTo>
                    <a:lnTo>
                      <a:pt x="1974" y="490"/>
                    </a:lnTo>
                    <a:lnTo>
                      <a:pt x="1974" y="490"/>
                    </a:lnTo>
                    <a:lnTo>
                      <a:pt x="1974" y="490"/>
                    </a:lnTo>
                    <a:lnTo>
                      <a:pt x="1979" y="490"/>
                    </a:lnTo>
                    <a:lnTo>
                      <a:pt x="1979" y="490"/>
                    </a:lnTo>
                    <a:lnTo>
                      <a:pt x="1979" y="490"/>
                    </a:lnTo>
                    <a:lnTo>
                      <a:pt x="1981" y="490"/>
                    </a:lnTo>
                    <a:lnTo>
                      <a:pt x="1981" y="490"/>
                    </a:lnTo>
                    <a:lnTo>
                      <a:pt x="1981" y="490"/>
                    </a:lnTo>
                    <a:lnTo>
                      <a:pt x="1984" y="490"/>
                    </a:lnTo>
                    <a:lnTo>
                      <a:pt x="1984" y="490"/>
                    </a:lnTo>
                    <a:lnTo>
                      <a:pt x="1984" y="490"/>
                    </a:lnTo>
                    <a:lnTo>
                      <a:pt x="1986" y="490"/>
                    </a:lnTo>
                    <a:lnTo>
                      <a:pt x="1986" y="503"/>
                    </a:lnTo>
                    <a:lnTo>
                      <a:pt x="1986" y="503"/>
                    </a:lnTo>
                    <a:lnTo>
                      <a:pt x="1988" y="503"/>
                    </a:lnTo>
                    <a:lnTo>
                      <a:pt x="1988" y="503"/>
                    </a:lnTo>
                    <a:lnTo>
                      <a:pt x="1988" y="503"/>
                    </a:lnTo>
                    <a:lnTo>
                      <a:pt x="1993" y="503"/>
                    </a:lnTo>
                    <a:lnTo>
                      <a:pt x="1993" y="503"/>
                    </a:lnTo>
                    <a:lnTo>
                      <a:pt x="1993" y="503"/>
                    </a:lnTo>
                    <a:lnTo>
                      <a:pt x="1993" y="503"/>
                    </a:lnTo>
                    <a:lnTo>
                      <a:pt x="1993" y="503"/>
                    </a:lnTo>
                    <a:lnTo>
                      <a:pt x="1993" y="503"/>
                    </a:lnTo>
                    <a:lnTo>
                      <a:pt x="1996" y="503"/>
                    </a:lnTo>
                    <a:lnTo>
                      <a:pt x="1996" y="503"/>
                    </a:lnTo>
                    <a:lnTo>
                      <a:pt x="1996" y="503"/>
                    </a:lnTo>
                    <a:lnTo>
                      <a:pt x="1996" y="503"/>
                    </a:lnTo>
                    <a:lnTo>
                      <a:pt x="1996" y="503"/>
                    </a:lnTo>
                    <a:lnTo>
                      <a:pt x="1996" y="503"/>
                    </a:lnTo>
                    <a:lnTo>
                      <a:pt x="2003" y="503"/>
                    </a:lnTo>
                    <a:lnTo>
                      <a:pt x="2003" y="503"/>
                    </a:lnTo>
                    <a:lnTo>
                      <a:pt x="2003" y="503"/>
                    </a:lnTo>
                    <a:lnTo>
                      <a:pt x="2005" y="503"/>
                    </a:lnTo>
                    <a:lnTo>
                      <a:pt x="2005" y="503"/>
                    </a:lnTo>
                    <a:lnTo>
                      <a:pt x="2005" y="503"/>
                    </a:lnTo>
                    <a:lnTo>
                      <a:pt x="2012" y="503"/>
                    </a:lnTo>
                    <a:lnTo>
                      <a:pt x="2012" y="503"/>
                    </a:lnTo>
                    <a:lnTo>
                      <a:pt x="2012" y="503"/>
                    </a:lnTo>
                    <a:lnTo>
                      <a:pt x="2022" y="503"/>
                    </a:lnTo>
                    <a:lnTo>
                      <a:pt x="2022" y="503"/>
                    </a:lnTo>
                    <a:lnTo>
                      <a:pt x="2022" y="503"/>
                    </a:lnTo>
                    <a:lnTo>
                      <a:pt x="2024" y="503"/>
                    </a:lnTo>
                    <a:lnTo>
                      <a:pt x="2024" y="503"/>
                    </a:lnTo>
                    <a:lnTo>
                      <a:pt x="2024" y="503"/>
                    </a:lnTo>
                    <a:lnTo>
                      <a:pt x="2024" y="503"/>
                    </a:lnTo>
                    <a:lnTo>
                      <a:pt x="2024" y="503"/>
                    </a:lnTo>
                    <a:lnTo>
                      <a:pt x="2024" y="503"/>
                    </a:lnTo>
                    <a:lnTo>
                      <a:pt x="2029" y="503"/>
                    </a:lnTo>
                    <a:lnTo>
                      <a:pt x="2029" y="503"/>
                    </a:lnTo>
                    <a:lnTo>
                      <a:pt x="2029" y="503"/>
                    </a:lnTo>
                    <a:lnTo>
                      <a:pt x="2031" y="503"/>
                    </a:lnTo>
                    <a:lnTo>
                      <a:pt x="2031" y="503"/>
                    </a:lnTo>
                    <a:lnTo>
                      <a:pt x="2031" y="503"/>
                    </a:lnTo>
                    <a:lnTo>
                      <a:pt x="2031" y="503"/>
                    </a:lnTo>
                    <a:lnTo>
                      <a:pt x="2031" y="503"/>
                    </a:lnTo>
                    <a:lnTo>
                      <a:pt x="2031" y="503"/>
                    </a:lnTo>
                    <a:lnTo>
                      <a:pt x="2043" y="503"/>
                    </a:lnTo>
                    <a:lnTo>
                      <a:pt x="2043" y="503"/>
                    </a:lnTo>
                    <a:lnTo>
                      <a:pt x="2043" y="503"/>
                    </a:lnTo>
                    <a:lnTo>
                      <a:pt x="2050" y="503"/>
                    </a:lnTo>
                    <a:lnTo>
                      <a:pt x="2050" y="503"/>
                    </a:lnTo>
                    <a:lnTo>
                      <a:pt x="2050" y="503"/>
                    </a:lnTo>
                    <a:lnTo>
                      <a:pt x="2062" y="503"/>
                    </a:lnTo>
                    <a:lnTo>
                      <a:pt x="2062" y="503"/>
                    </a:lnTo>
                    <a:lnTo>
                      <a:pt x="2062" y="503"/>
                    </a:lnTo>
                    <a:lnTo>
                      <a:pt x="2070" y="503"/>
                    </a:lnTo>
                    <a:lnTo>
                      <a:pt x="2070" y="503"/>
                    </a:lnTo>
                    <a:lnTo>
                      <a:pt x="2070" y="503"/>
                    </a:lnTo>
                    <a:lnTo>
                      <a:pt x="2072" y="503"/>
                    </a:lnTo>
                    <a:lnTo>
                      <a:pt x="2072" y="516"/>
                    </a:lnTo>
                    <a:lnTo>
                      <a:pt x="2072" y="516"/>
                    </a:lnTo>
                    <a:lnTo>
                      <a:pt x="2086" y="516"/>
                    </a:lnTo>
                    <a:lnTo>
                      <a:pt x="2086" y="516"/>
                    </a:lnTo>
                    <a:lnTo>
                      <a:pt x="2086" y="516"/>
                    </a:lnTo>
                    <a:lnTo>
                      <a:pt x="2086" y="516"/>
                    </a:lnTo>
                    <a:lnTo>
                      <a:pt x="2086" y="516"/>
                    </a:lnTo>
                    <a:lnTo>
                      <a:pt x="2086" y="516"/>
                    </a:lnTo>
                    <a:lnTo>
                      <a:pt x="2098" y="516"/>
                    </a:lnTo>
                    <a:lnTo>
                      <a:pt x="2098" y="516"/>
                    </a:lnTo>
                    <a:lnTo>
                      <a:pt x="2098" y="516"/>
                    </a:lnTo>
                    <a:lnTo>
                      <a:pt x="2100" y="516"/>
                    </a:lnTo>
                    <a:lnTo>
                      <a:pt x="2100" y="516"/>
                    </a:lnTo>
                    <a:lnTo>
                      <a:pt x="2100" y="516"/>
                    </a:lnTo>
                    <a:lnTo>
                      <a:pt x="2129" y="516"/>
                    </a:lnTo>
                    <a:lnTo>
                      <a:pt x="2129" y="516"/>
                    </a:lnTo>
                    <a:lnTo>
                      <a:pt x="2129" y="516"/>
                    </a:lnTo>
                    <a:lnTo>
                      <a:pt x="2155" y="516"/>
                    </a:lnTo>
                    <a:lnTo>
                      <a:pt x="2155" y="528"/>
                    </a:lnTo>
                    <a:lnTo>
                      <a:pt x="2155" y="528"/>
                    </a:lnTo>
                    <a:lnTo>
                      <a:pt x="2165" y="528"/>
                    </a:lnTo>
                    <a:lnTo>
                      <a:pt x="2165" y="543"/>
                    </a:lnTo>
                    <a:lnTo>
                      <a:pt x="2165" y="543"/>
                    </a:lnTo>
                    <a:lnTo>
                      <a:pt x="2182" y="543"/>
                    </a:lnTo>
                    <a:lnTo>
                      <a:pt x="2182" y="543"/>
                    </a:lnTo>
                    <a:lnTo>
                      <a:pt x="2182" y="543"/>
                    </a:lnTo>
                    <a:lnTo>
                      <a:pt x="2215" y="543"/>
                    </a:lnTo>
                    <a:lnTo>
                      <a:pt x="2215" y="556"/>
                    </a:lnTo>
                    <a:lnTo>
                      <a:pt x="2215" y="556"/>
                    </a:lnTo>
                    <a:lnTo>
                      <a:pt x="2224" y="556"/>
                    </a:lnTo>
                    <a:lnTo>
                      <a:pt x="2224" y="570"/>
                    </a:lnTo>
                    <a:lnTo>
                      <a:pt x="2224" y="570"/>
                    </a:lnTo>
                    <a:lnTo>
                      <a:pt x="2484" y="570"/>
                    </a:lnTo>
                    <a:lnTo>
                      <a:pt x="2484" y="585"/>
                    </a:lnTo>
                    <a:lnTo>
                      <a:pt x="2484" y="585"/>
                    </a:lnTo>
                    <a:lnTo>
                      <a:pt x="2499" y="585"/>
                    </a:lnTo>
                    <a:lnTo>
                      <a:pt x="2499" y="585"/>
                    </a:lnTo>
                    <a:lnTo>
                      <a:pt x="2499" y="585"/>
                    </a:lnTo>
                    <a:lnTo>
                      <a:pt x="2520" y="585"/>
                    </a:lnTo>
                    <a:lnTo>
                      <a:pt x="2520" y="598"/>
                    </a:lnTo>
                    <a:lnTo>
                      <a:pt x="2520" y="598"/>
                    </a:lnTo>
                    <a:lnTo>
                      <a:pt x="2584" y="598"/>
                    </a:lnTo>
                    <a:lnTo>
                      <a:pt x="2584" y="598"/>
                    </a:lnTo>
                    <a:lnTo>
                      <a:pt x="2584" y="598"/>
                    </a:lnTo>
                    <a:lnTo>
                      <a:pt x="2592" y="598"/>
                    </a:lnTo>
                    <a:lnTo>
                      <a:pt x="2592" y="612"/>
                    </a:lnTo>
                    <a:lnTo>
                      <a:pt x="2592" y="612"/>
                    </a:lnTo>
                    <a:lnTo>
                      <a:pt x="2596" y="612"/>
                    </a:lnTo>
                    <a:lnTo>
                      <a:pt x="2596" y="627"/>
                    </a:lnTo>
                    <a:lnTo>
                      <a:pt x="2596" y="627"/>
                    </a:lnTo>
                    <a:lnTo>
                      <a:pt x="2687" y="627"/>
                    </a:lnTo>
                    <a:lnTo>
                      <a:pt x="2687" y="627"/>
                    </a:lnTo>
                    <a:lnTo>
                      <a:pt x="2687" y="627"/>
                    </a:lnTo>
                    <a:lnTo>
                      <a:pt x="2806" y="627"/>
                    </a:lnTo>
                    <a:lnTo>
                      <a:pt x="2806" y="627"/>
                    </a:lnTo>
                    <a:lnTo>
                      <a:pt x="2806" y="627"/>
                    </a:lnTo>
                    <a:lnTo>
                      <a:pt x="2830" y="627"/>
                    </a:lnTo>
                    <a:lnTo>
                      <a:pt x="2830" y="627"/>
                    </a:lnTo>
                    <a:lnTo>
                      <a:pt x="2830" y="627"/>
                    </a:lnTo>
                    <a:lnTo>
                      <a:pt x="2866" y="627"/>
                    </a:lnTo>
                    <a:lnTo>
                      <a:pt x="2866" y="627"/>
                    </a:lnTo>
                    <a:lnTo>
                      <a:pt x="2866" y="627"/>
                    </a:lnTo>
                    <a:lnTo>
                      <a:pt x="2885" y="627"/>
                    </a:lnTo>
                    <a:lnTo>
                      <a:pt x="2885" y="641"/>
                    </a:lnTo>
                    <a:lnTo>
                      <a:pt x="2885" y="641"/>
                    </a:lnTo>
                    <a:lnTo>
                      <a:pt x="2897" y="641"/>
                    </a:lnTo>
                    <a:lnTo>
                      <a:pt x="2897" y="641"/>
                    </a:lnTo>
                    <a:lnTo>
                      <a:pt x="2897" y="641"/>
                    </a:lnTo>
                    <a:lnTo>
                      <a:pt x="2935" y="641"/>
                    </a:lnTo>
                    <a:lnTo>
                      <a:pt x="2935" y="641"/>
                    </a:lnTo>
                    <a:lnTo>
                      <a:pt x="2935" y="641"/>
                    </a:lnTo>
                    <a:lnTo>
                      <a:pt x="2944" y="641"/>
                    </a:lnTo>
                    <a:lnTo>
                      <a:pt x="2944" y="641"/>
                    </a:lnTo>
                    <a:lnTo>
                      <a:pt x="2944" y="641"/>
                    </a:lnTo>
                    <a:lnTo>
                      <a:pt x="2949" y="641"/>
                    </a:lnTo>
                    <a:lnTo>
                      <a:pt x="2949" y="641"/>
                    </a:lnTo>
                    <a:lnTo>
                      <a:pt x="2949" y="641"/>
                    </a:lnTo>
                    <a:lnTo>
                      <a:pt x="2952" y="641"/>
                    </a:lnTo>
                    <a:lnTo>
                      <a:pt x="2952" y="641"/>
                    </a:lnTo>
                    <a:lnTo>
                      <a:pt x="2952" y="641"/>
                    </a:lnTo>
                    <a:lnTo>
                      <a:pt x="2956" y="641"/>
                    </a:lnTo>
                    <a:lnTo>
                      <a:pt x="2956" y="641"/>
                    </a:lnTo>
                    <a:lnTo>
                      <a:pt x="2956" y="641"/>
                    </a:lnTo>
                    <a:lnTo>
                      <a:pt x="2961" y="641"/>
                    </a:lnTo>
                    <a:lnTo>
                      <a:pt x="2961" y="641"/>
                    </a:lnTo>
                    <a:lnTo>
                      <a:pt x="2961" y="641"/>
                    </a:lnTo>
                    <a:lnTo>
                      <a:pt x="2961" y="641"/>
                    </a:lnTo>
                    <a:lnTo>
                      <a:pt x="2961" y="641"/>
                    </a:lnTo>
                    <a:lnTo>
                      <a:pt x="2961" y="641"/>
                    </a:lnTo>
                    <a:lnTo>
                      <a:pt x="2975" y="641"/>
                    </a:lnTo>
                    <a:lnTo>
                      <a:pt x="2975" y="641"/>
                    </a:lnTo>
                    <a:lnTo>
                      <a:pt x="2975" y="641"/>
                    </a:lnTo>
                    <a:lnTo>
                      <a:pt x="2987" y="641"/>
                    </a:lnTo>
                    <a:lnTo>
                      <a:pt x="2987" y="641"/>
                    </a:lnTo>
                    <a:lnTo>
                      <a:pt x="2987" y="641"/>
                    </a:lnTo>
                    <a:lnTo>
                      <a:pt x="2992" y="641"/>
                    </a:lnTo>
                    <a:lnTo>
                      <a:pt x="2992" y="641"/>
                    </a:lnTo>
                    <a:lnTo>
                      <a:pt x="2992" y="641"/>
                    </a:lnTo>
                    <a:lnTo>
                      <a:pt x="3002" y="641"/>
                    </a:lnTo>
                    <a:lnTo>
                      <a:pt x="3002" y="641"/>
                    </a:lnTo>
                    <a:lnTo>
                      <a:pt x="3002" y="641"/>
                    </a:lnTo>
                    <a:lnTo>
                      <a:pt x="3011" y="641"/>
                    </a:lnTo>
                    <a:lnTo>
                      <a:pt x="3011" y="641"/>
                    </a:lnTo>
                    <a:lnTo>
                      <a:pt x="3011" y="641"/>
                    </a:lnTo>
                    <a:lnTo>
                      <a:pt x="3014" y="641"/>
                    </a:lnTo>
                    <a:lnTo>
                      <a:pt x="3014" y="641"/>
                    </a:lnTo>
                    <a:lnTo>
                      <a:pt x="3014" y="641"/>
                    </a:lnTo>
                    <a:lnTo>
                      <a:pt x="3018" y="641"/>
                    </a:lnTo>
                    <a:lnTo>
                      <a:pt x="3018" y="641"/>
                    </a:lnTo>
                    <a:lnTo>
                      <a:pt x="3018" y="641"/>
                    </a:lnTo>
                    <a:lnTo>
                      <a:pt x="3018" y="641"/>
                    </a:lnTo>
                    <a:lnTo>
                      <a:pt x="3018" y="641"/>
                    </a:lnTo>
                    <a:lnTo>
                      <a:pt x="3018" y="641"/>
                    </a:lnTo>
                    <a:lnTo>
                      <a:pt x="3018" y="641"/>
                    </a:lnTo>
                    <a:lnTo>
                      <a:pt x="3018" y="641"/>
                    </a:lnTo>
                    <a:lnTo>
                      <a:pt x="3018" y="641"/>
                    </a:lnTo>
                    <a:lnTo>
                      <a:pt x="3028" y="641"/>
                    </a:lnTo>
                    <a:lnTo>
                      <a:pt x="3028" y="641"/>
                    </a:lnTo>
                    <a:lnTo>
                      <a:pt x="3028" y="641"/>
                    </a:lnTo>
                    <a:lnTo>
                      <a:pt x="3035" y="641"/>
                    </a:lnTo>
                    <a:lnTo>
                      <a:pt x="3035" y="641"/>
                    </a:lnTo>
                    <a:lnTo>
                      <a:pt x="3035" y="641"/>
                    </a:lnTo>
                    <a:lnTo>
                      <a:pt x="3037" y="641"/>
                    </a:lnTo>
                    <a:lnTo>
                      <a:pt x="3037" y="641"/>
                    </a:lnTo>
                    <a:lnTo>
                      <a:pt x="3037" y="641"/>
                    </a:lnTo>
                    <a:lnTo>
                      <a:pt x="3042" y="641"/>
                    </a:lnTo>
                    <a:lnTo>
                      <a:pt x="3042" y="641"/>
                    </a:lnTo>
                    <a:lnTo>
                      <a:pt x="3042" y="641"/>
                    </a:lnTo>
                    <a:lnTo>
                      <a:pt x="3047" y="641"/>
                    </a:lnTo>
                    <a:lnTo>
                      <a:pt x="3047" y="641"/>
                    </a:lnTo>
                    <a:lnTo>
                      <a:pt x="3047" y="641"/>
                    </a:lnTo>
                    <a:lnTo>
                      <a:pt x="3049" y="641"/>
                    </a:lnTo>
                    <a:lnTo>
                      <a:pt x="3049" y="659"/>
                    </a:lnTo>
                    <a:lnTo>
                      <a:pt x="3049" y="659"/>
                    </a:lnTo>
                    <a:lnTo>
                      <a:pt x="3092" y="659"/>
                    </a:lnTo>
                    <a:lnTo>
                      <a:pt x="3092" y="659"/>
                    </a:lnTo>
                    <a:lnTo>
                      <a:pt x="3092" y="659"/>
                    </a:lnTo>
                    <a:lnTo>
                      <a:pt x="3114" y="659"/>
                    </a:lnTo>
                    <a:lnTo>
                      <a:pt x="3114" y="659"/>
                    </a:lnTo>
                    <a:lnTo>
                      <a:pt x="3114" y="659"/>
                    </a:lnTo>
                    <a:lnTo>
                      <a:pt x="3116" y="659"/>
                    </a:lnTo>
                    <a:lnTo>
                      <a:pt x="3116" y="659"/>
                    </a:lnTo>
                    <a:lnTo>
                      <a:pt x="3116" y="659"/>
                    </a:lnTo>
                    <a:lnTo>
                      <a:pt x="3123" y="659"/>
                    </a:lnTo>
                    <a:lnTo>
                      <a:pt x="3123" y="659"/>
                    </a:lnTo>
                    <a:lnTo>
                      <a:pt x="3123" y="659"/>
                    </a:lnTo>
                    <a:lnTo>
                      <a:pt x="3168" y="659"/>
                    </a:lnTo>
                    <a:lnTo>
                      <a:pt x="3168" y="659"/>
                    </a:lnTo>
                    <a:lnTo>
                      <a:pt x="3168" y="659"/>
                    </a:lnTo>
                    <a:lnTo>
                      <a:pt x="3178" y="659"/>
                    </a:lnTo>
                    <a:lnTo>
                      <a:pt x="3178" y="659"/>
                    </a:lnTo>
                    <a:lnTo>
                      <a:pt x="3178" y="659"/>
                    </a:lnTo>
                    <a:lnTo>
                      <a:pt x="3178" y="659"/>
                    </a:lnTo>
                    <a:lnTo>
                      <a:pt x="3178" y="659"/>
                    </a:lnTo>
                    <a:lnTo>
                      <a:pt x="3178" y="659"/>
                    </a:lnTo>
                    <a:lnTo>
                      <a:pt x="3197" y="659"/>
                    </a:lnTo>
                    <a:lnTo>
                      <a:pt x="3197" y="659"/>
                    </a:lnTo>
                    <a:lnTo>
                      <a:pt x="3197" y="659"/>
                    </a:lnTo>
                    <a:lnTo>
                      <a:pt x="3199" y="659"/>
                    </a:lnTo>
                    <a:lnTo>
                      <a:pt x="3199" y="659"/>
                    </a:lnTo>
                    <a:lnTo>
                      <a:pt x="3199" y="659"/>
                    </a:lnTo>
                    <a:lnTo>
                      <a:pt x="3252" y="659"/>
                    </a:lnTo>
                    <a:lnTo>
                      <a:pt x="3252" y="659"/>
                    </a:lnTo>
                    <a:lnTo>
                      <a:pt x="3252" y="659"/>
                    </a:lnTo>
                    <a:lnTo>
                      <a:pt x="3431" y="659"/>
                    </a:lnTo>
                    <a:lnTo>
                      <a:pt x="3431" y="659"/>
                    </a:lnTo>
                    <a:lnTo>
                      <a:pt x="3431" y="659"/>
                    </a:lnTo>
                    <a:lnTo>
                      <a:pt x="3440" y="659"/>
                    </a:lnTo>
                    <a:lnTo>
                      <a:pt x="3440" y="659"/>
                    </a:lnTo>
                    <a:lnTo>
                      <a:pt x="3440" y="659"/>
                    </a:lnTo>
                    <a:lnTo>
                      <a:pt x="3514" y="659"/>
                    </a:lnTo>
                    <a:lnTo>
                      <a:pt x="3514" y="659"/>
                    </a:lnTo>
                    <a:lnTo>
                      <a:pt x="3514" y="659"/>
                    </a:lnTo>
                    <a:lnTo>
                      <a:pt x="3538" y="659"/>
                    </a:lnTo>
                    <a:lnTo>
                      <a:pt x="3538" y="659"/>
                    </a:lnTo>
                    <a:lnTo>
                      <a:pt x="3538" y="659"/>
                    </a:lnTo>
                    <a:lnTo>
                      <a:pt x="3602" y="659"/>
                    </a:lnTo>
                    <a:lnTo>
                      <a:pt x="3602" y="659"/>
                    </a:lnTo>
                    <a:lnTo>
                      <a:pt x="3602" y="659"/>
                    </a:lnTo>
                    <a:lnTo>
                      <a:pt x="3643" y="659"/>
                    </a:lnTo>
                    <a:lnTo>
                      <a:pt x="3643" y="659"/>
                    </a:lnTo>
                    <a:lnTo>
                      <a:pt x="3643" y="659"/>
                    </a:lnTo>
                    <a:lnTo>
                      <a:pt x="3671" y="659"/>
                    </a:lnTo>
                    <a:lnTo>
                      <a:pt x="3671" y="659"/>
                    </a:lnTo>
                    <a:lnTo>
                      <a:pt x="3671" y="659"/>
                    </a:lnTo>
                    <a:lnTo>
                      <a:pt x="3676" y="659"/>
                    </a:lnTo>
                    <a:lnTo>
                      <a:pt x="3676" y="659"/>
                    </a:lnTo>
                    <a:lnTo>
                      <a:pt x="3676" y="659"/>
                    </a:lnTo>
                    <a:lnTo>
                      <a:pt x="3850" y="659"/>
                    </a:lnTo>
                    <a:lnTo>
                      <a:pt x="3850" y="659"/>
                    </a:lnTo>
                    <a:lnTo>
                      <a:pt x="3850" y="659"/>
                    </a:lnTo>
                    <a:lnTo>
                      <a:pt x="3853" y="659"/>
                    </a:lnTo>
                    <a:lnTo>
                      <a:pt x="3853" y="659"/>
                    </a:lnTo>
                    <a:lnTo>
                      <a:pt x="3853" y="659"/>
                    </a:lnTo>
                    <a:lnTo>
                      <a:pt x="3860" y="659"/>
                    </a:lnTo>
                    <a:lnTo>
                      <a:pt x="3860" y="659"/>
                    </a:lnTo>
                    <a:lnTo>
                      <a:pt x="3860" y="659"/>
                    </a:lnTo>
                    <a:lnTo>
                      <a:pt x="3884" y="659"/>
                    </a:lnTo>
                    <a:lnTo>
                      <a:pt x="3884" y="659"/>
                    </a:lnTo>
                    <a:lnTo>
                      <a:pt x="3884" y="659"/>
                    </a:lnTo>
                    <a:lnTo>
                      <a:pt x="3915" y="659"/>
                    </a:lnTo>
                    <a:lnTo>
                      <a:pt x="3915" y="659"/>
                    </a:lnTo>
                    <a:lnTo>
                      <a:pt x="3915" y="659"/>
                    </a:lnTo>
                    <a:lnTo>
                      <a:pt x="3915" y="659"/>
                    </a:lnTo>
                    <a:lnTo>
                      <a:pt x="3915" y="659"/>
                    </a:lnTo>
                    <a:lnTo>
                      <a:pt x="3915" y="659"/>
                    </a:lnTo>
                    <a:lnTo>
                      <a:pt x="3922" y="659"/>
                    </a:lnTo>
                    <a:lnTo>
                      <a:pt x="3922" y="659"/>
                    </a:lnTo>
                    <a:lnTo>
                      <a:pt x="3922" y="659"/>
                    </a:lnTo>
                    <a:lnTo>
                      <a:pt x="3936" y="659"/>
                    </a:lnTo>
                    <a:lnTo>
                      <a:pt x="3936" y="659"/>
                    </a:lnTo>
                    <a:lnTo>
                      <a:pt x="3936" y="659"/>
                    </a:lnTo>
                    <a:lnTo>
                      <a:pt x="3941" y="659"/>
                    </a:lnTo>
                    <a:lnTo>
                      <a:pt x="3941" y="659"/>
                    </a:lnTo>
                    <a:lnTo>
                      <a:pt x="3941" y="659"/>
                    </a:lnTo>
                    <a:lnTo>
                      <a:pt x="3943" y="659"/>
                    </a:lnTo>
                    <a:lnTo>
                      <a:pt x="3943" y="659"/>
                    </a:lnTo>
                    <a:lnTo>
                      <a:pt x="3943" y="659"/>
                    </a:lnTo>
                    <a:lnTo>
                      <a:pt x="3955" y="659"/>
                    </a:lnTo>
                    <a:lnTo>
                      <a:pt x="3955" y="659"/>
                    </a:lnTo>
                    <a:lnTo>
                      <a:pt x="3955" y="659"/>
                    </a:lnTo>
                    <a:lnTo>
                      <a:pt x="3962" y="659"/>
                    </a:lnTo>
                    <a:lnTo>
                      <a:pt x="3962" y="659"/>
                    </a:lnTo>
                    <a:lnTo>
                      <a:pt x="3962" y="659"/>
                    </a:lnTo>
                    <a:lnTo>
                      <a:pt x="3969" y="659"/>
                    </a:lnTo>
                    <a:lnTo>
                      <a:pt x="3969" y="659"/>
                    </a:lnTo>
                    <a:lnTo>
                      <a:pt x="3969" y="659"/>
                    </a:lnTo>
                    <a:lnTo>
                      <a:pt x="3986" y="659"/>
                    </a:lnTo>
                    <a:lnTo>
                      <a:pt x="3986" y="659"/>
                    </a:lnTo>
                    <a:lnTo>
                      <a:pt x="3986" y="659"/>
                    </a:lnTo>
                    <a:lnTo>
                      <a:pt x="4000" y="659"/>
                    </a:lnTo>
                    <a:lnTo>
                      <a:pt x="4000" y="659"/>
                    </a:lnTo>
                    <a:lnTo>
                      <a:pt x="4000" y="659"/>
                    </a:lnTo>
                    <a:lnTo>
                      <a:pt x="4055" y="659"/>
                    </a:lnTo>
                    <a:lnTo>
                      <a:pt x="4055" y="659"/>
                    </a:lnTo>
                    <a:lnTo>
                      <a:pt x="4055" y="659"/>
                    </a:lnTo>
                    <a:lnTo>
                      <a:pt x="4067" y="659"/>
                    </a:lnTo>
                    <a:lnTo>
                      <a:pt x="4067" y="659"/>
                    </a:lnTo>
                    <a:lnTo>
                      <a:pt x="4067" y="659"/>
                    </a:lnTo>
                    <a:lnTo>
                      <a:pt x="4089" y="659"/>
                    </a:lnTo>
                    <a:lnTo>
                      <a:pt x="4089" y="659"/>
                    </a:lnTo>
                    <a:lnTo>
                      <a:pt x="4089" y="659"/>
                    </a:lnTo>
                    <a:lnTo>
                      <a:pt x="4112" y="659"/>
                    </a:lnTo>
                    <a:lnTo>
                      <a:pt x="4112" y="659"/>
                    </a:lnTo>
                    <a:lnTo>
                      <a:pt x="4112" y="659"/>
                    </a:lnTo>
                    <a:lnTo>
                      <a:pt x="4179" y="659"/>
                    </a:lnTo>
                    <a:lnTo>
                      <a:pt x="4179" y="659"/>
                    </a:lnTo>
                    <a:lnTo>
                      <a:pt x="4179" y="659"/>
                    </a:lnTo>
                    <a:lnTo>
                      <a:pt x="4301" y="659"/>
                    </a:lnTo>
                    <a:lnTo>
                      <a:pt x="4301" y="659"/>
                    </a:lnTo>
                    <a:lnTo>
                      <a:pt x="4301" y="659"/>
                    </a:lnTo>
                    <a:lnTo>
                      <a:pt x="4778" y="659"/>
                    </a:lnTo>
                    <a:lnTo>
                      <a:pt x="4778" y="659"/>
                    </a:lnTo>
                    <a:lnTo>
                      <a:pt x="4778" y="659"/>
                    </a:lnTo>
                    <a:lnTo>
                      <a:pt x="4832" y="659"/>
                    </a:lnTo>
                    <a:lnTo>
                      <a:pt x="4832" y="659"/>
                    </a:lnTo>
                    <a:lnTo>
                      <a:pt x="4832" y="659"/>
                    </a:lnTo>
                    <a:lnTo>
                      <a:pt x="4840" y="659"/>
                    </a:lnTo>
                    <a:lnTo>
                      <a:pt x="4840" y="659"/>
                    </a:lnTo>
                    <a:lnTo>
                      <a:pt x="4840" y="659"/>
                    </a:lnTo>
                    <a:lnTo>
                      <a:pt x="4873" y="659"/>
                    </a:lnTo>
                    <a:lnTo>
                      <a:pt x="4873" y="659"/>
                    </a:lnTo>
                    <a:lnTo>
                      <a:pt x="4873" y="659"/>
                    </a:lnTo>
                    <a:lnTo>
                      <a:pt x="4890" y="659"/>
                    </a:lnTo>
                    <a:lnTo>
                      <a:pt x="4890" y="659"/>
                    </a:lnTo>
                    <a:lnTo>
                      <a:pt x="4890" y="659"/>
                    </a:lnTo>
                    <a:lnTo>
                      <a:pt x="4894" y="659"/>
                    </a:lnTo>
                    <a:lnTo>
                      <a:pt x="4894" y="659"/>
                    </a:lnTo>
                    <a:lnTo>
                      <a:pt x="4894" y="659"/>
                    </a:lnTo>
                    <a:lnTo>
                      <a:pt x="4904" y="659"/>
                    </a:lnTo>
                    <a:lnTo>
                      <a:pt x="4904" y="659"/>
                    </a:lnTo>
                    <a:lnTo>
                      <a:pt x="4904" y="659"/>
                    </a:lnTo>
                    <a:lnTo>
                      <a:pt x="4925" y="659"/>
                    </a:lnTo>
                    <a:lnTo>
                      <a:pt x="4925" y="659"/>
                    </a:lnTo>
                    <a:lnTo>
                      <a:pt x="4925" y="659"/>
                    </a:lnTo>
                    <a:lnTo>
                      <a:pt x="4925" y="659"/>
                    </a:lnTo>
                    <a:lnTo>
                      <a:pt x="4925" y="659"/>
                    </a:lnTo>
                    <a:lnTo>
                      <a:pt x="4925" y="659"/>
                    </a:lnTo>
                    <a:lnTo>
                      <a:pt x="4928" y="659"/>
                    </a:lnTo>
                    <a:lnTo>
                      <a:pt x="4928" y="659"/>
                    </a:lnTo>
                    <a:lnTo>
                      <a:pt x="4928" y="659"/>
                    </a:lnTo>
                    <a:lnTo>
                      <a:pt x="4942" y="659"/>
                    </a:lnTo>
                    <a:lnTo>
                      <a:pt x="4942" y="659"/>
                    </a:lnTo>
                    <a:lnTo>
                      <a:pt x="4942" y="659"/>
                    </a:lnTo>
                    <a:lnTo>
                      <a:pt x="4944" y="659"/>
                    </a:lnTo>
                    <a:lnTo>
                      <a:pt x="4944" y="659"/>
                    </a:lnTo>
                  </a:path>
                </a:pathLst>
              </a:custGeom>
              <a:noFill/>
              <a:ln w="33338">
                <a:solidFill>
                  <a:srgbClr val="1079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7">
                <a:extLst>
                  <a:ext uri="{FF2B5EF4-FFF2-40B4-BE49-F238E27FC236}">
                    <a16:creationId xmlns:a16="http://schemas.microsoft.com/office/drawing/2014/main" id="{D7FA6F0B-4AE7-9E5A-BA07-1914CC736F24}"/>
                  </a:ext>
                </a:extLst>
              </p:cNvPr>
              <p:cNvSpPr>
                <a:spLocks/>
              </p:cNvSpPr>
              <p:nvPr/>
            </p:nvSpPr>
            <p:spPr bwMode="auto">
              <a:xfrm>
                <a:off x="2595535" y="1541463"/>
                <a:ext cx="7879963" cy="1250950"/>
              </a:xfrm>
              <a:custGeom>
                <a:avLst/>
                <a:gdLst>
                  <a:gd name="T0" fmla="*/ 127 w 4944"/>
                  <a:gd name="T1" fmla="*/ 33 h 788"/>
                  <a:gd name="T2" fmla="*/ 177 w 4944"/>
                  <a:gd name="T3" fmla="*/ 63 h 788"/>
                  <a:gd name="T4" fmla="*/ 217 w 4944"/>
                  <a:gd name="T5" fmla="*/ 96 h 788"/>
                  <a:gd name="T6" fmla="*/ 246 w 4944"/>
                  <a:gd name="T7" fmla="*/ 136 h 788"/>
                  <a:gd name="T8" fmla="*/ 313 w 4944"/>
                  <a:gd name="T9" fmla="*/ 175 h 788"/>
                  <a:gd name="T10" fmla="*/ 346 w 4944"/>
                  <a:gd name="T11" fmla="*/ 215 h 788"/>
                  <a:gd name="T12" fmla="*/ 448 w 4944"/>
                  <a:gd name="T13" fmla="*/ 254 h 788"/>
                  <a:gd name="T14" fmla="*/ 484 w 4944"/>
                  <a:gd name="T15" fmla="*/ 286 h 788"/>
                  <a:gd name="T16" fmla="*/ 522 w 4944"/>
                  <a:gd name="T17" fmla="*/ 310 h 788"/>
                  <a:gd name="T18" fmla="*/ 549 w 4944"/>
                  <a:gd name="T19" fmla="*/ 335 h 788"/>
                  <a:gd name="T20" fmla="*/ 687 w 4944"/>
                  <a:gd name="T21" fmla="*/ 365 h 788"/>
                  <a:gd name="T22" fmla="*/ 828 w 4944"/>
                  <a:gd name="T23" fmla="*/ 398 h 788"/>
                  <a:gd name="T24" fmla="*/ 947 w 4944"/>
                  <a:gd name="T25" fmla="*/ 438 h 788"/>
                  <a:gd name="T26" fmla="*/ 992 w 4944"/>
                  <a:gd name="T27" fmla="*/ 446 h 788"/>
                  <a:gd name="T28" fmla="*/ 999 w 4944"/>
                  <a:gd name="T29" fmla="*/ 454 h 788"/>
                  <a:gd name="T30" fmla="*/ 1013 w 4944"/>
                  <a:gd name="T31" fmla="*/ 454 h 788"/>
                  <a:gd name="T32" fmla="*/ 1028 w 4944"/>
                  <a:gd name="T33" fmla="*/ 454 h 788"/>
                  <a:gd name="T34" fmla="*/ 1052 w 4944"/>
                  <a:gd name="T35" fmla="*/ 462 h 788"/>
                  <a:gd name="T36" fmla="*/ 1061 w 4944"/>
                  <a:gd name="T37" fmla="*/ 472 h 788"/>
                  <a:gd name="T38" fmla="*/ 1078 w 4944"/>
                  <a:gd name="T39" fmla="*/ 472 h 788"/>
                  <a:gd name="T40" fmla="*/ 1195 w 4944"/>
                  <a:gd name="T41" fmla="*/ 499 h 788"/>
                  <a:gd name="T42" fmla="*/ 1233 w 4944"/>
                  <a:gd name="T43" fmla="*/ 517 h 788"/>
                  <a:gd name="T44" fmla="*/ 1340 w 4944"/>
                  <a:gd name="T45" fmla="*/ 535 h 788"/>
                  <a:gd name="T46" fmla="*/ 1497 w 4944"/>
                  <a:gd name="T47" fmla="*/ 554 h 788"/>
                  <a:gd name="T48" fmla="*/ 1648 w 4944"/>
                  <a:gd name="T49" fmla="*/ 582 h 788"/>
                  <a:gd name="T50" fmla="*/ 1788 w 4944"/>
                  <a:gd name="T51" fmla="*/ 619 h 788"/>
                  <a:gd name="T52" fmla="*/ 1841 w 4944"/>
                  <a:gd name="T53" fmla="*/ 629 h 788"/>
                  <a:gd name="T54" fmla="*/ 1905 w 4944"/>
                  <a:gd name="T55" fmla="*/ 638 h 788"/>
                  <a:gd name="T56" fmla="*/ 1943 w 4944"/>
                  <a:gd name="T57" fmla="*/ 638 h 788"/>
                  <a:gd name="T58" fmla="*/ 1974 w 4944"/>
                  <a:gd name="T59" fmla="*/ 638 h 788"/>
                  <a:gd name="T60" fmla="*/ 1986 w 4944"/>
                  <a:gd name="T61" fmla="*/ 638 h 788"/>
                  <a:gd name="T62" fmla="*/ 1996 w 4944"/>
                  <a:gd name="T63" fmla="*/ 638 h 788"/>
                  <a:gd name="T64" fmla="*/ 2008 w 4944"/>
                  <a:gd name="T65" fmla="*/ 650 h 788"/>
                  <a:gd name="T66" fmla="*/ 2043 w 4944"/>
                  <a:gd name="T67" fmla="*/ 650 h 788"/>
                  <a:gd name="T68" fmla="*/ 2067 w 4944"/>
                  <a:gd name="T69" fmla="*/ 661 h 788"/>
                  <a:gd name="T70" fmla="*/ 2089 w 4944"/>
                  <a:gd name="T71" fmla="*/ 683 h 788"/>
                  <a:gd name="T72" fmla="*/ 2189 w 4944"/>
                  <a:gd name="T73" fmla="*/ 695 h 788"/>
                  <a:gd name="T74" fmla="*/ 2398 w 4944"/>
                  <a:gd name="T75" fmla="*/ 719 h 788"/>
                  <a:gd name="T76" fmla="*/ 2520 w 4944"/>
                  <a:gd name="T77" fmla="*/ 730 h 788"/>
                  <a:gd name="T78" fmla="*/ 2792 w 4944"/>
                  <a:gd name="T79" fmla="*/ 730 h 788"/>
                  <a:gd name="T80" fmla="*/ 2952 w 4944"/>
                  <a:gd name="T81" fmla="*/ 730 h 788"/>
                  <a:gd name="T82" fmla="*/ 2961 w 4944"/>
                  <a:gd name="T83" fmla="*/ 730 h 788"/>
                  <a:gd name="T84" fmla="*/ 2975 w 4944"/>
                  <a:gd name="T85" fmla="*/ 730 h 788"/>
                  <a:gd name="T86" fmla="*/ 2990 w 4944"/>
                  <a:gd name="T87" fmla="*/ 730 h 788"/>
                  <a:gd name="T88" fmla="*/ 3028 w 4944"/>
                  <a:gd name="T89" fmla="*/ 730 h 788"/>
                  <a:gd name="T90" fmla="*/ 3071 w 4944"/>
                  <a:gd name="T91" fmla="*/ 730 h 788"/>
                  <a:gd name="T92" fmla="*/ 3085 w 4944"/>
                  <a:gd name="T93" fmla="*/ 730 h 788"/>
                  <a:gd name="T94" fmla="*/ 3211 w 4944"/>
                  <a:gd name="T95" fmla="*/ 730 h 788"/>
                  <a:gd name="T96" fmla="*/ 3328 w 4944"/>
                  <a:gd name="T97" fmla="*/ 730 h 788"/>
                  <a:gd name="T98" fmla="*/ 3781 w 4944"/>
                  <a:gd name="T99" fmla="*/ 730 h 788"/>
                  <a:gd name="T100" fmla="*/ 3834 w 4944"/>
                  <a:gd name="T101" fmla="*/ 730 h 788"/>
                  <a:gd name="T102" fmla="*/ 3941 w 4944"/>
                  <a:gd name="T103" fmla="*/ 730 h 788"/>
                  <a:gd name="T104" fmla="*/ 3977 w 4944"/>
                  <a:gd name="T105" fmla="*/ 730 h 788"/>
                  <a:gd name="T106" fmla="*/ 4010 w 4944"/>
                  <a:gd name="T107" fmla="*/ 730 h 788"/>
                  <a:gd name="T108" fmla="*/ 4065 w 4944"/>
                  <a:gd name="T109" fmla="*/ 730 h 788"/>
                  <a:gd name="T110" fmla="*/ 4134 w 4944"/>
                  <a:gd name="T111" fmla="*/ 730 h 788"/>
                  <a:gd name="T112" fmla="*/ 4494 w 4944"/>
                  <a:gd name="T113" fmla="*/ 758 h 788"/>
                  <a:gd name="T114" fmla="*/ 4646 w 4944"/>
                  <a:gd name="T115" fmla="*/ 758 h 788"/>
                  <a:gd name="T116" fmla="*/ 4866 w 4944"/>
                  <a:gd name="T117" fmla="*/ 788 h 788"/>
                  <a:gd name="T118" fmla="*/ 4928 w 4944"/>
                  <a:gd name="T119" fmla="*/ 788 h 788"/>
                  <a:gd name="T120" fmla="*/ 4944 w 4944"/>
                  <a:gd name="T121"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44" h="788">
                    <a:moveTo>
                      <a:pt x="0" y="0"/>
                    </a:moveTo>
                    <a:lnTo>
                      <a:pt x="29" y="0"/>
                    </a:lnTo>
                    <a:lnTo>
                      <a:pt x="29" y="9"/>
                    </a:lnTo>
                    <a:lnTo>
                      <a:pt x="29" y="9"/>
                    </a:lnTo>
                    <a:lnTo>
                      <a:pt x="93" y="9"/>
                    </a:lnTo>
                    <a:lnTo>
                      <a:pt x="93" y="17"/>
                    </a:lnTo>
                    <a:lnTo>
                      <a:pt x="93" y="17"/>
                    </a:lnTo>
                    <a:lnTo>
                      <a:pt x="117" y="17"/>
                    </a:lnTo>
                    <a:lnTo>
                      <a:pt x="117" y="25"/>
                    </a:lnTo>
                    <a:lnTo>
                      <a:pt x="117" y="25"/>
                    </a:lnTo>
                    <a:lnTo>
                      <a:pt x="127" y="25"/>
                    </a:lnTo>
                    <a:lnTo>
                      <a:pt x="127" y="33"/>
                    </a:lnTo>
                    <a:lnTo>
                      <a:pt x="127" y="33"/>
                    </a:lnTo>
                    <a:lnTo>
                      <a:pt x="129" y="33"/>
                    </a:lnTo>
                    <a:lnTo>
                      <a:pt x="129" y="41"/>
                    </a:lnTo>
                    <a:lnTo>
                      <a:pt x="129" y="41"/>
                    </a:lnTo>
                    <a:lnTo>
                      <a:pt x="139" y="41"/>
                    </a:lnTo>
                    <a:lnTo>
                      <a:pt x="139" y="49"/>
                    </a:lnTo>
                    <a:lnTo>
                      <a:pt x="139" y="49"/>
                    </a:lnTo>
                    <a:lnTo>
                      <a:pt x="146" y="49"/>
                    </a:lnTo>
                    <a:lnTo>
                      <a:pt x="146" y="57"/>
                    </a:lnTo>
                    <a:lnTo>
                      <a:pt x="146" y="57"/>
                    </a:lnTo>
                    <a:lnTo>
                      <a:pt x="177" y="57"/>
                    </a:lnTo>
                    <a:lnTo>
                      <a:pt x="177" y="63"/>
                    </a:lnTo>
                    <a:lnTo>
                      <a:pt x="177" y="63"/>
                    </a:lnTo>
                    <a:lnTo>
                      <a:pt x="179" y="63"/>
                    </a:lnTo>
                    <a:lnTo>
                      <a:pt x="179" y="72"/>
                    </a:lnTo>
                    <a:lnTo>
                      <a:pt x="179" y="72"/>
                    </a:lnTo>
                    <a:lnTo>
                      <a:pt x="191" y="72"/>
                    </a:lnTo>
                    <a:lnTo>
                      <a:pt x="191" y="80"/>
                    </a:lnTo>
                    <a:lnTo>
                      <a:pt x="191" y="80"/>
                    </a:lnTo>
                    <a:lnTo>
                      <a:pt x="215" y="80"/>
                    </a:lnTo>
                    <a:lnTo>
                      <a:pt x="215" y="88"/>
                    </a:lnTo>
                    <a:lnTo>
                      <a:pt x="215" y="88"/>
                    </a:lnTo>
                    <a:lnTo>
                      <a:pt x="217" y="88"/>
                    </a:lnTo>
                    <a:lnTo>
                      <a:pt x="217" y="96"/>
                    </a:lnTo>
                    <a:lnTo>
                      <a:pt x="217" y="96"/>
                    </a:lnTo>
                    <a:lnTo>
                      <a:pt x="227" y="96"/>
                    </a:lnTo>
                    <a:lnTo>
                      <a:pt x="227" y="104"/>
                    </a:lnTo>
                    <a:lnTo>
                      <a:pt x="227" y="104"/>
                    </a:lnTo>
                    <a:lnTo>
                      <a:pt x="239" y="104"/>
                    </a:lnTo>
                    <a:lnTo>
                      <a:pt x="239" y="112"/>
                    </a:lnTo>
                    <a:lnTo>
                      <a:pt x="239" y="112"/>
                    </a:lnTo>
                    <a:lnTo>
                      <a:pt x="243" y="112"/>
                    </a:lnTo>
                    <a:lnTo>
                      <a:pt x="243" y="128"/>
                    </a:lnTo>
                    <a:lnTo>
                      <a:pt x="243" y="128"/>
                    </a:lnTo>
                    <a:lnTo>
                      <a:pt x="246" y="128"/>
                    </a:lnTo>
                    <a:lnTo>
                      <a:pt x="246" y="136"/>
                    </a:lnTo>
                    <a:lnTo>
                      <a:pt x="246" y="136"/>
                    </a:lnTo>
                    <a:lnTo>
                      <a:pt x="248" y="136"/>
                    </a:lnTo>
                    <a:lnTo>
                      <a:pt x="248" y="144"/>
                    </a:lnTo>
                    <a:lnTo>
                      <a:pt x="248" y="144"/>
                    </a:lnTo>
                    <a:lnTo>
                      <a:pt x="272" y="144"/>
                    </a:lnTo>
                    <a:lnTo>
                      <a:pt x="272" y="151"/>
                    </a:lnTo>
                    <a:lnTo>
                      <a:pt x="272" y="151"/>
                    </a:lnTo>
                    <a:lnTo>
                      <a:pt x="286" y="151"/>
                    </a:lnTo>
                    <a:lnTo>
                      <a:pt x="286" y="159"/>
                    </a:lnTo>
                    <a:lnTo>
                      <a:pt x="286" y="159"/>
                    </a:lnTo>
                    <a:lnTo>
                      <a:pt x="313" y="159"/>
                    </a:lnTo>
                    <a:lnTo>
                      <a:pt x="313" y="175"/>
                    </a:lnTo>
                    <a:lnTo>
                      <a:pt x="313" y="175"/>
                    </a:lnTo>
                    <a:lnTo>
                      <a:pt x="315" y="175"/>
                    </a:lnTo>
                    <a:lnTo>
                      <a:pt x="315" y="191"/>
                    </a:lnTo>
                    <a:lnTo>
                      <a:pt x="315" y="191"/>
                    </a:lnTo>
                    <a:lnTo>
                      <a:pt x="336" y="191"/>
                    </a:lnTo>
                    <a:lnTo>
                      <a:pt x="336" y="199"/>
                    </a:lnTo>
                    <a:lnTo>
                      <a:pt x="336" y="199"/>
                    </a:lnTo>
                    <a:lnTo>
                      <a:pt x="341" y="199"/>
                    </a:lnTo>
                    <a:lnTo>
                      <a:pt x="341" y="207"/>
                    </a:lnTo>
                    <a:lnTo>
                      <a:pt x="341" y="207"/>
                    </a:lnTo>
                    <a:lnTo>
                      <a:pt x="346" y="207"/>
                    </a:lnTo>
                    <a:lnTo>
                      <a:pt x="346" y="215"/>
                    </a:lnTo>
                    <a:lnTo>
                      <a:pt x="346" y="215"/>
                    </a:lnTo>
                    <a:lnTo>
                      <a:pt x="370" y="215"/>
                    </a:lnTo>
                    <a:lnTo>
                      <a:pt x="370" y="223"/>
                    </a:lnTo>
                    <a:lnTo>
                      <a:pt x="370" y="223"/>
                    </a:lnTo>
                    <a:lnTo>
                      <a:pt x="408" y="223"/>
                    </a:lnTo>
                    <a:lnTo>
                      <a:pt x="408" y="238"/>
                    </a:lnTo>
                    <a:lnTo>
                      <a:pt x="408" y="238"/>
                    </a:lnTo>
                    <a:lnTo>
                      <a:pt x="439" y="238"/>
                    </a:lnTo>
                    <a:lnTo>
                      <a:pt x="439" y="246"/>
                    </a:lnTo>
                    <a:lnTo>
                      <a:pt x="439" y="246"/>
                    </a:lnTo>
                    <a:lnTo>
                      <a:pt x="448" y="246"/>
                    </a:lnTo>
                    <a:lnTo>
                      <a:pt x="448" y="254"/>
                    </a:lnTo>
                    <a:lnTo>
                      <a:pt x="448" y="254"/>
                    </a:lnTo>
                    <a:lnTo>
                      <a:pt x="468" y="254"/>
                    </a:lnTo>
                    <a:lnTo>
                      <a:pt x="468" y="262"/>
                    </a:lnTo>
                    <a:lnTo>
                      <a:pt x="468" y="262"/>
                    </a:lnTo>
                    <a:lnTo>
                      <a:pt x="475" y="262"/>
                    </a:lnTo>
                    <a:lnTo>
                      <a:pt x="475" y="278"/>
                    </a:lnTo>
                    <a:lnTo>
                      <a:pt x="475" y="278"/>
                    </a:lnTo>
                    <a:lnTo>
                      <a:pt x="484" y="278"/>
                    </a:lnTo>
                    <a:lnTo>
                      <a:pt x="484" y="286"/>
                    </a:lnTo>
                    <a:lnTo>
                      <a:pt x="484" y="286"/>
                    </a:lnTo>
                    <a:lnTo>
                      <a:pt x="484" y="286"/>
                    </a:lnTo>
                    <a:lnTo>
                      <a:pt x="484" y="286"/>
                    </a:lnTo>
                    <a:lnTo>
                      <a:pt x="484" y="286"/>
                    </a:lnTo>
                    <a:lnTo>
                      <a:pt x="494" y="286"/>
                    </a:lnTo>
                    <a:lnTo>
                      <a:pt x="494" y="294"/>
                    </a:lnTo>
                    <a:lnTo>
                      <a:pt x="494" y="294"/>
                    </a:lnTo>
                    <a:lnTo>
                      <a:pt x="494" y="294"/>
                    </a:lnTo>
                    <a:lnTo>
                      <a:pt x="494" y="294"/>
                    </a:lnTo>
                    <a:lnTo>
                      <a:pt x="494" y="294"/>
                    </a:lnTo>
                    <a:lnTo>
                      <a:pt x="518" y="294"/>
                    </a:lnTo>
                    <a:lnTo>
                      <a:pt x="518" y="302"/>
                    </a:lnTo>
                    <a:lnTo>
                      <a:pt x="518" y="302"/>
                    </a:lnTo>
                    <a:lnTo>
                      <a:pt x="522" y="302"/>
                    </a:lnTo>
                    <a:lnTo>
                      <a:pt x="522" y="310"/>
                    </a:lnTo>
                    <a:lnTo>
                      <a:pt x="522" y="310"/>
                    </a:lnTo>
                    <a:lnTo>
                      <a:pt x="539" y="310"/>
                    </a:lnTo>
                    <a:lnTo>
                      <a:pt x="539" y="319"/>
                    </a:lnTo>
                    <a:lnTo>
                      <a:pt x="539" y="319"/>
                    </a:lnTo>
                    <a:lnTo>
                      <a:pt x="539" y="319"/>
                    </a:lnTo>
                    <a:lnTo>
                      <a:pt x="539" y="319"/>
                    </a:lnTo>
                    <a:lnTo>
                      <a:pt x="539" y="319"/>
                    </a:lnTo>
                    <a:lnTo>
                      <a:pt x="544" y="319"/>
                    </a:lnTo>
                    <a:lnTo>
                      <a:pt x="544" y="327"/>
                    </a:lnTo>
                    <a:lnTo>
                      <a:pt x="544" y="327"/>
                    </a:lnTo>
                    <a:lnTo>
                      <a:pt x="549" y="327"/>
                    </a:lnTo>
                    <a:lnTo>
                      <a:pt x="549" y="335"/>
                    </a:lnTo>
                    <a:lnTo>
                      <a:pt x="549" y="335"/>
                    </a:lnTo>
                    <a:lnTo>
                      <a:pt x="632" y="335"/>
                    </a:lnTo>
                    <a:lnTo>
                      <a:pt x="632" y="343"/>
                    </a:lnTo>
                    <a:lnTo>
                      <a:pt x="632" y="343"/>
                    </a:lnTo>
                    <a:lnTo>
                      <a:pt x="639" y="343"/>
                    </a:lnTo>
                    <a:lnTo>
                      <a:pt x="639" y="349"/>
                    </a:lnTo>
                    <a:lnTo>
                      <a:pt x="639" y="349"/>
                    </a:lnTo>
                    <a:lnTo>
                      <a:pt x="680" y="349"/>
                    </a:lnTo>
                    <a:lnTo>
                      <a:pt x="680" y="357"/>
                    </a:lnTo>
                    <a:lnTo>
                      <a:pt x="680" y="357"/>
                    </a:lnTo>
                    <a:lnTo>
                      <a:pt x="687" y="357"/>
                    </a:lnTo>
                    <a:lnTo>
                      <a:pt x="687" y="365"/>
                    </a:lnTo>
                    <a:lnTo>
                      <a:pt x="687" y="365"/>
                    </a:lnTo>
                    <a:lnTo>
                      <a:pt x="735" y="365"/>
                    </a:lnTo>
                    <a:lnTo>
                      <a:pt x="735" y="373"/>
                    </a:lnTo>
                    <a:lnTo>
                      <a:pt x="735" y="373"/>
                    </a:lnTo>
                    <a:lnTo>
                      <a:pt x="775" y="373"/>
                    </a:lnTo>
                    <a:lnTo>
                      <a:pt x="775" y="382"/>
                    </a:lnTo>
                    <a:lnTo>
                      <a:pt x="775" y="382"/>
                    </a:lnTo>
                    <a:lnTo>
                      <a:pt x="794" y="382"/>
                    </a:lnTo>
                    <a:lnTo>
                      <a:pt x="794" y="390"/>
                    </a:lnTo>
                    <a:lnTo>
                      <a:pt x="794" y="390"/>
                    </a:lnTo>
                    <a:lnTo>
                      <a:pt x="828" y="390"/>
                    </a:lnTo>
                    <a:lnTo>
                      <a:pt x="828" y="398"/>
                    </a:lnTo>
                    <a:lnTo>
                      <a:pt x="828" y="398"/>
                    </a:lnTo>
                    <a:lnTo>
                      <a:pt x="854" y="398"/>
                    </a:lnTo>
                    <a:lnTo>
                      <a:pt x="854" y="406"/>
                    </a:lnTo>
                    <a:lnTo>
                      <a:pt x="854" y="406"/>
                    </a:lnTo>
                    <a:lnTo>
                      <a:pt x="920" y="406"/>
                    </a:lnTo>
                    <a:lnTo>
                      <a:pt x="920" y="414"/>
                    </a:lnTo>
                    <a:lnTo>
                      <a:pt x="920" y="414"/>
                    </a:lnTo>
                    <a:lnTo>
                      <a:pt x="935" y="414"/>
                    </a:lnTo>
                    <a:lnTo>
                      <a:pt x="935" y="422"/>
                    </a:lnTo>
                    <a:lnTo>
                      <a:pt x="935" y="422"/>
                    </a:lnTo>
                    <a:lnTo>
                      <a:pt x="947" y="422"/>
                    </a:lnTo>
                    <a:lnTo>
                      <a:pt x="947" y="438"/>
                    </a:lnTo>
                    <a:lnTo>
                      <a:pt x="947" y="438"/>
                    </a:lnTo>
                    <a:lnTo>
                      <a:pt x="959" y="438"/>
                    </a:lnTo>
                    <a:lnTo>
                      <a:pt x="959" y="446"/>
                    </a:lnTo>
                    <a:lnTo>
                      <a:pt x="959" y="446"/>
                    </a:lnTo>
                    <a:lnTo>
                      <a:pt x="990" y="446"/>
                    </a:lnTo>
                    <a:lnTo>
                      <a:pt x="990" y="446"/>
                    </a:lnTo>
                    <a:lnTo>
                      <a:pt x="990" y="446"/>
                    </a:lnTo>
                    <a:lnTo>
                      <a:pt x="992" y="446"/>
                    </a:lnTo>
                    <a:lnTo>
                      <a:pt x="992" y="446"/>
                    </a:lnTo>
                    <a:lnTo>
                      <a:pt x="992" y="446"/>
                    </a:lnTo>
                    <a:lnTo>
                      <a:pt x="992" y="446"/>
                    </a:lnTo>
                    <a:lnTo>
                      <a:pt x="992" y="446"/>
                    </a:lnTo>
                    <a:lnTo>
                      <a:pt x="992" y="446"/>
                    </a:lnTo>
                    <a:lnTo>
                      <a:pt x="992" y="446"/>
                    </a:lnTo>
                    <a:lnTo>
                      <a:pt x="992" y="446"/>
                    </a:lnTo>
                    <a:lnTo>
                      <a:pt x="992" y="446"/>
                    </a:lnTo>
                    <a:lnTo>
                      <a:pt x="994" y="446"/>
                    </a:lnTo>
                    <a:lnTo>
                      <a:pt x="994" y="446"/>
                    </a:lnTo>
                    <a:lnTo>
                      <a:pt x="994" y="446"/>
                    </a:lnTo>
                    <a:lnTo>
                      <a:pt x="999" y="446"/>
                    </a:lnTo>
                    <a:lnTo>
                      <a:pt x="999" y="454"/>
                    </a:lnTo>
                    <a:lnTo>
                      <a:pt x="999" y="454"/>
                    </a:lnTo>
                    <a:lnTo>
                      <a:pt x="999" y="454"/>
                    </a:lnTo>
                    <a:lnTo>
                      <a:pt x="999" y="454"/>
                    </a:lnTo>
                    <a:lnTo>
                      <a:pt x="999" y="454"/>
                    </a:lnTo>
                    <a:lnTo>
                      <a:pt x="1004" y="454"/>
                    </a:lnTo>
                    <a:lnTo>
                      <a:pt x="1004" y="454"/>
                    </a:lnTo>
                    <a:lnTo>
                      <a:pt x="1004" y="454"/>
                    </a:lnTo>
                    <a:lnTo>
                      <a:pt x="1006" y="454"/>
                    </a:lnTo>
                    <a:lnTo>
                      <a:pt x="1006" y="454"/>
                    </a:lnTo>
                    <a:lnTo>
                      <a:pt x="1006" y="454"/>
                    </a:lnTo>
                    <a:lnTo>
                      <a:pt x="1009" y="454"/>
                    </a:lnTo>
                    <a:lnTo>
                      <a:pt x="1009" y="454"/>
                    </a:lnTo>
                    <a:lnTo>
                      <a:pt x="1009" y="454"/>
                    </a:lnTo>
                    <a:lnTo>
                      <a:pt x="1013" y="454"/>
                    </a:lnTo>
                    <a:lnTo>
                      <a:pt x="1013" y="454"/>
                    </a:lnTo>
                    <a:lnTo>
                      <a:pt x="1013" y="454"/>
                    </a:lnTo>
                    <a:lnTo>
                      <a:pt x="1018" y="454"/>
                    </a:lnTo>
                    <a:lnTo>
                      <a:pt x="1018" y="454"/>
                    </a:lnTo>
                    <a:lnTo>
                      <a:pt x="1018" y="454"/>
                    </a:lnTo>
                    <a:lnTo>
                      <a:pt x="1023" y="454"/>
                    </a:lnTo>
                    <a:lnTo>
                      <a:pt x="1023" y="454"/>
                    </a:lnTo>
                    <a:lnTo>
                      <a:pt x="1023" y="454"/>
                    </a:lnTo>
                    <a:lnTo>
                      <a:pt x="1023" y="454"/>
                    </a:lnTo>
                    <a:lnTo>
                      <a:pt x="1023" y="454"/>
                    </a:lnTo>
                    <a:lnTo>
                      <a:pt x="1023" y="454"/>
                    </a:lnTo>
                    <a:lnTo>
                      <a:pt x="1028" y="454"/>
                    </a:lnTo>
                    <a:lnTo>
                      <a:pt x="1028" y="454"/>
                    </a:lnTo>
                    <a:lnTo>
                      <a:pt x="1028" y="454"/>
                    </a:lnTo>
                    <a:lnTo>
                      <a:pt x="1037" y="454"/>
                    </a:lnTo>
                    <a:lnTo>
                      <a:pt x="1037" y="462"/>
                    </a:lnTo>
                    <a:lnTo>
                      <a:pt x="1037" y="462"/>
                    </a:lnTo>
                    <a:lnTo>
                      <a:pt x="1047" y="462"/>
                    </a:lnTo>
                    <a:lnTo>
                      <a:pt x="1047" y="462"/>
                    </a:lnTo>
                    <a:lnTo>
                      <a:pt x="1047" y="462"/>
                    </a:lnTo>
                    <a:lnTo>
                      <a:pt x="1052" y="462"/>
                    </a:lnTo>
                    <a:lnTo>
                      <a:pt x="1052" y="462"/>
                    </a:lnTo>
                    <a:lnTo>
                      <a:pt x="1052" y="462"/>
                    </a:lnTo>
                    <a:lnTo>
                      <a:pt x="1052" y="462"/>
                    </a:lnTo>
                    <a:lnTo>
                      <a:pt x="1052" y="462"/>
                    </a:lnTo>
                    <a:lnTo>
                      <a:pt x="1052" y="462"/>
                    </a:lnTo>
                    <a:lnTo>
                      <a:pt x="1056" y="462"/>
                    </a:lnTo>
                    <a:lnTo>
                      <a:pt x="1056" y="462"/>
                    </a:lnTo>
                    <a:lnTo>
                      <a:pt x="1056" y="462"/>
                    </a:lnTo>
                    <a:lnTo>
                      <a:pt x="1056" y="462"/>
                    </a:lnTo>
                    <a:lnTo>
                      <a:pt x="1056" y="462"/>
                    </a:lnTo>
                    <a:lnTo>
                      <a:pt x="1056" y="462"/>
                    </a:lnTo>
                    <a:lnTo>
                      <a:pt x="1059" y="462"/>
                    </a:lnTo>
                    <a:lnTo>
                      <a:pt x="1059" y="462"/>
                    </a:lnTo>
                    <a:lnTo>
                      <a:pt x="1059" y="462"/>
                    </a:lnTo>
                    <a:lnTo>
                      <a:pt x="1061" y="462"/>
                    </a:lnTo>
                    <a:lnTo>
                      <a:pt x="1061" y="472"/>
                    </a:lnTo>
                    <a:lnTo>
                      <a:pt x="1061" y="472"/>
                    </a:lnTo>
                    <a:lnTo>
                      <a:pt x="1061" y="472"/>
                    </a:lnTo>
                    <a:lnTo>
                      <a:pt x="1061" y="472"/>
                    </a:lnTo>
                    <a:lnTo>
                      <a:pt x="1061" y="472"/>
                    </a:lnTo>
                    <a:lnTo>
                      <a:pt x="1064" y="472"/>
                    </a:lnTo>
                    <a:lnTo>
                      <a:pt x="1064" y="472"/>
                    </a:lnTo>
                    <a:lnTo>
                      <a:pt x="1064" y="472"/>
                    </a:lnTo>
                    <a:lnTo>
                      <a:pt x="1078" y="472"/>
                    </a:lnTo>
                    <a:lnTo>
                      <a:pt x="1078" y="472"/>
                    </a:lnTo>
                    <a:lnTo>
                      <a:pt x="1078" y="472"/>
                    </a:lnTo>
                    <a:lnTo>
                      <a:pt x="1078" y="472"/>
                    </a:lnTo>
                    <a:lnTo>
                      <a:pt x="1078" y="472"/>
                    </a:lnTo>
                    <a:lnTo>
                      <a:pt x="1078" y="472"/>
                    </a:lnTo>
                    <a:lnTo>
                      <a:pt x="1078" y="472"/>
                    </a:lnTo>
                    <a:lnTo>
                      <a:pt x="1078" y="472"/>
                    </a:lnTo>
                    <a:lnTo>
                      <a:pt x="1078" y="472"/>
                    </a:lnTo>
                    <a:lnTo>
                      <a:pt x="1099" y="472"/>
                    </a:lnTo>
                    <a:lnTo>
                      <a:pt x="1099" y="490"/>
                    </a:lnTo>
                    <a:lnTo>
                      <a:pt x="1099" y="490"/>
                    </a:lnTo>
                    <a:lnTo>
                      <a:pt x="1195" y="490"/>
                    </a:lnTo>
                    <a:lnTo>
                      <a:pt x="1195" y="499"/>
                    </a:lnTo>
                    <a:lnTo>
                      <a:pt x="1195" y="499"/>
                    </a:lnTo>
                    <a:lnTo>
                      <a:pt x="1195" y="499"/>
                    </a:lnTo>
                    <a:lnTo>
                      <a:pt x="1195" y="499"/>
                    </a:lnTo>
                    <a:lnTo>
                      <a:pt x="1195" y="499"/>
                    </a:lnTo>
                    <a:lnTo>
                      <a:pt x="1214" y="499"/>
                    </a:lnTo>
                    <a:lnTo>
                      <a:pt x="1214" y="507"/>
                    </a:lnTo>
                    <a:lnTo>
                      <a:pt x="1214" y="507"/>
                    </a:lnTo>
                    <a:lnTo>
                      <a:pt x="1214" y="507"/>
                    </a:lnTo>
                    <a:lnTo>
                      <a:pt x="1214" y="507"/>
                    </a:lnTo>
                    <a:lnTo>
                      <a:pt x="1214" y="507"/>
                    </a:lnTo>
                    <a:lnTo>
                      <a:pt x="1230" y="507"/>
                    </a:lnTo>
                    <a:lnTo>
                      <a:pt x="1230" y="517"/>
                    </a:lnTo>
                    <a:lnTo>
                      <a:pt x="1230" y="517"/>
                    </a:lnTo>
                    <a:lnTo>
                      <a:pt x="1233" y="517"/>
                    </a:lnTo>
                    <a:lnTo>
                      <a:pt x="1233" y="517"/>
                    </a:lnTo>
                    <a:lnTo>
                      <a:pt x="1233" y="517"/>
                    </a:lnTo>
                    <a:lnTo>
                      <a:pt x="1247" y="517"/>
                    </a:lnTo>
                    <a:lnTo>
                      <a:pt x="1247" y="525"/>
                    </a:lnTo>
                    <a:lnTo>
                      <a:pt x="1247" y="525"/>
                    </a:lnTo>
                    <a:lnTo>
                      <a:pt x="1292" y="525"/>
                    </a:lnTo>
                    <a:lnTo>
                      <a:pt x="1292" y="525"/>
                    </a:lnTo>
                    <a:lnTo>
                      <a:pt x="1292" y="525"/>
                    </a:lnTo>
                    <a:lnTo>
                      <a:pt x="1323" y="525"/>
                    </a:lnTo>
                    <a:lnTo>
                      <a:pt x="1323" y="525"/>
                    </a:lnTo>
                    <a:lnTo>
                      <a:pt x="1323" y="525"/>
                    </a:lnTo>
                    <a:lnTo>
                      <a:pt x="1340" y="525"/>
                    </a:lnTo>
                    <a:lnTo>
                      <a:pt x="1340" y="535"/>
                    </a:lnTo>
                    <a:lnTo>
                      <a:pt x="1340" y="535"/>
                    </a:lnTo>
                    <a:lnTo>
                      <a:pt x="1462" y="535"/>
                    </a:lnTo>
                    <a:lnTo>
                      <a:pt x="1462" y="535"/>
                    </a:lnTo>
                    <a:lnTo>
                      <a:pt x="1462" y="535"/>
                    </a:lnTo>
                    <a:lnTo>
                      <a:pt x="1466" y="535"/>
                    </a:lnTo>
                    <a:lnTo>
                      <a:pt x="1466" y="545"/>
                    </a:lnTo>
                    <a:lnTo>
                      <a:pt x="1466" y="545"/>
                    </a:lnTo>
                    <a:lnTo>
                      <a:pt x="1469" y="545"/>
                    </a:lnTo>
                    <a:lnTo>
                      <a:pt x="1469" y="554"/>
                    </a:lnTo>
                    <a:lnTo>
                      <a:pt x="1469" y="554"/>
                    </a:lnTo>
                    <a:lnTo>
                      <a:pt x="1497" y="554"/>
                    </a:lnTo>
                    <a:lnTo>
                      <a:pt x="1497" y="554"/>
                    </a:lnTo>
                    <a:lnTo>
                      <a:pt x="1497" y="554"/>
                    </a:lnTo>
                    <a:lnTo>
                      <a:pt x="1533" y="554"/>
                    </a:lnTo>
                    <a:lnTo>
                      <a:pt x="1533" y="562"/>
                    </a:lnTo>
                    <a:lnTo>
                      <a:pt x="1533" y="562"/>
                    </a:lnTo>
                    <a:lnTo>
                      <a:pt x="1569" y="562"/>
                    </a:lnTo>
                    <a:lnTo>
                      <a:pt x="1569" y="562"/>
                    </a:lnTo>
                    <a:lnTo>
                      <a:pt x="1569" y="562"/>
                    </a:lnTo>
                    <a:lnTo>
                      <a:pt x="1605" y="562"/>
                    </a:lnTo>
                    <a:lnTo>
                      <a:pt x="1605" y="572"/>
                    </a:lnTo>
                    <a:lnTo>
                      <a:pt x="1605" y="572"/>
                    </a:lnTo>
                    <a:lnTo>
                      <a:pt x="1648" y="572"/>
                    </a:lnTo>
                    <a:lnTo>
                      <a:pt x="1648" y="582"/>
                    </a:lnTo>
                    <a:lnTo>
                      <a:pt x="1648" y="582"/>
                    </a:lnTo>
                    <a:lnTo>
                      <a:pt x="1674" y="582"/>
                    </a:lnTo>
                    <a:lnTo>
                      <a:pt x="1674" y="591"/>
                    </a:lnTo>
                    <a:lnTo>
                      <a:pt x="1674" y="591"/>
                    </a:lnTo>
                    <a:lnTo>
                      <a:pt x="1769" y="591"/>
                    </a:lnTo>
                    <a:lnTo>
                      <a:pt x="1769" y="601"/>
                    </a:lnTo>
                    <a:lnTo>
                      <a:pt x="1769" y="601"/>
                    </a:lnTo>
                    <a:lnTo>
                      <a:pt x="1776" y="601"/>
                    </a:lnTo>
                    <a:lnTo>
                      <a:pt x="1776" y="609"/>
                    </a:lnTo>
                    <a:lnTo>
                      <a:pt x="1776" y="609"/>
                    </a:lnTo>
                    <a:lnTo>
                      <a:pt x="1788" y="609"/>
                    </a:lnTo>
                    <a:lnTo>
                      <a:pt x="1788" y="619"/>
                    </a:lnTo>
                    <a:lnTo>
                      <a:pt x="1788" y="619"/>
                    </a:lnTo>
                    <a:lnTo>
                      <a:pt x="1798" y="619"/>
                    </a:lnTo>
                    <a:lnTo>
                      <a:pt x="1798" y="629"/>
                    </a:lnTo>
                    <a:lnTo>
                      <a:pt x="1798" y="629"/>
                    </a:lnTo>
                    <a:lnTo>
                      <a:pt x="1812" y="629"/>
                    </a:lnTo>
                    <a:lnTo>
                      <a:pt x="1812" y="629"/>
                    </a:lnTo>
                    <a:lnTo>
                      <a:pt x="1812" y="629"/>
                    </a:lnTo>
                    <a:lnTo>
                      <a:pt x="1819" y="629"/>
                    </a:lnTo>
                    <a:lnTo>
                      <a:pt x="1819" y="629"/>
                    </a:lnTo>
                    <a:lnTo>
                      <a:pt x="1819" y="629"/>
                    </a:lnTo>
                    <a:lnTo>
                      <a:pt x="1841" y="629"/>
                    </a:lnTo>
                    <a:lnTo>
                      <a:pt x="1841" y="629"/>
                    </a:lnTo>
                    <a:lnTo>
                      <a:pt x="1841" y="629"/>
                    </a:lnTo>
                    <a:lnTo>
                      <a:pt x="1850" y="629"/>
                    </a:lnTo>
                    <a:lnTo>
                      <a:pt x="1850" y="629"/>
                    </a:lnTo>
                    <a:lnTo>
                      <a:pt x="1850" y="629"/>
                    </a:lnTo>
                    <a:lnTo>
                      <a:pt x="1895" y="629"/>
                    </a:lnTo>
                    <a:lnTo>
                      <a:pt x="1895" y="629"/>
                    </a:lnTo>
                    <a:lnTo>
                      <a:pt x="1895" y="629"/>
                    </a:lnTo>
                    <a:lnTo>
                      <a:pt x="1903" y="629"/>
                    </a:lnTo>
                    <a:lnTo>
                      <a:pt x="1903" y="629"/>
                    </a:lnTo>
                    <a:lnTo>
                      <a:pt x="1903" y="629"/>
                    </a:lnTo>
                    <a:lnTo>
                      <a:pt x="1905" y="629"/>
                    </a:lnTo>
                    <a:lnTo>
                      <a:pt x="1905" y="638"/>
                    </a:lnTo>
                    <a:lnTo>
                      <a:pt x="1905" y="638"/>
                    </a:lnTo>
                    <a:lnTo>
                      <a:pt x="1910" y="638"/>
                    </a:lnTo>
                    <a:lnTo>
                      <a:pt x="1910" y="638"/>
                    </a:lnTo>
                    <a:lnTo>
                      <a:pt x="1910" y="638"/>
                    </a:lnTo>
                    <a:lnTo>
                      <a:pt x="1924" y="638"/>
                    </a:lnTo>
                    <a:lnTo>
                      <a:pt x="1924" y="638"/>
                    </a:lnTo>
                    <a:lnTo>
                      <a:pt x="1924" y="638"/>
                    </a:lnTo>
                    <a:lnTo>
                      <a:pt x="1936" y="638"/>
                    </a:lnTo>
                    <a:lnTo>
                      <a:pt x="1936" y="638"/>
                    </a:lnTo>
                    <a:lnTo>
                      <a:pt x="1936" y="638"/>
                    </a:lnTo>
                    <a:lnTo>
                      <a:pt x="1943" y="638"/>
                    </a:lnTo>
                    <a:lnTo>
                      <a:pt x="1943" y="638"/>
                    </a:lnTo>
                    <a:lnTo>
                      <a:pt x="1943" y="638"/>
                    </a:lnTo>
                    <a:lnTo>
                      <a:pt x="1972" y="638"/>
                    </a:lnTo>
                    <a:lnTo>
                      <a:pt x="1972" y="638"/>
                    </a:lnTo>
                    <a:lnTo>
                      <a:pt x="1972" y="638"/>
                    </a:lnTo>
                    <a:lnTo>
                      <a:pt x="1972" y="638"/>
                    </a:lnTo>
                    <a:lnTo>
                      <a:pt x="1972" y="638"/>
                    </a:lnTo>
                    <a:lnTo>
                      <a:pt x="1972" y="638"/>
                    </a:lnTo>
                    <a:lnTo>
                      <a:pt x="1974" y="638"/>
                    </a:lnTo>
                    <a:lnTo>
                      <a:pt x="1974" y="638"/>
                    </a:lnTo>
                    <a:lnTo>
                      <a:pt x="1974" y="638"/>
                    </a:lnTo>
                    <a:lnTo>
                      <a:pt x="1974" y="638"/>
                    </a:lnTo>
                    <a:lnTo>
                      <a:pt x="1974" y="638"/>
                    </a:lnTo>
                    <a:lnTo>
                      <a:pt x="1974" y="638"/>
                    </a:lnTo>
                    <a:lnTo>
                      <a:pt x="1981" y="638"/>
                    </a:lnTo>
                    <a:lnTo>
                      <a:pt x="1981" y="638"/>
                    </a:lnTo>
                    <a:lnTo>
                      <a:pt x="1981" y="638"/>
                    </a:lnTo>
                    <a:lnTo>
                      <a:pt x="1984" y="638"/>
                    </a:lnTo>
                    <a:lnTo>
                      <a:pt x="1984" y="638"/>
                    </a:lnTo>
                    <a:lnTo>
                      <a:pt x="1984" y="638"/>
                    </a:lnTo>
                    <a:lnTo>
                      <a:pt x="1986" y="638"/>
                    </a:lnTo>
                    <a:lnTo>
                      <a:pt x="1986" y="638"/>
                    </a:lnTo>
                    <a:lnTo>
                      <a:pt x="1986" y="638"/>
                    </a:lnTo>
                    <a:lnTo>
                      <a:pt x="1986" y="638"/>
                    </a:lnTo>
                    <a:lnTo>
                      <a:pt x="1986" y="638"/>
                    </a:lnTo>
                    <a:lnTo>
                      <a:pt x="1986" y="638"/>
                    </a:lnTo>
                    <a:lnTo>
                      <a:pt x="1988" y="638"/>
                    </a:lnTo>
                    <a:lnTo>
                      <a:pt x="1988" y="638"/>
                    </a:lnTo>
                    <a:lnTo>
                      <a:pt x="1988" y="638"/>
                    </a:lnTo>
                    <a:lnTo>
                      <a:pt x="1988" y="638"/>
                    </a:lnTo>
                    <a:lnTo>
                      <a:pt x="1988" y="638"/>
                    </a:lnTo>
                    <a:lnTo>
                      <a:pt x="1988" y="638"/>
                    </a:lnTo>
                    <a:lnTo>
                      <a:pt x="1988" y="638"/>
                    </a:lnTo>
                    <a:lnTo>
                      <a:pt x="1988" y="638"/>
                    </a:lnTo>
                    <a:lnTo>
                      <a:pt x="1988" y="638"/>
                    </a:lnTo>
                    <a:lnTo>
                      <a:pt x="1996" y="638"/>
                    </a:lnTo>
                    <a:lnTo>
                      <a:pt x="1996" y="638"/>
                    </a:lnTo>
                    <a:lnTo>
                      <a:pt x="1996" y="638"/>
                    </a:lnTo>
                    <a:lnTo>
                      <a:pt x="2000" y="638"/>
                    </a:lnTo>
                    <a:lnTo>
                      <a:pt x="2000" y="638"/>
                    </a:lnTo>
                    <a:lnTo>
                      <a:pt x="2000" y="638"/>
                    </a:lnTo>
                    <a:lnTo>
                      <a:pt x="2003" y="638"/>
                    </a:lnTo>
                    <a:lnTo>
                      <a:pt x="2003" y="650"/>
                    </a:lnTo>
                    <a:lnTo>
                      <a:pt x="2003" y="650"/>
                    </a:lnTo>
                    <a:lnTo>
                      <a:pt x="2005" y="650"/>
                    </a:lnTo>
                    <a:lnTo>
                      <a:pt x="2005" y="650"/>
                    </a:lnTo>
                    <a:lnTo>
                      <a:pt x="2005" y="650"/>
                    </a:lnTo>
                    <a:lnTo>
                      <a:pt x="2008" y="650"/>
                    </a:lnTo>
                    <a:lnTo>
                      <a:pt x="2008" y="650"/>
                    </a:lnTo>
                    <a:lnTo>
                      <a:pt x="2008" y="650"/>
                    </a:lnTo>
                    <a:lnTo>
                      <a:pt x="2010" y="650"/>
                    </a:lnTo>
                    <a:lnTo>
                      <a:pt x="2010" y="650"/>
                    </a:lnTo>
                    <a:lnTo>
                      <a:pt x="2010" y="650"/>
                    </a:lnTo>
                    <a:lnTo>
                      <a:pt x="2012" y="650"/>
                    </a:lnTo>
                    <a:lnTo>
                      <a:pt x="2012" y="650"/>
                    </a:lnTo>
                    <a:lnTo>
                      <a:pt x="2012" y="650"/>
                    </a:lnTo>
                    <a:lnTo>
                      <a:pt x="2029" y="650"/>
                    </a:lnTo>
                    <a:lnTo>
                      <a:pt x="2029" y="650"/>
                    </a:lnTo>
                    <a:lnTo>
                      <a:pt x="2029" y="650"/>
                    </a:lnTo>
                    <a:lnTo>
                      <a:pt x="2043" y="650"/>
                    </a:lnTo>
                    <a:lnTo>
                      <a:pt x="2043" y="650"/>
                    </a:lnTo>
                    <a:lnTo>
                      <a:pt x="2043" y="650"/>
                    </a:lnTo>
                    <a:lnTo>
                      <a:pt x="2050" y="650"/>
                    </a:lnTo>
                    <a:lnTo>
                      <a:pt x="2050" y="661"/>
                    </a:lnTo>
                    <a:lnTo>
                      <a:pt x="2050" y="661"/>
                    </a:lnTo>
                    <a:lnTo>
                      <a:pt x="2058" y="661"/>
                    </a:lnTo>
                    <a:lnTo>
                      <a:pt x="2058" y="661"/>
                    </a:lnTo>
                    <a:lnTo>
                      <a:pt x="2058" y="661"/>
                    </a:lnTo>
                    <a:lnTo>
                      <a:pt x="2062" y="661"/>
                    </a:lnTo>
                    <a:lnTo>
                      <a:pt x="2062" y="661"/>
                    </a:lnTo>
                    <a:lnTo>
                      <a:pt x="2062" y="661"/>
                    </a:lnTo>
                    <a:lnTo>
                      <a:pt x="2067" y="661"/>
                    </a:lnTo>
                    <a:lnTo>
                      <a:pt x="2067" y="661"/>
                    </a:lnTo>
                    <a:lnTo>
                      <a:pt x="2067" y="661"/>
                    </a:lnTo>
                    <a:lnTo>
                      <a:pt x="2079" y="661"/>
                    </a:lnTo>
                    <a:lnTo>
                      <a:pt x="2079" y="661"/>
                    </a:lnTo>
                    <a:lnTo>
                      <a:pt x="2079" y="661"/>
                    </a:lnTo>
                    <a:lnTo>
                      <a:pt x="2081" y="661"/>
                    </a:lnTo>
                    <a:lnTo>
                      <a:pt x="2081" y="672"/>
                    </a:lnTo>
                    <a:lnTo>
                      <a:pt x="2081" y="672"/>
                    </a:lnTo>
                    <a:lnTo>
                      <a:pt x="2086" y="672"/>
                    </a:lnTo>
                    <a:lnTo>
                      <a:pt x="2086" y="683"/>
                    </a:lnTo>
                    <a:lnTo>
                      <a:pt x="2086" y="683"/>
                    </a:lnTo>
                    <a:lnTo>
                      <a:pt x="2089" y="683"/>
                    </a:lnTo>
                    <a:lnTo>
                      <a:pt x="2089" y="683"/>
                    </a:lnTo>
                    <a:lnTo>
                      <a:pt x="2089" y="683"/>
                    </a:lnTo>
                    <a:lnTo>
                      <a:pt x="2141" y="683"/>
                    </a:lnTo>
                    <a:lnTo>
                      <a:pt x="2141" y="683"/>
                    </a:lnTo>
                    <a:lnTo>
                      <a:pt x="2141" y="683"/>
                    </a:lnTo>
                    <a:lnTo>
                      <a:pt x="2141" y="683"/>
                    </a:lnTo>
                    <a:lnTo>
                      <a:pt x="2141" y="683"/>
                    </a:lnTo>
                    <a:lnTo>
                      <a:pt x="2141" y="683"/>
                    </a:lnTo>
                    <a:lnTo>
                      <a:pt x="2155" y="683"/>
                    </a:lnTo>
                    <a:lnTo>
                      <a:pt x="2155" y="683"/>
                    </a:lnTo>
                    <a:lnTo>
                      <a:pt x="2155" y="683"/>
                    </a:lnTo>
                    <a:lnTo>
                      <a:pt x="2189" y="683"/>
                    </a:lnTo>
                    <a:lnTo>
                      <a:pt x="2189" y="695"/>
                    </a:lnTo>
                    <a:lnTo>
                      <a:pt x="2189" y="695"/>
                    </a:lnTo>
                    <a:lnTo>
                      <a:pt x="2286" y="695"/>
                    </a:lnTo>
                    <a:lnTo>
                      <a:pt x="2286" y="706"/>
                    </a:lnTo>
                    <a:lnTo>
                      <a:pt x="2286" y="706"/>
                    </a:lnTo>
                    <a:lnTo>
                      <a:pt x="2286" y="706"/>
                    </a:lnTo>
                    <a:lnTo>
                      <a:pt x="2286" y="706"/>
                    </a:lnTo>
                    <a:lnTo>
                      <a:pt x="2286" y="706"/>
                    </a:lnTo>
                    <a:lnTo>
                      <a:pt x="2346" y="706"/>
                    </a:lnTo>
                    <a:lnTo>
                      <a:pt x="2346" y="719"/>
                    </a:lnTo>
                    <a:lnTo>
                      <a:pt x="2346" y="719"/>
                    </a:lnTo>
                    <a:lnTo>
                      <a:pt x="2398" y="719"/>
                    </a:lnTo>
                    <a:lnTo>
                      <a:pt x="2398" y="719"/>
                    </a:lnTo>
                    <a:lnTo>
                      <a:pt x="2398" y="719"/>
                    </a:lnTo>
                    <a:lnTo>
                      <a:pt x="2406" y="719"/>
                    </a:lnTo>
                    <a:lnTo>
                      <a:pt x="2406" y="719"/>
                    </a:lnTo>
                    <a:lnTo>
                      <a:pt x="2406" y="719"/>
                    </a:lnTo>
                    <a:lnTo>
                      <a:pt x="2451" y="719"/>
                    </a:lnTo>
                    <a:lnTo>
                      <a:pt x="2451" y="730"/>
                    </a:lnTo>
                    <a:lnTo>
                      <a:pt x="2451" y="730"/>
                    </a:lnTo>
                    <a:lnTo>
                      <a:pt x="2511" y="730"/>
                    </a:lnTo>
                    <a:lnTo>
                      <a:pt x="2511" y="730"/>
                    </a:lnTo>
                    <a:lnTo>
                      <a:pt x="2511" y="730"/>
                    </a:lnTo>
                    <a:lnTo>
                      <a:pt x="2520" y="730"/>
                    </a:lnTo>
                    <a:lnTo>
                      <a:pt x="2520" y="730"/>
                    </a:lnTo>
                    <a:lnTo>
                      <a:pt x="2520" y="730"/>
                    </a:lnTo>
                    <a:lnTo>
                      <a:pt x="2713" y="730"/>
                    </a:lnTo>
                    <a:lnTo>
                      <a:pt x="2713" y="730"/>
                    </a:lnTo>
                    <a:lnTo>
                      <a:pt x="2713" y="730"/>
                    </a:lnTo>
                    <a:lnTo>
                      <a:pt x="2725" y="730"/>
                    </a:lnTo>
                    <a:lnTo>
                      <a:pt x="2725" y="730"/>
                    </a:lnTo>
                    <a:lnTo>
                      <a:pt x="2725" y="730"/>
                    </a:lnTo>
                    <a:lnTo>
                      <a:pt x="2770" y="730"/>
                    </a:lnTo>
                    <a:lnTo>
                      <a:pt x="2770" y="730"/>
                    </a:lnTo>
                    <a:lnTo>
                      <a:pt x="2770" y="730"/>
                    </a:lnTo>
                    <a:lnTo>
                      <a:pt x="2792" y="730"/>
                    </a:lnTo>
                    <a:lnTo>
                      <a:pt x="2792" y="730"/>
                    </a:lnTo>
                    <a:lnTo>
                      <a:pt x="2792" y="730"/>
                    </a:lnTo>
                    <a:lnTo>
                      <a:pt x="2844" y="730"/>
                    </a:lnTo>
                    <a:lnTo>
                      <a:pt x="2844" y="730"/>
                    </a:lnTo>
                    <a:lnTo>
                      <a:pt x="2844" y="730"/>
                    </a:lnTo>
                    <a:lnTo>
                      <a:pt x="2935" y="730"/>
                    </a:lnTo>
                    <a:lnTo>
                      <a:pt x="2935" y="730"/>
                    </a:lnTo>
                    <a:lnTo>
                      <a:pt x="2935" y="730"/>
                    </a:lnTo>
                    <a:lnTo>
                      <a:pt x="2937" y="730"/>
                    </a:lnTo>
                    <a:lnTo>
                      <a:pt x="2937" y="730"/>
                    </a:lnTo>
                    <a:lnTo>
                      <a:pt x="2937" y="730"/>
                    </a:lnTo>
                    <a:lnTo>
                      <a:pt x="2952" y="730"/>
                    </a:lnTo>
                    <a:lnTo>
                      <a:pt x="2952" y="730"/>
                    </a:lnTo>
                    <a:lnTo>
                      <a:pt x="2952" y="730"/>
                    </a:lnTo>
                    <a:lnTo>
                      <a:pt x="2954" y="730"/>
                    </a:lnTo>
                    <a:lnTo>
                      <a:pt x="2954" y="730"/>
                    </a:lnTo>
                    <a:lnTo>
                      <a:pt x="2954" y="730"/>
                    </a:lnTo>
                    <a:lnTo>
                      <a:pt x="2956" y="730"/>
                    </a:lnTo>
                    <a:lnTo>
                      <a:pt x="2956" y="730"/>
                    </a:lnTo>
                    <a:lnTo>
                      <a:pt x="2956" y="730"/>
                    </a:lnTo>
                    <a:lnTo>
                      <a:pt x="2959" y="730"/>
                    </a:lnTo>
                    <a:lnTo>
                      <a:pt x="2959" y="730"/>
                    </a:lnTo>
                    <a:lnTo>
                      <a:pt x="2959" y="730"/>
                    </a:lnTo>
                    <a:lnTo>
                      <a:pt x="2961" y="730"/>
                    </a:lnTo>
                    <a:lnTo>
                      <a:pt x="2961" y="730"/>
                    </a:lnTo>
                    <a:lnTo>
                      <a:pt x="2961" y="730"/>
                    </a:lnTo>
                    <a:lnTo>
                      <a:pt x="2961" y="730"/>
                    </a:lnTo>
                    <a:lnTo>
                      <a:pt x="2961" y="730"/>
                    </a:lnTo>
                    <a:lnTo>
                      <a:pt x="2961" y="730"/>
                    </a:lnTo>
                    <a:lnTo>
                      <a:pt x="2968" y="730"/>
                    </a:lnTo>
                    <a:lnTo>
                      <a:pt x="2968" y="730"/>
                    </a:lnTo>
                    <a:lnTo>
                      <a:pt x="2968" y="730"/>
                    </a:lnTo>
                    <a:lnTo>
                      <a:pt x="2975" y="730"/>
                    </a:lnTo>
                    <a:lnTo>
                      <a:pt x="2975" y="730"/>
                    </a:lnTo>
                    <a:lnTo>
                      <a:pt x="2975" y="730"/>
                    </a:lnTo>
                    <a:lnTo>
                      <a:pt x="2975" y="730"/>
                    </a:lnTo>
                    <a:lnTo>
                      <a:pt x="2975" y="730"/>
                    </a:lnTo>
                    <a:lnTo>
                      <a:pt x="2975" y="730"/>
                    </a:lnTo>
                    <a:lnTo>
                      <a:pt x="2975" y="730"/>
                    </a:lnTo>
                    <a:lnTo>
                      <a:pt x="2975" y="730"/>
                    </a:lnTo>
                    <a:lnTo>
                      <a:pt x="2975" y="730"/>
                    </a:lnTo>
                    <a:lnTo>
                      <a:pt x="2978" y="730"/>
                    </a:lnTo>
                    <a:lnTo>
                      <a:pt x="2978" y="730"/>
                    </a:lnTo>
                    <a:lnTo>
                      <a:pt x="2978" y="730"/>
                    </a:lnTo>
                    <a:lnTo>
                      <a:pt x="2978" y="730"/>
                    </a:lnTo>
                    <a:lnTo>
                      <a:pt x="2978" y="730"/>
                    </a:lnTo>
                    <a:lnTo>
                      <a:pt x="2978" y="730"/>
                    </a:lnTo>
                    <a:lnTo>
                      <a:pt x="2990" y="730"/>
                    </a:lnTo>
                    <a:lnTo>
                      <a:pt x="2990" y="730"/>
                    </a:lnTo>
                    <a:lnTo>
                      <a:pt x="2990" y="730"/>
                    </a:lnTo>
                    <a:lnTo>
                      <a:pt x="2997" y="730"/>
                    </a:lnTo>
                    <a:lnTo>
                      <a:pt x="2997" y="730"/>
                    </a:lnTo>
                    <a:lnTo>
                      <a:pt x="2997" y="730"/>
                    </a:lnTo>
                    <a:lnTo>
                      <a:pt x="2999" y="730"/>
                    </a:lnTo>
                    <a:lnTo>
                      <a:pt x="2999" y="730"/>
                    </a:lnTo>
                    <a:lnTo>
                      <a:pt x="2999" y="730"/>
                    </a:lnTo>
                    <a:lnTo>
                      <a:pt x="3021" y="730"/>
                    </a:lnTo>
                    <a:lnTo>
                      <a:pt x="3021" y="730"/>
                    </a:lnTo>
                    <a:lnTo>
                      <a:pt x="3021" y="730"/>
                    </a:lnTo>
                    <a:lnTo>
                      <a:pt x="3028" y="730"/>
                    </a:lnTo>
                    <a:lnTo>
                      <a:pt x="3028" y="730"/>
                    </a:lnTo>
                    <a:lnTo>
                      <a:pt x="3028" y="730"/>
                    </a:lnTo>
                    <a:lnTo>
                      <a:pt x="3030" y="730"/>
                    </a:lnTo>
                    <a:lnTo>
                      <a:pt x="3030" y="730"/>
                    </a:lnTo>
                    <a:lnTo>
                      <a:pt x="3030" y="730"/>
                    </a:lnTo>
                    <a:lnTo>
                      <a:pt x="3045" y="730"/>
                    </a:lnTo>
                    <a:lnTo>
                      <a:pt x="3045" y="730"/>
                    </a:lnTo>
                    <a:lnTo>
                      <a:pt x="3045" y="730"/>
                    </a:lnTo>
                    <a:lnTo>
                      <a:pt x="3071" y="730"/>
                    </a:lnTo>
                    <a:lnTo>
                      <a:pt x="3071" y="730"/>
                    </a:lnTo>
                    <a:lnTo>
                      <a:pt x="3071" y="730"/>
                    </a:lnTo>
                    <a:lnTo>
                      <a:pt x="3071" y="730"/>
                    </a:lnTo>
                    <a:lnTo>
                      <a:pt x="3071" y="730"/>
                    </a:lnTo>
                    <a:lnTo>
                      <a:pt x="3071" y="730"/>
                    </a:lnTo>
                    <a:lnTo>
                      <a:pt x="3076" y="730"/>
                    </a:lnTo>
                    <a:lnTo>
                      <a:pt x="3076" y="730"/>
                    </a:lnTo>
                    <a:lnTo>
                      <a:pt x="3076" y="730"/>
                    </a:lnTo>
                    <a:lnTo>
                      <a:pt x="3083" y="730"/>
                    </a:lnTo>
                    <a:lnTo>
                      <a:pt x="3083" y="730"/>
                    </a:lnTo>
                    <a:lnTo>
                      <a:pt x="3083" y="730"/>
                    </a:lnTo>
                    <a:lnTo>
                      <a:pt x="3085" y="730"/>
                    </a:lnTo>
                    <a:lnTo>
                      <a:pt x="3085" y="730"/>
                    </a:lnTo>
                    <a:lnTo>
                      <a:pt x="3085" y="730"/>
                    </a:lnTo>
                    <a:lnTo>
                      <a:pt x="3085" y="730"/>
                    </a:lnTo>
                    <a:lnTo>
                      <a:pt x="3085" y="730"/>
                    </a:lnTo>
                    <a:lnTo>
                      <a:pt x="3085" y="730"/>
                    </a:lnTo>
                    <a:lnTo>
                      <a:pt x="3130" y="730"/>
                    </a:lnTo>
                    <a:lnTo>
                      <a:pt x="3130" y="730"/>
                    </a:lnTo>
                    <a:lnTo>
                      <a:pt x="3130" y="730"/>
                    </a:lnTo>
                    <a:lnTo>
                      <a:pt x="3188" y="730"/>
                    </a:lnTo>
                    <a:lnTo>
                      <a:pt x="3188" y="730"/>
                    </a:lnTo>
                    <a:lnTo>
                      <a:pt x="3188" y="730"/>
                    </a:lnTo>
                    <a:lnTo>
                      <a:pt x="3207" y="730"/>
                    </a:lnTo>
                    <a:lnTo>
                      <a:pt x="3207" y="730"/>
                    </a:lnTo>
                    <a:lnTo>
                      <a:pt x="3207" y="730"/>
                    </a:lnTo>
                    <a:lnTo>
                      <a:pt x="3211" y="730"/>
                    </a:lnTo>
                    <a:lnTo>
                      <a:pt x="3211" y="730"/>
                    </a:lnTo>
                    <a:lnTo>
                      <a:pt x="3211" y="730"/>
                    </a:lnTo>
                    <a:lnTo>
                      <a:pt x="3281" y="730"/>
                    </a:lnTo>
                    <a:lnTo>
                      <a:pt x="3281" y="730"/>
                    </a:lnTo>
                    <a:lnTo>
                      <a:pt x="3281" y="730"/>
                    </a:lnTo>
                    <a:lnTo>
                      <a:pt x="3307" y="730"/>
                    </a:lnTo>
                    <a:lnTo>
                      <a:pt x="3307" y="730"/>
                    </a:lnTo>
                    <a:lnTo>
                      <a:pt x="3307" y="730"/>
                    </a:lnTo>
                    <a:lnTo>
                      <a:pt x="3323" y="730"/>
                    </a:lnTo>
                    <a:lnTo>
                      <a:pt x="3323" y="730"/>
                    </a:lnTo>
                    <a:lnTo>
                      <a:pt x="3323" y="730"/>
                    </a:lnTo>
                    <a:lnTo>
                      <a:pt x="3328" y="730"/>
                    </a:lnTo>
                    <a:lnTo>
                      <a:pt x="3328" y="730"/>
                    </a:lnTo>
                    <a:lnTo>
                      <a:pt x="3328" y="730"/>
                    </a:lnTo>
                    <a:lnTo>
                      <a:pt x="3466" y="730"/>
                    </a:lnTo>
                    <a:lnTo>
                      <a:pt x="3466" y="730"/>
                    </a:lnTo>
                    <a:lnTo>
                      <a:pt x="3466" y="730"/>
                    </a:lnTo>
                    <a:lnTo>
                      <a:pt x="3524" y="730"/>
                    </a:lnTo>
                    <a:lnTo>
                      <a:pt x="3524" y="730"/>
                    </a:lnTo>
                    <a:lnTo>
                      <a:pt x="3524" y="730"/>
                    </a:lnTo>
                    <a:lnTo>
                      <a:pt x="3733" y="730"/>
                    </a:lnTo>
                    <a:lnTo>
                      <a:pt x="3733" y="730"/>
                    </a:lnTo>
                    <a:lnTo>
                      <a:pt x="3733" y="730"/>
                    </a:lnTo>
                    <a:lnTo>
                      <a:pt x="3781" y="730"/>
                    </a:lnTo>
                    <a:lnTo>
                      <a:pt x="3781" y="730"/>
                    </a:lnTo>
                    <a:lnTo>
                      <a:pt x="3781" y="730"/>
                    </a:lnTo>
                    <a:lnTo>
                      <a:pt x="3824" y="730"/>
                    </a:lnTo>
                    <a:lnTo>
                      <a:pt x="3824" y="730"/>
                    </a:lnTo>
                    <a:lnTo>
                      <a:pt x="3824" y="730"/>
                    </a:lnTo>
                    <a:lnTo>
                      <a:pt x="3829" y="730"/>
                    </a:lnTo>
                    <a:lnTo>
                      <a:pt x="3829" y="730"/>
                    </a:lnTo>
                    <a:lnTo>
                      <a:pt x="3829" y="730"/>
                    </a:lnTo>
                    <a:lnTo>
                      <a:pt x="3831" y="730"/>
                    </a:lnTo>
                    <a:lnTo>
                      <a:pt x="3831" y="730"/>
                    </a:lnTo>
                    <a:lnTo>
                      <a:pt x="3831" y="730"/>
                    </a:lnTo>
                    <a:lnTo>
                      <a:pt x="3834" y="730"/>
                    </a:lnTo>
                    <a:lnTo>
                      <a:pt x="3834" y="730"/>
                    </a:lnTo>
                    <a:lnTo>
                      <a:pt x="3834" y="730"/>
                    </a:lnTo>
                    <a:lnTo>
                      <a:pt x="3898" y="730"/>
                    </a:lnTo>
                    <a:lnTo>
                      <a:pt x="3898" y="730"/>
                    </a:lnTo>
                    <a:lnTo>
                      <a:pt x="3898" y="730"/>
                    </a:lnTo>
                    <a:lnTo>
                      <a:pt x="3929" y="730"/>
                    </a:lnTo>
                    <a:lnTo>
                      <a:pt x="3929" y="730"/>
                    </a:lnTo>
                    <a:lnTo>
                      <a:pt x="3929" y="730"/>
                    </a:lnTo>
                    <a:lnTo>
                      <a:pt x="3941" y="730"/>
                    </a:lnTo>
                    <a:lnTo>
                      <a:pt x="3941" y="730"/>
                    </a:lnTo>
                    <a:lnTo>
                      <a:pt x="3941" y="730"/>
                    </a:lnTo>
                    <a:lnTo>
                      <a:pt x="3941" y="730"/>
                    </a:lnTo>
                    <a:lnTo>
                      <a:pt x="3941" y="730"/>
                    </a:lnTo>
                    <a:lnTo>
                      <a:pt x="3941" y="730"/>
                    </a:lnTo>
                    <a:lnTo>
                      <a:pt x="3950" y="730"/>
                    </a:lnTo>
                    <a:lnTo>
                      <a:pt x="3950" y="730"/>
                    </a:lnTo>
                    <a:lnTo>
                      <a:pt x="3950" y="730"/>
                    </a:lnTo>
                    <a:lnTo>
                      <a:pt x="3955" y="730"/>
                    </a:lnTo>
                    <a:lnTo>
                      <a:pt x="3955" y="730"/>
                    </a:lnTo>
                    <a:lnTo>
                      <a:pt x="3955" y="730"/>
                    </a:lnTo>
                    <a:lnTo>
                      <a:pt x="3967" y="730"/>
                    </a:lnTo>
                    <a:lnTo>
                      <a:pt x="3967" y="730"/>
                    </a:lnTo>
                    <a:lnTo>
                      <a:pt x="3967" y="730"/>
                    </a:lnTo>
                    <a:lnTo>
                      <a:pt x="3977" y="730"/>
                    </a:lnTo>
                    <a:lnTo>
                      <a:pt x="3977" y="730"/>
                    </a:lnTo>
                    <a:lnTo>
                      <a:pt x="3977" y="730"/>
                    </a:lnTo>
                    <a:lnTo>
                      <a:pt x="3977" y="730"/>
                    </a:lnTo>
                    <a:lnTo>
                      <a:pt x="3977" y="730"/>
                    </a:lnTo>
                    <a:lnTo>
                      <a:pt x="3977" y="730"/>
                    </a:lnTo>
                    <a:lnTo>
                      <a:pt x="3998" y="730"/>
                    </a:lnTo>
                    <a:lnTo>
                      <a:pt x="3998" y="730"/>
                    </a:lnTo>
                    <a:lnTo>
                      <a:pt x="3998" y="730"/>
                    </a:lnTo>
                    <a:lnTo>
                      <a:pt x="4003" y="730"/>
                    </a:lnTo>
                    <a:lnTo>
                      <a:pt x="4003" y="730"/>
                    </a:lnTo>
                    <a:lnTo>
                      <a:pt x="4003" y="730"/>
                    </a:lnTo>
                    <a:lnTo>
                      <a:pt x="4010" y="730"/>
                    </a:lnTo>
                    <a:lnTo>
                      <a:pt x="4010" y="730"/>
                    </a:lnTo>
                    <a:lnTo>
                      <a:pt x="4010" y="730"/>
                    </a:lnTo>
                    <a:lnTo>
                      <a:pt x="4036" y="730"/>
                    </a:lnTo>
                    <a:lnTo>
                      <a:pt x="4036" y="730"/>
                    </a:lnTo>
                    <a:lnTo>
                      <a:pt x="4036" y="730"/>
                    </a:lnTo>
                    <a:lnTo>
                      <a:pt x="4039" y="730"/>
                    </a:lnTo>
                    <a:lnTo>
                      <a:pt x="4039" y="730"/>
                    </a:lnTo>
                    <a:lnTo>
                      <a:pt x="4039" y="730"/>
                    </a:lnTo>
                    <a:lnTo>
                      <a:pt x="4039" y="730"/>
                    </a:lnTo>
                    <a:lnTo>
                      <a:pt x="4039" y="730"/>
                    </a:lnTo>
                    <a:lnTo>
                      <a:pt x="4039" y="730"/>
                    </a:lnTo>
                    <a:lnTo>
                      <a:pt x="4065" y="730"/>
                    </a:lnTo>
                    <a:lnTo>
                      <a:pt x="4065" y="730"/>
                    </a:lnTo>
                    <a:lnTo>
                      <a:pt x="4065" y="730"/>
                    </a:lnTo>
                    <a:lnTo>
                      <a:pt x="4079" y="730"/>
                    </a:lnTo>
                    <a:lnTo>
                      <a:pt x="4079" y="730"/>
                    </a:lnTo>
                    <a:lnTo>
                      <a:pt x="4079" y="730"/>
                    </a:lnTo>
                    <a:lnTo>
                      <a:pt x="4091" y="730"/>
                    </a:lnTo>
                    <a:lnTo>
                      <a:pt x="4091" y="730"/>
                    </a:lnTo>
                    <a:lnTo>
                      <a:pt x="4091" y="730"/>
                    </a:lnTo>
                    <a:lnTo>
                      <a:pt x="4122" y="730"/>
                    </a:lnTo>
                    <a:lnTo>
                      <a:pt x="4122" y="730"/>
                    </a:lnTo>
                    <a:lnTo>
                      <a:pt x="4122" y="730"/>
                    </a:lnTo>
                    <a:lnTo>
                      <a:pt x="4134" y="730"/>
                    </a:lnTo>
                    <a:lnTo>
                      <a:pt x="4134" y="730"/>
                    </a:lnTo>
                    <a:lnTo>
                      <a:pt x="4134" y="730"/>
                    </a:lnTo>
                    <a:lnTo>
                      <a:pt x="4139" y="730"/>
                    </a:lnTo>
                    <a:lnTo>
                      <a:pt x="4139" y="730"/>
                    </a:lnTo>
                    <a:lnTo>
                      <a:pt x="4139" y="730"/>
                    </a:lnTo>
                    <a:lnTo>
                      <a:pt x="4446" y="730"/>
                    </a:lnTo>
                    <a:lnTo>
                      <a:pt x="4446" y="758"/>
                    </a:lnTo>
                    <a:lnTo>
                      <a:pt x="4446" y="758"/>
                    </a:lnTo>
                    <a:lnTo>
                      <a:pt x="4453" y="758"/>
                    </a:lnTo>
                    <a:lnTo>
                      <a:pt x="4453" y="758"/>
                    </a:lnTo>
                    <a:lnTo>
                      <a:pt x="4453" y="758"/>
                    </a:lnTo>
                    <a:lnTo>
                      <a:pt x="4494" y="758"/>
                    </a:lnTo>
                    <a:lnTo>
                      <a:pt x="4494" y="758"/>
                    </a:lnTo>
                    <a:lnTo>
                      <a:pt x="4494" y="758"/>
                    </a:lnTo>
                    <a:lnTo>
                      <a:pt x="4532" y="758"/>
                    </a:lnTo>
                    <a:lnTo>
                      <a:pt x="4532" y="758"/>
                    </a:lnTo>
                    <a:lnTo>
                      <a:pt x="4532" y="758"/>
                    </a:lnTo>
                    <a:lnTo>
                      <a:pt x="4637" y="758"/>
                    </a:lnTo>
                    <a:lnTo>
                      <a:pt x="4637" y="758"/>
                    </a:lnTo>
                    <a:lnTo>
                      <a:pt x="4637" y="758"/>
                    </a:lnTo>
                    <a:lnTo>
                      <a:pt x="4642" y="758"/>
                    </a:lnTo>
                    <a:lnTo>
                      <a:pt x="4642" y="758"/>
                    </a:lnTo>
                    <a:lnTo>
                      <a:pt x="4642" y="758"/>
                    </a:lnTo>
                    <a:lnTo>
                      <a:pt x="4646" y="758"/>
                    </a:lnTo>
                    <a:lnTo>
                      <a:pt x="4646" y="758"/>
                    </a:lnTo>
                    <a:lnTo>
                      <a:pt x="4646" y="758"/>
                    </a:lnTo>
                    <a:lnTo>
                      <a:pt x="4689" y="758"/>
                    </a:lnTo>
                    <a:lnTo>
                      <a:pt x="4689" y="758"/>
                    </a:lnTo>
                    <a:lnTo>
                      <a:pt x="4689" y="758"/>
                    </a:lnTo>
                    <a:lnTo>
                      <a:pt x="4763" y="758"/>
                    </a:lnTo>
                    <a:lnTo>
                      <a:pt x="4763" y="758"/>
                    </a:lnTo>
                    <a:lnTo>
                      <a:pt x="4763" y="758"/>
                    </a:lnTo>
                    <a:lnTo>
                      <a:pt x="4849" y="758"/>
                    </a:lnTo>
                    <a:lnTo>
                      <a:pt x="4849" y="758"/>
                    </a:lnTo>
                    <a:lnTo>
                      <a:pt x="4849" y="758"/>
                    </a:lnTo>
                    <a:lnTo>
                      <a:pt x="4866" y="758"/>
                    </a:lnTo>
                    <a:lnTo>
                      <a:pt x="4866" y="788"/>
                    </a:lnTo>
                    <a:lnTo>
                      <a:pt x="4866" y="788"/>
                    </a:lnTo>
                    <a:lnTo>
                      <a:pt x="4866" y="788"/>
                    </a:lnTo>
                    <a:lnTo>
                      <a:pt x="4866" y="788"/>
                    </a:lnTo>
                    <a:lnTo>
                      <a:pt x="4866" y="788"/>
                    </a:lnTo>
                    <a:lnTo>
                      <a:pt x="4878" y="788"/>
                    </a:lnTo>
                    <a:lnTo>
                      <a:pt x="4878" y="788"/>
                    </a:lnTo>
                    <a:lnTo>
                      <a:pt x="4878" y="788"/>
                    </a:lnTo>
                    <a:lnTo>
                      <a:pt x="4897" y="788"/>
                    </a:lnTo>
                    <a:lnTo>
                      <a:pt x="4897" y="788"/>
                    </a:lnTo>
                    <a:lnTo>
                      <a:pt x="4897" y="788"/>
                    </a:lnTo>
                    <a:lnTo>
                      <a:pt x="4928" y="788"/>
                    </a:lnTo>
                    <a:lnTo>
                      <a:pt x="4928" y="788"/>
                    </a:lnTo>
                    <a:lnTo>
                      <a:pt x="4928" y="788"/>
                    </a:lnTo>
                    <a:lnTo>
                      <a:pt x="4928" y="788"/>
                    </a:lnTo>
                    <a:lnTo>
                      <a:pt x="4928" y="788"/>
                    </a:lnTo>
                    <a:lnTo>
                      <a:pt x="4928" y="788"/>
                    </a:lnTo>
                    <a:lnTo>
                      <a:pt x="4928" y="788"/>
                    </a:lnTo>
                    <a:lnTo>
                      <a:pt x="4928" y="788"/>
                    </a:lnTo>
                    <a:lnTo>
                      <a:pt x="4928" y="788"/>
                    </a:lnTo>
                    <a:lnTo>
                      <a:pt x="4942" y="788"/>
                    </a:lnTo>
                    <a:lnTo>
                      <a:pt x="4942" y="788"/>
                    </a:lnTo>
                    <a:lnTo>
                      <a:pt x="4942" y="788"/>
                    </a:lnTo>
                    <a:lnTo>
                      <a:pt x="4944" y="788"/>
                    </a:lnTo>
                    <a:lnTo>
                      <a:pt x="4944" y="788"/>
                    </a:lnTo>
                  </a:path>
                </a:pathLst>
              </a:custGeom>
              <a:noFill/>
              <a:ln w="33338">
                <a:solidFill>
                  <a:srgbClr val="0070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8">
                <a:extLst>
                  <a:ext uri="{FF2B5EF4-FFF2-40B4-BE49-F238E27FC236}">
                    <a16:creationId xmlns:a16="http://schemas.microsoft.com/office/drawing/2014/main" id="{2E5F9BAD-78CE-CD32-C2AE-FD7E941071BC}"/>
                  </a:ext>
                </a:extLst>
              </p:cNvPr>
              <p:cNvSpPr>
                <a:spLocks/>
              </p:cNvSpPr>
              <p:nvPr/>
            </p:nvSpPr>
            <p:spPr bwMode="auto">
              <a:xfrm>
                <a:off x="2595535" y="1541463"/>
                <a:ext cx="7879963" cy="1516062"/>
              </a:xfrm>
              <a:custGeom>
                <a:avLst/>
                <a:gdLst>
                  <a:gd name="T0" fmla="*/ 74 w 4944"/>
                  <a:gd name="T1" fmla="*/ 28 h 955"/>
                  <a:gd name="T2" fmla="*/ 139 w 4944"/>
                  <a:gd name="T3" fmla="*/ 59 h 955"/>
                  <a:gd name="T4" fmla="*/ 201 w 4944"/>
                  <a:gd name="T5" fmla="*/ 94 h 955"/>
                  <a:gd name="T6" fmla="*/ 248 w 4944"/>
                  <a:gd name="T7" fmla="*/ 128 h 955"/>
                  <a:gd name="T8" fmla="*/ 291 w 4944"/>
                  <a:gd name="T9" fmla="*/ 146 h 955"/>
                  <a:gd name="T10" fmla="*/ 336 w 4944"/>
                  <a:gd name="T11" fmla="*/ 191 h 955"/>
                  <a:gd name="T12" fmla="*/ 391 w 4944"/>
                  <a:gd name="T13" fmla="*/ 222 h 955"/>
                  <a:gd name="T14" fmla="*/ 458 w 4944"/>
                  <a:gd name="T15" fmla="*/ 246 h 955"/>
                  <a:gd name="T16" fmla="*/ 503 w 4944"/>
                  <a:gd name="T17" fmla="*/ 285 h 955"/>
                  <a:gd name="T18" fmla="*/ 546 w 4944"/>
                  <a:gd name="T19" fmla="*/ 327 h 955"/>
                  <a:gd name="T20" fmla="*/ 625 w 4944"/>
                  <a:gd name="T21" fmla="*/ 375 h 955"/>
                  <a:gd name="T22" fmla="*/ 730 w 4944"/>
                  <a:gd name="T23" fmla="*/ 406 h 955"/>
                  <a:gd name="T24" fmla="*/ 801 w 4944"/>
                  <a:gd name="T25" fmla="*/ 445 h 955"/>
                  <a:gd name="T26" fmla="*/ 878 w 4944"/>
                  <a:gd name="T27" fmla="*/ 480 h 955"/>
                  <a:gd name="T28" fmla="*/ 923 w 4944"/>
                  <a:gd name="T29" fmla="*/ 511 h 955"/>
                  <a:gd name="T30" fmla="*/ 985 w 4944"/>
                  <a:gd name="T31" fmla="*/ 535 h 955"/>
                  <a:gd name="T32" fmla="*/ 999 w 4944"/>
                  <a:gd name="T33" fmla="*/ 543 h 955"/>
                  <a:gd name="T34" fmla="*/ 1009 w 4944"/>
                  <a:gd name="T35" fmla="*/ 546 h 955"/>
                  <a:gd name="T36" fmla="*/ 1023 w 4944"/>
                  <a:gd name="T37" fmla="*/ 546 h 955"/>
                  <a:gd name="T38" fmla="*/ 1033 w 4944"/>
                  <a:gd name="T39" fmla="*/ 546 h 955"/>
                  <a:gd name="T40" fmla="*/ 1054 w 4944"/>
                  <a:gd name="T41" fmla="*/ 558 h 955"/>
                  <a:gd name="T42" fmla="*/ 1071 w 4944"/>
                  <a:gd name="T43" fmla="*/ 564 h 955"/>
                  <a:gd name="T44" fmla="*/ 1123 w 4944"/>
                  <a:gd name="T45" fmla="*/ 572 h 955"/>
                  <a:gd name="T46" fmla="*/ 1168 w 4944"/>
                  <a:gd name="T47" fmla="*/ 591 h 955"/>
                  <a:gd name="T48" fmla="*/ 1266 w 4944"/>
                  <a:gd name="T49" fmla="*/ 619 h 955"/>
                  <a:gd name="T50" fmla="*/ 1352 w 4944"/>
                  <a:gd name="T51" fmla="*/ 651 h 955"/>
                  <a:gd name="T52" fmla="*/ 1476 w 4944"/>
                  <a:gd name="T53" fmla="*/ 671 h 955"/>
                  <a:gd name="T54" fmla="*/ 1695 w 4944"/>
                  <a:gd name="T55" fmla="*/ 679 h 955"/>
                  <a:gd name="T56" fmla="*/ 1881 w 4944"/>
                  <a:gd name="T57" fmla="*/ 700 h 955"/>
                  <a:gd name="T58" fmla="*/ 1936 w 4944"/>
                  <a:gd name="T59" fmla="*/ 703 h 955"/>
                  <a:gd name="T60" fmla="*/ 1955 w 4944"/>
                  <a:gd name="T61" fmla="*/ 708 h 955"/>
                  <a:gd name="T62" fmla="*/ 1979 w 4944"/>
                  <a:gd name="T63" fmla="*/ 708 h 955"/>
                  <a:gd name="T64" fmla="*/ 1988 w 4944"/>
                  <a:gd name="T65" fmla="*/ 708 h 955"/>
                  <a:gd name="T66" fmla="*/ 2008 w 4944"/>
                  <a:gd name="T67" fmla="*/ 716 h 955"/>
                  <a:gd name="T68" fmla="*/ 2029 w 4944"/>
                  <a:gd name="T69" fmla="*/ 721 h 955"/>
                  <a:gd name="T70" fmla="*/ 2081 w 4944"/>
                  <a:gd name="T71" fmla="*/ 725 h 955"/>
                  <a:gd name="T72" fmla="*/ 2103 w 4944"/>
                  <a:gd name="T73" fmla="*/ 735 h 955"/>
                  <a:gd name="T74" fmla="*/ 2184 w 4944"/>
                  <a:gd name="T75" fmla="*/ 750 h 955"/>
                  <a:gd name="T76" fmla="*/ 2313 w 4944"/>
                  <a:gd name="T77" fmla="*/ 764 h 955"/>
                  <a:gd name="T78" fmla="*/ 2539 w 4944"/>
                  <a:gd name="T79" fmla="*/ 788 h 955"/>
                  <a:gd name="T80" fmla="*/ 2770 w 4944"/>
                  <a:gd name="T81" fmla="*/ 800 h 955"/>
                  <a:gd name="T82" fmla="*/ 2916 w 4944"/>
                  <a:gd name="T83" fmla="*/ 809 h 955"/>
                  <a:gd name="T84" fmla="*/ 2949 w 4944"/>
                  <a:gd name="T85" fmla="*/ 809 h 955"/>
                  <a:gd name="T86" fmla="*/ 2975 w 4944"/>
                  <a:gd name="T87" fmla="*/ 809 h 955"/>
                  <a:gd name="T88" fmla="*/ 2999 w 4944"/>
                  <a:gd name="T89" fmla="*/ 809 h 955"/>
                  <a:gd name="T90" fmla="*/ 3021 w 4944"/>
                  <a:gd name="T91" fmla="*/ 809 h 955"/>
                  <a:gd name="T92" fmla="*/ 3083 w 4944"/>
                  <a:gd name="T93" fmla="*/ 816 h 955"/>
                  <a:gd name="T94" fmla="*/ 3188 w 4944"/>
                  <a:gd name="T95" fmla="*/ 822 h 955"/>
                  <a:gd name="T96" fmla="*/ 3281 w 4944"/>
                  <a:gd name="T97" fmla="*/ 829 h 955"/>
                  <a:gd name="T98" fmla="*/ 3459 w 4944"/>
                  <a:gd name="T99" fmla="*/ 848 h 955"/>
                  <a:gd name="T100" fmla="*/ 3736 w 4944"/>
                  <a:gd name="T101" fmla="*/ 861 h 955"/>
                  <a:gd name="T102" fmla="*/ 3867 w 4944"/>
                  <a:gd name="T103" fmla="*/ 876 h 955"/>
                  <a:gd name="T104" fmla="*/ 3950 w 4944"/>
                  <a:gd name="T105" fmla="*/ 882 h 955"/>
                  <a:gd name="T106" fmla="*/ 3974 w 4944"/>
                  <a:gd name="T107" fmla="*/ 882 h 955"/>
                  <a:gd name="T108" fmla="*/ 3998 w 4944"/>
                  <a:gd name="T109" fmla="*/ 898 h 955"/>
                  <a:gd name="T110" fmla="*/ 4046 w 4944"/>
                  <a:gd name="T111" fmla="*/ 898 h 955"/>
                  <a:gd name="T112" fmla="*/ 4132 w 4944"/>
                  <a:gd name="T113" fmla="*/ 898 h 955"/>
                  <a:gd name="T114" fmla="*/ 4182 w 4944"/>
                  <a:gd name="T115" fmla="*/ 916 h 955"/>
                  <a:gd name="T116" fmla="*/ 4439 w 4944"/>
                  <a:gd name="T117" fmla="*/ 926 h 955"/>
                  <a:gd name="T118" fmla="*/ 4594 w 4944"/>
                  <a:gd name="T119" fmla="*/ 945 h 955"/>
                  <a:gd name="T120" fmla="*/ 4759 w 4944"/>
                  <a:gd name="T121" fmla="*/ 955 h 955"/>
                  <a:gd name="T122" fmla="*/ 4894 w 4944"/>
                  <a:gd name="T123" fmla="*/ 955 h 955"/>
                  <a:gd name="T124" fmla="*/ 4925 w 4944"/>
                  <a:gd name="T125" fmla="*/ 955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4" h="955">
                    <a:moveTo>
                      <a:pt x="0" y="0"/>
                    </a:moveTo>
                    <a:lnTo>
                      <a:pt x="0" y="0"/>
                    </a:lnTo>
                    <a:lnTo>
                      <a:pt x="0" y="0"/>
                    </a:lnTo>
                    <a:lnTo>
                      <a:pt x="0" y="0"/>
                    </a:lnTo>
                    <a:lnTo>
                      <a:pt x="7" y="0"/>
                    </a:lnTo>
                    <a:lnTo>
                      <a:pt x="7" y="4"/>
                    </a:lnTo>
                    <a:lnTo>
                      <a:pt x="7" y="4"/>
                    </a:lnTo>
                    <a:lnTo>
                      <a:pt x="10" y="4"/>
                    </a:lnTo>
                    <a:lnTo>
                      <a:pt x="10" y="7"/>
                    </a:lnTo>
                    <a:lnTo>
                      <a:pt x="10" y="7"/>
                    </a:lnTo>
                    <a:lnTo>
                      <a:pt x="22" y="7"/>
                    </a:lnTo>
                    <a:lnTo>
                      <a:pt x="22" y="15"/>
                    </a:lnTo>
                    <a:lnTo>
                      <a:pt x="22" y="15"/>
                    </a:lnTo>
                    <a:lnTo>
                      <a:pt x="29" y="15"/>
                    </a:lnTo>
                    <a:lnTo>
                      <a:pt x="29" y="18"/>
                    </a:lnTo>
                    <a:lnTo>
                      <a:pt x="29" y="18"/>
                    </a:lnTo>
                    <a:lnTo>
                      <a:pt x="34" y="18"/>
                    </a:lnTo>
                    <a:lnTo>
                      <a:pt x="34" y="21"/>
                    </a:lnTo>
                    <a:lnTo>
                      <a:pt x="34" y="21"/>
                    </a:lnTo>
                    <a:lnTo>
                      <a:pt x="62" y="21"/>
                    </a:lnTo>
                    <a:lnTo>
                      <a:pt x="62" y="25"/>
                    </a:lnTo>
                    <a:lnTo>
                      <a:pt x="62" y="25"/>
                    </a:lnTo>
                    <a:lnTo>
                      <a:pt x="74" y="25"/>
                    </a:lnTo>
                    <a:lnTo>
                      <a:pt x="74" y="28"/>
                    </a:lnTo>
                    <a:lnTo>
                      <a:pt x="74" y="28"/>
                    </a:lnTo>
                    <a:lnTo>
                      <a:pt x="81" y="28"/>
                    </a:lnTo>
                    <a:lnTo>
                      <a:pt x="81" y="31"/>
                    </a:lnTo>
                    <a:lnTo>
                      <a:pt x="81" y="31"/>
                    </a:lnTo>
                    <a:lnTo>
                      <a:pt x="84" y="31"/>
                    </a:lnTo>
                    <a:lnTo>
                      <a:pt x="84" y="39"/>
                    </a:lnTo>
                    <a:lnTo>
                      <a:pt x="84" y="39"/>
                    </a:lnTo>
                    <a:lnTo>
                      <a:pt x="91" y="39"/>
                    </a:lnTo>
                    <a:lnTo>
                      <a:pt x="91" y="42"/>
                    </a:lnTo>
                    <a:lnTo>
                      <a:pt x="91" y="42"/>
                    </a:lnTo>
                    <a:lnTo>
                      <a:pt x="98" y="42"/>
                    </a:lnTo>
                    <a:lnTo>
                      <a:pt x="98" y="46"/>
                    </a:lnTo>
                    <a:lnTo>
                      <a:pt x="98" y="46"/>
                    </a:lnTo>
                    <a:lnTo>
                      <a:pt x="105" y="46"/>
                    </a:lnTo>
                    <a:lnTo>
                      <a:pt x="105" y="49"/>
                    </a:lnTo>
                    <a:lnTo>
                      <a:pt x="105" y="49"/>
                    </a:lnTo>
                    <a:lnTo>
                      <a:pt x="108" y="49"/>
                    </a:lnTo>
                    <a:lnTo>
                      <a:pt x="108" y="52"/>
                    </a:lnTo>
                    <a:lnTo>
                      <a:pt x="108" y="52"/>
                    </a:lnTo>
                    <a:lnTo>
                      <a:pt x="124" y="52"/>
                    </a:lnTo>
                    <a:lnTo>
                      <a:pt x="124" y="55"/>
                    </a:lnTo>
                    <a:lnTo>
                      <a:pt x="124" y="55"/>
                    </a:lnTo>
                    <a:lnTo>
                      <a:pt x="131" y="55"/>
                    </a:lnTo>
                    <a:lnTo>
                      <a:pt x="131" y="59"/>
                    </a:lnTo>
                    <a:lnTo>
                      <a:pt x="131" y="59"/>
                    </a:lnTo>
                    <a:lnTo>
                      <a:pt x="139" y="59"/>
                    </a:lnTo>
                    <a:lnTo>
                      <a:pt x="139" y="63"/>
                    </a:lnTo>
                    <a:lnTo>
                      <a:pt x="139" y="63"/>
                    </a:lnTo>
                    <a:lnTo>
                      <a:pt x="148" y="63"/>
                    </a:lnTo>
                    <a:lnTo>
                      <a:pt x="148" y="67"/>
                    </a:lnTo>
                    <a:lnTo>
                      <a:pt x="148" y="67"/>
                    </a:lnTo>
                    <a:lnTo>
                      <a:pt x="155" y="67"/>
                    </a:lnTo>
                    <a:lnTo>
                      <a:pt x="155" y="70"/>
                    </a:lnTo>
                    <a:lnTo>
                      <a:pt x="155" y="70"/>
                    </a:lnTo>
                    <a:lnTo>
                      <a:pt x="158" y="70"/>
                    </a:lnTo>
                    <a:lnTo>
                      <a:pt x="158" y="73"/>
                    </a:lnTo>
                    <a:lnTo>
                      <a:pt x="158" y="73"/>
                    </a:lnTo>
                    <a:lnTo>
                      <a:pt x="172" y="73"/>
                    </a:lnTo>
                    <a:lnTo>
                      <a:pt x="172" y="76"/>
                    </a:lnTo>
                    <a:lnTo>
                      <a:pt x="172" y="76"/>
                    </a:lnTo>
                    <a:lnTo>
                      <a:pt x="174" y="76"/>
                    </a:lnTo>
                    <a:lnTo>
                      <a:pt x="174" y="80"/>
                    </a:lnTo>
                    <a:lnTo>
                      <a:pt x="174" y="80"/>
                    </a:lnTo>
                    <a:lnTo>
                      <a:pt x="179" y="80"/>
                    </a:lnTo>
                    <a:lnTo>
                      <a:pt x="179" y="88"/>
                    </a:lnTo>
                    <a:lnTo>
                      <a:pt x="179" y="88"/>
                    </a:lnTo>
                    <a:lnTo>
                      <a:pt x="184" y="88"/>
                    </a:lnTo>
                    <a:lnTo>
                      <a:pt x="184" y="91"/>
                    </a:lnTo>
                    <a:lnTo>
                      <a:pt x="184" y="91"/>
                    </a:lnTo>
                    <a:lnTo>
                      <a:pt x="201" y="91"/>
                    </a:lnTo>
                    <a:lnTo>
                      <a:pt x="201" y="94"/>
                    </a:lnTo>
                    <a:lnTo>
                      <a:pt x="201" y="94"/>
                    </a:lnTo>
                    <a:lnTo>
                      <a:pt x="205" y="94"/>
                    </a:lnTo>
                    <a:lnTo>
                      <a:pt x="205" y="97"/>
                    </a:lnTo>
                    <a:lnTo>
                      <a:pt x="205" y="97"/>
                    </a:lnTo>
                    <a:lnTo>
                      <a:pt x="215" y="97"/>
                    </a:lnTo>
                    <a:lnTo>
                      <a:pt x="215" y="101"/>
                    </a:lnTo>
                    <a:lnTo>
                      <a:pt x="215" y="101"/>
                    </a:lnTo>
                    <a:lnTo>
                      <a:pt x="217" y="101"/>
                    </a:lnTo>
                    <a:lnTo>
                      <a:pt x="217" y="107"/>
                    </a:lnTo>
                    <a:lnTo>
                      <a:pt x="217" y="107"/>
                    </a:lnTo>
                    <a:lnTo>
                      <a:pt x="220" y="107"/>
                    </a:lnTo>
                    <a:lnTo>
                      <a:pt x="220" y="115"/>
                    </a:lnTo>
                    <a:lnTo>
                      <a:pt x="220" y="115"/>
                    </a:lnTo>
                    <a:lnTo>
                      <a:pt x="222" y="115"/>
                    </a:lnTo>
                    <a:lnTo>
                      <a:pt x="222" y="118"/>
                    </a:lnTo>
                    <a:lnTo>
                      <a:pt x="222" y="118"/>
                    </a:lnTo>
                    <a:lnTo>
                      <a:pt x="229" y="118"/>
                    </a:lnTo>
                    <a:lnTo>
                      <a:pt x="229" y="122"/>
                    </a:lnTo>
                    <a:lnTo>
                      <a:pt x="229" y="122"/>
                    </a:lnTo>
                    <a:lnTo>
                      <a:pt x="246" y="122"/>
                    </a:lnTo>
                    <a:lnTo>
                      <a:pt x="246" y="125"/>
                    </a:lnTo>
                    <a:lnTo>
                      <a:pt x="246" y="125"/>
                    </a:lnTo>
                    <a:lnTo>
                      <a:pt x="248" y="125"/>
                    </a:lnTo>
                    <a:lnTo>
                      <a:pt x="248" y="128"/>
                    </a:lnTo>
                    <a:lnTo>
                      <a:pt x="248" y="128"/>
                    </a:lnTo>
                    <a:lnTo>
                      <a:pt x="253" y="128"/>
                    </a:lnTo>
                    <a:lnTo>
                      <a:pt x="253" y="131"/>
                    </a:lnTo>
                    <a:lnTo>
                      <a:pt x="253" y="131"/>
                    </a:lnTo>
                    <a:lnTo>
                      <a:pt x="263" y="131"/>
                    </a:lnTo>
                    <a:lnTo>
                      <a:pt x="263" y="134"/>
                    </a:lnTo>
                    <a:lnTo>
                      <a:pt x="263" y="134"/>
                    </a:lnTo>
                    <a:lnTo>
                      <a:pt x="263" y="134"/>
                    </a:lnTo>
                    <a:lnTo>
                      <a:pt x="263" y="134"/>
                    </a:lnTo>
                    <a:lnTo>
                      <a:pt x="263" y="134"/>
                    </a:lnTo>
                    <a:lnTo>
                      <a:pt x="267" y="134"/>
                    </a:lnTo>
                    <a:lnTo>
                      <a:pt x="267" y="134"/>
                    </a:lnTo>
                    <a:lnTo>
                      <a:pt x="267" y="134"/>
                    </a:lnTo>
                    <a:lnTo>
                      <a:pt x="267" y="134"/>
                    </a:lnTo>
                    <a:lnTo>
                      <a:pt x="267" y="134"/>
                    </a:lnTo>
                    <a:lnTo>
                      <a:pt x="267" y="134"/>
                    </a:lnTo>
                    <a:lnTo>
                      <a:pt x="270" y="134"/>
                    </a:lnTo>
                    <a:lnTo>
                      <a:pt x="270" y="139"/>
                    </a:lnTo>
                    <a:lnTo>
                      <a:pt x="270" y="139"/>
                    </a:lnTo>
                    <a:lnTo>
                      <a:pt x="284" y="139"/>
                    </a:lnTo>
                    <a:lnTo>
                      <a:pt x="284" y="143"/>
                    </a:lnTo>
                    <a:lnTo>
                      <a:pt x="284" y="143"/>
                    </a:lnTo>
                    <a:lnTo>
                      <a:pt x="286" y="143"/>
                    </a:lnTo>
                    <a:lnTo>
                      <a:pt x="286" y="146"/>
                    </a:lnTo>
                    <a:lnTo>
                      <a:pt x="286" y="146"/>
                    </a:lnTo>
                    <a:lnTo>
                      <a:pt x="291" y="146"/>
                    </a:lnTo>
                    <a:lnTo>
                      <a:pt x="291" y="149"/>
                    </a:lnTo>
                    <a:lnTo>
                      <a:pt x="291" y="149"/>
                    </a:lnTo>
                    <a:lnTo>
                      <a:pt x="296" y="149"/>
                    </a:lnTo>
                    <a:lnTo>
                      <a:pt x="296" y="155"/>
                    </a:lnTo>
                    <a:lnTo>
                      <a:pt x="296" y="155"/>
                    </a:lnTo>
                    <a:lnTo>
                      <a:pt x="296" y="155"/>
                    </a:lnTo>
                    <a:lnTo>
                      <a:pt x="296" y="155"/>
                    </a:lnTo>
                    <a:lnTo>
                      <a:pt x="296" y="155"/>
                    </a:lnTo>
                    <a:lnTo>
                      <a:pt x="298" y="155"/>
                    </a:lnTo>
                    <a:lnTo>
                      <a:pt x="298" y="159"/>
                    </a:lnTo>
                    <a:lnTo>
                      <a:pt x="298" y="159"/>
                    </a:lnTo>
                    <a:lnTo>
                      <a:pt x="301" y="159"/>
                    </a:lnTo>
                    <a:lnTo>
                      <a:pt x="301" y="167"/>
                    </a:lnTo>
                    <a:lnTo>
                      <a:pt x="301" y="167"/>
                    </a:lnTo>
                    <a:lnTo>
                      <a:pt x="317" y="167"/>
                    </a:lnTo>
                    <a:lnTo>
                      <a:pt x="317" y="170"/>
                    </a:lnTo>
                    <a:lnTo>
                      <a:pt x="317" y="170"/>
                    </a:lnTo>
                    <a:lnTo>
                      <a:pt x="325" y="170"/>
                    </a:lnTo>
                    <a:lnTo>
                      <a:pt x="325" y="173"/>
                    </a:lnTo>
                    <a:lnTo>
                      <a:pt x="325" y="173"/>
                    </a:lnTo>
                    <a:lnTo>
                      <a:pt x="334" y="173"/>
                    </a:lnTo>
                    <a:lnTo>
                      <a:pt x="334" y="183"/>
                    </a:lnTo>
                    <a:lnTo>
                      <a:pt x="334" y="183"/>
                    </a:lnTo>
                    <a:lnTo>
                      <a:pt x="336" y="183"/>
                    </a:lnTo>
                    <a:lnTo>
                      <a:pt x="336" y="191"/>
                    </a:lnTo>
                    <a:lnTo>
                      <a:pt x="336" y="191"/>
                    </a:lnTo>
                    <a:lnTo>
                      <a:pt x="341" y="191"/>
                    </a:lnTo>
                    <a:lnTo>
                      <a:pt x="341" y="194"/>
                    </a:lnTo>
                    <a:lnTo>
                      <a:pt x="341" y="194"/>
                    </a:lnTo>
                    <a:lnTo>
                      <a:pt x="351" y="194"/>
                    </a:lnTo>
                    <a:lnTo>
                      <a:pt x="351" y="197"/>
                    </a:lnTo>
                    <a:lnTo>
                      <a:pt x="351" y="197"/>
                    </a:lnTo>
                    <a:lnTo>
                      <a:pt x="355" y="197"/>
                    </a:lnTo>
                    <a:lnTo>
                      <a:pt x="355" y="201"/>
                    </a:lnTo>
                    <a:lnTo>
                      <a:pt x="355" y="201"/>
                    </a:lnTo>
                    <a:lnTo>
                      <a:pt x="363" y="201"/>
                    </a:lnTo>
                    <a:lnTo>
                      <a:pt x="363" y="207"/>
                    </a:lnTo>
                    <a:lnTo>
                      <a:pt x="363" y="207"/>
                    </a:lnTo>
                    <a:lnTo>
                      <a:pt x="382" y="207"/>
                    </a:lnTo>
                    <a:lnTo>
                      <a:pt x="382" y="212"/>
                    </a:lnTo>
                    <a:lnTo>
                      <a:pt x="382" y="212"/>
                    </a:lnTo>
                    <a:lnTo>
                      <a:pt x="386" y="212"/>
                    </a:lnTo>
                    <a:lnTo>
                      <a:pt x="386" y="215"/>
                    </a:lnTo>
                    <a:lnTo>
                      <a:pt x="386" y="215"/>
                    </a:lnTo>
                    <a:lnTo>
                      <a:pt x="389" y="215"/>
                    </a:lnTo>
                    <a:lnTo>
                      <a:pt x="389" y="218"/>
                    </a:lnTo>
                    <a:lnTo>
                      <a:pt x="389" y="218"/>
                    </a:lnTo>
                    <a:lnTo>
                      <a:pt x="391" y="218"/>
                    </a:lnTo>
                    <a:lnTo>
                      <a:pt x="391" y="222"/>
                    </a:lnTo>
                    <a:lnTo>
                      <a:pt x="391" y="222"/>
                    </a:lnTo>
                    <a:lnTo>
                      <a:pt x="391" y="222"/>
                    </a:lnTo>
                    <a:lnTo>
                      <a:pt x="391" y="222"/>
                    </a:lnTo>
                    <a:lnTo>
                      <a:pt x="391" y="222"/>
                    </a:lnTo>
                    <a:lnTo>
                      <a:pt x="394" y="222"/>
                    </a:lnTo>
                    <a:lnTo>
                      <a:pt x="394" y="228"/>
                    </a:lnTo>
                    <a:lnTo>
                      <a:pt x="394" y="228"/>
                    </a:lnTo>
                    <a:lnTo>
                      <a:pt x="398" y="228"/>
                    </a:lnTo>
                    <a:lnTo>
                      <a:pt x="398" y="228"/>
                    </a:lnTo>
                    <a:lnTo>
                      <a:pt x="398" y="228"/>
                    </a:lnTo>
                    <a:lnTo>
                      <a:pt x="403" y="228"/>
                    </a:lnTo>
                    <a:lnTo>
                      <a:pt x="403" y="231"/>
                    </a:lnTo>
                    <a:lnTo>
                      <a:pt x="403" y="231"/>
                    </a:lnTo>
                    <a:lnTo>
                      <a:pt x="415" y="231"/>
                    </a:lnTo>
                    <a:lnTo>
                      <a:pt x="415" y="236"/>
                    </a:lnTo>
                    <a:lnTo>
                      <a:pt x="415" y="236"/>
                    </a:lnTo>
                    <a:lnTo>
                      <a:pt x="422" y="236"/>
                    </a:lnTo>
                    <a:lnTo>
                      <a:pt x="422" y="239"/>
                    </a:lnTo>
                    <a:lnTo>
                      <a:pt x="422" y="239"/>
                    </a:lnTo>
                    <a:lnTo>
                      <a:pt x="446" y="239"/>
                    </a:lnTo>
                    <a:lnTo>
                      <a:pt x="446" y="243"/>
                    </a:lnTo>
                    <a:lnTo>
                      <a:pt x="446" y="243"/>
                    </a:lnTo>
                    <a:lnTo>
                      <a:pt x="453" y="243"/>
                    </a:lnTo>
                    <a:lnTo>
                      <a:pt x="453" y="246"/>
                    </a:lnTo>
                    <a:lnTo>
                      <a:pt x="453" y="246"/>
                    </a:lnTo>
                    <a:lnTo>
                      <a:pt x="458" y="246"/>
                    </a:lnTo>
                    <a:lnTo>
                      <a:pt x="458" y="252"/>
                    </a:lnTo>
                    <a:lnTo>
                      <a:pt x="458" y="252"/>
                    </a:lnTo>
                    <a:lnTo>
                      <a:pt x="460" y="252"/>
                    </a:lnTo>
                    <a:lnTo>
                      <a:pt x="460" y="257"/>
                    </a:lnTo>
                    <a:lnTo>
                      <a:pt x="460" y="257"/>
                    </a:lnTo>
                    <a:lnTo>
                      <a:pt x="475" y="257"/>
                    </a:lnTo>
                    <a:lnTo>
                      <a:pt x="475" y="264"/>
                    </a:lnTo>
                    <a:lnTo>
                      <a:pt x="475" y="264"/>
                    </a:lnTo>
                    <a:lnTo>
                      <a:pt x="479" y="264"/>
                    </a:lnTo>
                    <a:lnTo>
                      <a:pt x="479" y="267"/>
                    </a:lnTo>
                    <a:lnTo>
                      <a:pt x="479" y="267"/>
                    </a:lnTo>
                    <a:lnTo>
                      <a:pt x="484" y="267"/>
                    </a:lnTo>
                    <a:lnTo>
                      <a:pt x="484" y="273"/>
                    </a:lnTo>
                    <a:lnTo>
                      <a:pt x="484" y="273"/>
                    </a:lnTo>
                    <a:lnTo>
                      <a:pt x="484" y="273"/>
                    </a:lnTo>
                    <a:lnTo>
                      <a:pt x="484" y="273"/>
                    </a:lnTo>
                    <a:lnTo>
                      <a:pt x="484" y="273"/>
                    </a:lnTo>
                    <a:lnTo>
                      <a:pt x="487" y="273"/>
                    </a:lnTo>
                    <a:lnTo>
                      <a:pt x="487" y="277"/>
                    </a:lnTo>
                    <a:lnTo>
                      <a:pt x="487" y="277"/>
                    </a:lnTo>
                    <a:lnTo>
                      <a:pt x="494" y="277"/>
                    </a:lnTo>
                    <a:lnTo>
                      <a:pt x="494" y="281"/>
                    </a:lnTo>
                    <a:lnTo>
                      <a:pt x="494" y="281"/>
                    </a:lnTo>
                    <a:lnTo>
                      <a:pt x="503" y="281"/>
                    </a:lnTo>
                    <a:lnTo>
                      <a:pt x="503" y="285"/>
                    </a:lnTo>
                    <a:lnTo>
                      <a:pt x="503" y="285"/>
                    </a:lnTo>
                    <a:lnTo>
                      <a:pt x="506" y="285"/>
                    </a:lnTo>
                    <a:lnTo>
                      <a:pt x="506" y="288"/>
                    </a:lnTo>
                    <a:lnTo>
                      <a:pt x="506" y="288"/>
                    </a:lnTo>
                    <a:lnTo>
                      <a:pt x="513" y="288"/>
                    </a:lnTo>
                    <a:lnTo>
                      <a:pt x="513" y="291"/>
                    </a:lnTo>
                    <a:lnTo>
                      <a:pt x="513" y="291"/>
                    </a:lnTo>
                    <a:lnTo>
                      <a:pt x="518" y="291"/>
                    </a:lnTo>
                    <a:lnTo>
                      <a:pt x="518" y="306"/>
                    </a:lnTo>
                    <a:lnTo>
                      <a:pt x="518" y="306"/>
                    </a:lnTo>
                    <a:lnTo>
                      <a:pt x="527" y="306"/>
                    </a:lnTo>
                    <a:lnTo>
                      <a:pt x="527" y="309"/>
                    </a:lnTo>
                    <a:lnTo>
                      <a:pt x="527" y="309"/>
                    </a:lnTo>
                    <a:lnTo>
                      <a:pt x="532" y="309"/>
                    </a:lnTo>
                    <a:lnTo>
                      <a:pt x="532" y="312"/>
                    </a:lnTo>
                    <a:lnTo>
                      <a:pt x="532" y="312"/>
                    </a:lnTo>
                    <a:lnTo>
                      <a:pt x="537" y="312"/>
                    </a:lnTo>
                    <a:lnTo>
                      <a:pt x="537" y="315"/>
                    </a:lnTo>
                    <a:lnTo>
                      <a:pt x="537" y="315"/>
                    </a:lnTo>
                    <a:lnTo>
                      <a:pt x="539" y="315"/>
                    </a:lnTo>
                    <a:lnTo>
                      <a:pt x="539" y="319"/>
                    </a:lnTo>
                    <a:lnTo>
                      <a:pt x="539" y="319"/>
                    </a:lnTo>
                    <a:lnTo>
                      <a:pt x="546" y="319"/>
                    </a:lnTo>
                    <a:lnTo>
                      <a:pt x="546" y="327"/>
                    </a:lnTo>
                    <a:lnTo>
                      <a:pt x="546" y="327"/>
                    </a:lnTo>
                    <a:lnTo>
                      <a:pt x="549" y="327"/>
                    </a:lnTo>
                    <a:lnTo>
                      <a:pt x="549" y="330"/>
                    </a:lnTo>
                    <a:lnTo>
                      <a:pt x="549" y="330"/>
                    </a:lnTo>
                    <a:lnTo>
                      <a:pt x="551" y="330"/>
                    </a:lnTo>
                    <a:lnTo>
                      <a:pt x="551" y="336"/>
                    </a:lnTo>
                    <a:lnTo>
                      <a:pt x="551" y="336"/>
                    </a:lnTo>
                    <a:lnTo>
                      <a:pt x="561" y="336"/>
                    </a:lnTo>
                    <a:lnTo>
                      <a:pt x="561" y="343"/>
                    </a:lnTo>
                    <a:lnTo>
                      <a:pt x="561" y="343"/>
                    </a:lnTo>
                    <a:lnTo>
                      <a:pt x="580" y="343"/>
                    </a:lnTo>
                    <a:lnTo>
                      <a:pt x="580" y="351"/>
                    </a:lnTo>
                    <a:lnTo>
                      <a:pt x="580" y="351"/>
                    </a:lnTo>
                    <a:lnTo>
                      <a:pt x="594" y="351"/>
                    </a:lnTo>
                    <a:lnTo>
                      <a:pt x="594" y="361"/>
                    </a:lnTo>
                    <a:lnTo>
                      <a:pt x="594" y="361"/>
                    </a:lnTo>
                    <a:lnTo>
                      <a:pt x="608" y="361"/>
                    </a:lnTo>
                    <a:lnTo>
                      <a:pt x="608" y="364"/>
                    </a:lnTo>
                    <a:lnTo>
                      <a:pt x="608" y="364"/>
                    </a:lnTo>
                    <a:lnTo>
                      <a:pt x="620" y="364"/>
                    </a:lnTo>
                    <a:lnTo>
                      <a:pt x="620" y="367"/>
                    </a:lnTo>
                    <a:lnTo>
                      <a:pt x="620" y="367"/>
                    </a:lnTo>
                    <a:lnTo>
                      <a:pt x="622" y="367"/>
                    </a:lnTo>
                    <a:lnTo>
                      <a:pt x="622" y="375"/>
                    </a:lnTo>
                    <a:lnTo>
                      <a:pt x="622" y="375"/>
                    </a:lnTo>
                    <a:lnTo>
                      <a:pt x="625" y="375"/>
                    </a:lnTo>
                    <a:lnTo>
                      <a:pt x="625" y="378"/>
                    </a:lnTo>
                    <a:lnTo>
                      <a:pt x="625" y="378"/>
                    </a:lnTo>
                    <a:lnTo>
                      <a:pt x="644" y="378"/>
                    </a:lnTo>
                    <a:lnTo>
                      <a:pt x="644" y="382"/>
                    </a:lnTo>
                    <a:lnTo>
                      <a:pt x="644" y="382"/>
                    </a:lnTo>
                    <a:lnTo>
                      <a:pt x="653" y="382"/>
                    </a:lnTo>
                    <a:lnTo>
                      <a:pt x="653" y="388"/>
                    </a:lnTo>
                    <a:lnTo>
                      <a:pt x="653" y="388"/>
                    </a:lnTo>
                    <a:lnTo>
                      <a:pt x="658" y="388"/>
                    </a:lnTo>
                    <a:lnTo>
                      <a:pt x="658" y="393"/>
                    </a:lnTo>
                    <a:lnTo>
                      <a:pt x="658" y="393"/>
                    </a:lnTo>
                    <a:lnTo>
                      <a:pt x="658" y="393"/>
                    </a:lnTo>
                    <a:lnTo>
                      <a:pt x="658" y="393"/>
                    </a:lnTo>
                    <a:lnTo>
                      <a:pt x="658" y="393"/>
                    </a:lnTo>
                    <a:lnTo>
                      <a:pt x="680" y="393"/>
                    </a:lnTo>
                    <a:lnTo>
                      <a:pt x="680" y="396"/>
                    </a:lnTo>
                    <a:lnTo>
                      <a:pt x="680" y="396"/>
                    </a:lnTo>
                    <a:lnTo>
                      <a:pt x="692" y="396"/>
                    </a:lnTo>
                    <a:lnTo>
                      <a:pt x="692" y="399"/>
                    </a:lnTo>
                    <a:lnTo>
                      <a:pt x="692" y="399"/>
                    </a:lnTo>
                    <a:lnTo>
                      <a:pt x="711" y="399"/>
                    </a:lnTo>
                    <a:lnTo>
                      <a:pt x="711" y="403"/>
                    </a:lnTo>
                    <a:lnTo>
                      <a:pt x="711" y="403"/>
                    </a:lnTo>
                    <a:lnTo>
                      <a:pt x="730" y="403"/>
                    </a:lnTo>
                    <a:lnTo>
                      <a:pt x="730" y="406"/>
                    </a:lnTo>
                    <a:lnTo>
                      <a:pt x="730" y="406"/>
                    </a:lnTo>
                    <a:lnTo>
                      <a:pt x="737" y="406"/>
                    </a:lnTo>
                    <a:lnTo>
                      <a:pt x="737" y="409"/>
                    </a:lnTo>
                    <a:lnTo>
                      <a:pt x="737" y="409"/>
                    </a:lnTo>
                    <a:lnTo>
                      <a:pt x="739" y="409"/>
                    </a:lnTo>
                    <a:lnTo>
                      <a:pt x="739" y="414"/>
                    </a:lnTo>
                    <a:lnTo>
                      <a:pt x="739" y="414"/>
                    </a:lnTo>
                    <a:lnTo>
                      <a:pt x="749" y="414"/>
                    </a:lnTo>
                    <a:lnTo>
                      <a:pt x="749" y="420"/>
                    </a:lnTo>
                    <a:lnTo>
                      <a:pt x="749" y="420"/>
                    </a:lnTo>
                    <a:lnTo>
                      <a:pt x="751" y="420"/>
                    </a:lnTo>
                    <a:lnTo>
                      <a:pt x="751" y="424"/>
                    </a:lnTo>
                    <a:lnTo>
                      <a:pt x="751" y="424"/>
                    </a:lnTo>
                    <a:lnTo>
                      <a:pt x="768" y="424"/>
                    </a:lnTo>
                    <a:lnTo>
                      <a:pt x="768" y="427"/>
                    </a:lnTo>
                    <a:lnTo>
                      <a:pt x="768" y="427"/>
                    </a:lnTo>
                    <a:lnTo>
                      <a:pt x="782" y="427"/>
                    </a:lnTo>
                    <a:lnTo>
                      <a:pt x="782" y="433"/>
                    </a:lnTo>
                    <a:lnTo>
                      <a:pt x="782" y="433"/>
                    </a:lnTo>
                    <a:lnTo>
                      <a:pt x="799" y="433"/>
                    </a:lnTo>
                    <a:lnTo>
                      <a:pt x="799" y="438"/>
                    </a:lnTo>
                    <a:lnTo>
                      <a:pt x="799" y="438"/>
                    </a:lnTo>
                    <a:lnTo>
                      <a:pt x="801" y="438"/>
                    </a:lnTo>
                    <a:lnTo>
                      <a:pt x="801" y="445"/>
                    </a:lnTo>
                    <a:lnTo>
                      <a:pt x="801" y="445"/>
                    </a:lnTo>
                    <a:lnTo>
                      <a:pt x="806" y="445"/>
                    </a:lnTo>
                    <a:lnTo>
                      <a:pt x="806" y="448"/>
                    </a:lnTo>
                    <a:lnTo>
                      <a:pt x="806" y="448"/>
                    </a:lnTo>
                    <a:lnTo>
                      <a:pt x="813" y="448"/>
                    </a:lnTo>
                    <a:lnTo>
                      <a:pt x="813" y="459"/>
                    </a:lnTo>
                    <a:lnTo>
                      <a:pt x="813" y="459"/>
                    </a:lnTo>
                    <a:lnTo>
                      <a:pt x="828" y="459"/>
                    </a:lnTo>
                    <a:lnTo>
                      <a:pt x="828" y="462"/>
                    </a:lnTo>
                    <a:lnTo>
                      <a:pt x="828" y="462"/>
                    </a:lnTo>
                    <a:lnTo>
                      <a:pt x="839" y="462"/>
                    </a:lnTo>
                    <a:lnTo>
                      <a:pt x="839" y="465"/>
                    </a:lnTo>
                    <a:lnTo>
                      <a:pt x="839" y="465"/>
                    </a:lnTo>
                    <a:lnTo>
                      <a:pt x="849" y="465"/>
                    </a:lnTo>
                    <a:lnTo>
                      <a:pt x="849" y="469"/>
                    </a:lnTo>
                    <a:lnTo>
                      <a:pt x="849" y="469"/>
                    </a:lnTo>
                    <a:lnTo>
                      <a:pt x="861" y="469"/>
                    </a:lnTo>
                    <a:lnTo>
                      <a:pt x="861" y="472"/>
                    </a:lnTo>
                    <a:lnTo>
                      <a:pt x="861" y="472"/>
                    </a:lnTo>
                    <a:lnTo>
                      <a:pt x="866" y="472"/>
                    </a:lnTo>
                    <a:lnTo>
                      <a:pt x="866" y="475"/>
                    </a:lnTo>
                    <a:lnTo>
                      <a:pt x="866" y="475"/>
                    </a:lnTo>
                    <a:lnTo>
                      <a:pt x="868" y="475"/>
                    </a:lnTo>
                    <a:lnTo>
                      <a:pt x="868" y="480"/>
                    </a:lnTo>
                    <a:lnTo>
                      <a:pt x="868" y="480"/>
                    </a:lnTo>
                    <a:lnTo>
                      <a:pt x="878" y="480"/>
                    </a:lnTo>
                    <a:lnTo>
                      <a:pt x="878" y="483"/>
                    </a:lnTo>
                    <a:lnTo>
                      <a:pt x="878" y="483"/>
                    </a:lnTo>
                    <a:lnTo>
                      <a:pt x="880" y="483"/>
                    </a:lnTo>
                    <a:lnTo>
                      <a:pt x="880" y="486"/>
                    </a:lnTo>
                    <a:lnTo>
                      <a:pt x="880" y="486"/>
                    </a:lnTo>
                    <a:lnTo>
                      <a:pt x="885" y="486"/>
                    </a:lnTo>
                    <a:lnTo>
                      <a:pt x="885" y="490"/>
                    </a:lnTo>
                    <a:lnTo>
                      <a:pt x="885" y="490"/>
                    </a:lnTo>
                    <a:lnTo>
                      <a:pt x="894" y="490"/>
                    </a:lnTo>
                    <a:lnTo>
                      <a:pt x="894" y="493"/>
                    </a:lnTo>
                    <a:lnTo>
                      <a:pt x="894" y="493"/>
                    </a:lnTo>
                    <a:lnTo>
                      <a:pt x="899" y="493"/>
                    </a:lnTo>
                    <a:lnTo>
                      <a:pt x="899" y="501"/>
                    </a:lnTo>
                    <a:lnTo>
                      <a:pt x="899" y="501"/>
                    </a:lnTo>
                    <a:lnTo>
                      <a:pt x="906" y="501"/>
                    </a:lnTo>
                    <a:lnTo>
                      <a:pt x="906" y="504"/>
                    </a:lnTo>
                    <a:lnTo>
                      <a:pt x="906" y="504"/>
                    </a:lnTo>
                    <a:lnTo>
                      <a:pt x="909" y="504"/>
                    </a:lnTo>
                    <a:lnTo>
                      <a:pt x="909" y="504"/>
                    </a:lnTo>
                    <a:lnTo>
                      <a:pt x="909" y="504"/>
                    </a:lnTo>
                    <a:lnTo>
                      <a:pt x="918" y="504"/>
                    </a:lnTo>
                    <a:lnTo>
                      <a:pt x="918" y="507"/>
                    </a:lnTo>
                    <a:lnTo>
                      <a:pt x="918" y="507"/>
                    </a:lnTo>
                    <a:lnTo>
                      <a:pt x="923" y="507"/>
                    </a:lnTo>
                    <a:lnTo>
                      <a:pt x="923" y="511"/>
                    </a:lnTo>
                    <a:lnTo>
                      <a:pt x="923" y="511"/>
                    </a:lnTo>
                    <a:lnTo>
                      <a:pt x="947" y="511"/>
                    </a:lnTo>
                    <a:lnTo>
                      <a:pt x="947" y="511"/>
                    </a:lnTo>
                    <a:lnTo>
                      <a:pt x="947" y="511"/>
                    </a:lnTo>
                    <a:lnTo>
                      <a:pt x="956" y="511"/>
                    </a:lnTo>
                    <a:lnTo>
                      <a:pt x="956" y="514"/>
                    </a:lnTo>
                    <a:lnTo>
                      <a:pt x="956" y="514"/>
                    </a:lnTo>
                    <a:lnTo>
                      <a:pt x="963" y="514"/>
                    </a:lnTo>
                    <a:lnTo>
                      <a:pt x="963" y="517"/>
                    </a:lnTo>
                    <a:lnTo>
                      <a:pt x="963" y="517"/>
                    </a:lnTo>
                    <a:lnTo>
                      <a:pt x="966" y="517"/>
                    </a:lnTo>
                    <a:lnTo>
                      <a:pt x="966" y="522"/>
                    </a:lnTo>
                    <a:lnTo>
                      <a:pt x="966" y="522"/>
                    </a:lnTo>
                    <a:lnTo>
                      <a:pt x="971" y="522"/>
                    </a:lnTo>
                    <a:lnTo>
                      <a:pt x="971" y="525"/>
                    </a:lnTo>
                    <a:lnTo>
                      <a:pt x="971" y="525"/>
                    </a:lnTo>
                    <a:lnTo>
                      <a:pt x="973" y="525"/>
                    </a:lnTo>
                    <a:lnTo>
                      <a:pt x="973" y="528"/>
                    </a:lnTo>
                    <a:lnTo>
                      <a:pt x="973" y="528"/>
                    </a:lnTo>
                    <a:lnTo>
                      <a:pt x="982" y="528"/>
                    </a:lnTo>
                    <a:lnTo>
                      <a:pt x="982" y="532"/>
                    </a:lnTo>
                    <a:lnTo>
                      <a:pt x="982" y="532"/>
                    </a:lnTo>
                    <a:lnTo>
                      <a:pt x="985" y="532"/>
                    </a:lnTo>
                    <a:lnTo>
                      <a:pt x="985" y="535"/>
                    </a:lnTo>
                    <a:lnTo>
                      <a:pt x="985" y="535"/>
                    </a:lnTo>
                    <a:lnTo>
                      <a:pt x="990" y="535"/>
                    </a:lnTo>
                    <a:lnTo>
                      <a:pt x="990" y="535"/>
                    </a:lnTo>
                    <a:lnTo>
                      <a:pt x="990" y="535"/>
                    </a:lnTo>
                    <a:lnTo>
                      <a:pt x="990" y="535"/>
                    </a:lnTo>
                    <a:lnTo>
                      <a:pt x="990" y="535"/>
                    </a:lnTo>
                    <a:lnTo>
                      <a:pt x="990" y="535"/>
                    </a:lnTo>
                    <a:lnTo>
                      <a:pt x="992" y="535"/>
                    </a:lnTo>
                    <a:lnTo>
                      <a:pt x="992" y="535"/>
                    </a:lnTo>
                    <a:lnTo>
                      <a:pt x="992" y="535"/>
                    </a:lnTo>
                    <a:lnTo>
                      <a:pt x="994" y="535"/>
                    </a:lnTo>
                    <a:lnTo>
                      <a:pt x="994" y="538"/>
                    </a:lnTo>
                    <a:lnTo>
                      <a:pt x="994" y="538"/>
                    </a:lnTo>
                    <a:lnTo>
                      <a:pt x="994" y="538"/>
                    </a:lnTo>
                    <a:lnTo>
                      <a:pt x="994" y="538"/>
                    </a:lnTo>
                    <a:lnTo>
                      <a:pt x="994" y="538"/>
                    </a:lnTo>
                    <a:lnTo>
                      <a:pt x="999" y="538"/>
                    </a:lnTo>
                    <a:lnTo>
                      <a:pt x="999" y="543"/>
                    </a:lnTo>
                    <a:lnTo>
                      <a:pt x="999" y="543"/>
                    </a:lnTo>
                    <a:lnTo>
                      <a:pt x="999" y="543"/>
                    </a:lnTo>
                    <a:lnTo>
                      <a:pt x="999" y="543"/>
                    </a:lnTo>
                    <a:lnTo>
                      <a:pt x="999" y="543"/>
                    </a:lnTo>
                    <a:lnTo>
                      <a:pt x="999" y="543"/>
                    </a:lnTo>
                    <a:lnTo>
                      <a:pt x="999" y="543"/>
                    </a:lnTo>
                    <a:lnTo>
                      <a:pt x="999" y="543"/>
                    </a:lnTo>
                    <a:lnTo>
                      <a:pt x="999" y="543"/>
                    </a:lnTo>
                    <a:lnTo>
                      <a:pt x="999" y="543"/>
                    </a:lnTo>
                    <a:lnTo>
                      <a:pt x="999" y="543"/>
                    </a:lnTo>
                    <a:lnTo>
                      <a:pt x="1002" y="543"/>
                    </a:lnTo>
                    <a:lnTo>
                      <a:pt x="1002" y="543"/>
                    </a:lnTo>
                    <a:lnTo>
                      <a:pt x="1002" y="543"/>
                    </a:lnTo>
                    <a:lnTo>
                      <a:pt x="1002" y="543"/>
                    </a:lnTo>
                    <a:lnTo>
                      <a:pt x="1002" y="543"/>
                    </a:lnTo>
                    <a:lnTo>
                      <a:pt x="1002" y="543"/>
                    </a:lnTo>
                    <a:lnTo>
                      <a:pt x="1002" y="543"/>
                    </a:lnTo>
                    <a:lnTo>
                      <a:pt x="1002" y="543"/>
                    </a:lnTo>
                    <a:lnTo>
                      <a:pt x="1002" y="543"/>
                    </a:lnTo>
                    <a:lnTo>
                      <a:pt x="1002" y="543"/>
                    </a:lnTo>
                    <a:lnTo>
                      <a:pt x="1002" y="543"/>
                    </a:lnTo>
                    <a:lnTo>
                      <a:pt x="1002" y="543"/>
                    </a:lnTo>
                    <a:lnTo>
                      <a:pt x="1004" y="543"/>
                    </a:lnTo>
                    <a:lnTo>
                      <a:pt x="1004" y="543"/>
                    </a:lnTo>
                    <a:lnTo>
                      <a:pt x="1004" y="543"/>
                    </a:lnTo>
                    <a:lnTo>
                      <a:pt x="1006" y="543"/>
                    </a:lnTo>
                    <a:lnTo>
                      <a:pt x="1006" y="546"/>
                    </a:lnTo>
                    <a:lnTo>
                      <a:pt x="1006" y="546"/>
                    </a:lnTo>
                    <a:lnTo>
                      <a:pt x="1006" y="546"/>
                    </a:lnTo>
                    <a:lnTo>
                      <a:pt x="1006" y="546"/>
                    </a:lnTo>
                    <a:lnTo>
                      <a:pt x="1006" y="546"/>
                    </a:lnTo>
                    <a:lnTo>
                      <a:pt x="1009" y="546"/>
                    </a:lnTo>
                    <a:lnTo>
                      <a:pt x="1009" y="546"/>
                    </a:lnTo>
                    <a:lnTo>
                      <a:pt x="1009" y="546"/>
                    </a:lnTo>
                    <a:lnTo>
                      <a:pt x="1009" y="546"/>
                    </a:lnTo>
                    <a:lnTo>
                      <a:pt x="1009" y="546"/>
                    </a:lnTo>
                    <a:lnTo>
                      <a:pt x="1009" y="546"/>
                    </a:lnTo>
                    <a:lnTo>
                      <a:pt x="1009" y="546"/>
                    </a:lnTo>
                    <a:lnTo>
                      <a:pt x="1009" y="546"/>
                    </a:lnTo>
                    <a:lnTo>
                      <a:pt x="1009" y="546"/>
                    </a:lnTo>
                    <a:lnTo>
                      <a:pt x="1011" y="546"/>
                    </a:lnTo>
                    <a:lnTo>
                      <a:pt x="1011" y="546"/>
                    </a:lnTo>
                    <a:lnTo>
                      <a:pt x="1011" y="546"/>
                    </a:lnTo>
                    <a:lnTo>
                      <a:pt x="1013" y="546"/>
                    </a:lnTo>
                    <a:lnTo>
                      <a:pt x="1013" y="546"/>
                    </a:lnTo>
                    <a:lnTo>
                      <a:pt x="1013" y="546"/>
                    </a:lnTo>
                    <a:lnTo>
                      <a:pt x="1016" y="546"/>
                    </a:lnTo>
                    <a:lnTo>
                      <a:pt x="1016" y="546"/>
                    </a:lnTo>
                    <a:lnTo>
                      <a:pt x="1016" y="546"/>
                    </a:lnTo>
                    <a:lnTo>
                      <a:pt x="1018" y="546"/>
                    </a:lnTo>
                    <a:lnTo>
                      <a:pt x="1018" y="546"/>
                    </a:lnTo>
                    <a:lnTo>
                      <a:pt x="1018" y="546"/>
                    </a:lnTo>
                    <a:lnTo>
                      <a:pt x="1018" y="546"/>
                    </a:lnTo>
                    <a:lnTo>
                      <a:pt x="1018" y="546"/>
                    </a:lnTo>
                    <a:lnTo>
                      <a:pt x="1018" y="546"/>
                    </a:lnTo>
                    <a:lnTo>
                      <a:pt x="1023" y="546"/>
                    </a:lnTo>
                    <a:lnTo>
                      <a:pt x="1023" y="546"/>
                    </a:lnTo>
                    <a:lnTo>
                      <a:pt x="1023" y="546"/>
                    </a:lnTo>
                    <a:lnTo>
                      <a:pt x="1023" y="546"/>
                    </a:lnTo>
                    <a:lnTo>
                      <a:pt x="1023" y="546"/>
                    </a:lnTo>
                    <a:lnTo>
                      <a:pt x="1023" y="546"/>
                    </a:lnTo>
                    <a:lnTo>
                      <a:pt x="1025" y="546"/>
                    </a:lnTo>
                    <a:lnTo>
                      <a:pt x="1025" y="546"/>
                    </a:lnTo>
                    <a:lnTo>
                      <a:pt x="1025" y="546"/>
                    </a:lnTo>
                    <a:lnTo>
                      <a:pt x="1025" y="546"/>
                    </a:lnTo>
                    <a:lnTo>
                      <a:pt x="1025" y="546"/>
                    </a:lnTo>
                    <a:lnTo>
                      <a:pt x="1025" y="546"/>
                    </a:lnTo>
                    <a:lnTo>
                      <a:pt x="1025" y="546"/>
                    </a:lnTo>
                    <a:lnTo>
                      <a:pt x="1025" y="546"/>
                    </a:lnTo>
                    <a:lnTo>
                      <a:pt x="1025" y="546"/>
                    </a:lnTo>
                    <a:lnTo>
                      <a:pt x="1028" y="546"/>
                    </a:lnTo>
                    <a:lnTo>
                      <a:pt x="1028" y="546"/>
                    </a:lnTo>
                    <a:lnTo>
                      <a:pt x="1028" y="546"/>
                    </a:lnTo>
                    <a:lnTo>
                      <a:pt x="1028" y="546"/>
                    </a:lnTo>
                    <a:lnTo>
                      <a:pt x="1028" y="546"/>
                    </a:lnTo>
                    <a:lnTo>
                      <a:pt x="1028" y="546"/>
                    </a:lnTo>
                    <a:lnTo>
                      <a:pt x="1028" y="546"/>
                    </a:lnTo>
                    <a:lnTo>
                      <a:pt x="1028" y="546"/>
                    </a:lnTo>
                    <a:lnTo>
                      <a:pt x="1028" y="546"/>
                    </a:lnTo>
                    <a:lnTo>
                      <a:pt x="1033" y="546"/>
                    </a:lnTo>
                    <a:lnTo>
                      <a:pt x="1033" y="546"/>
                    </a:lnTo>
                    <a:lnTo>
                      <a:pt x="1033" y="546"/>
                    </a:lnTo>
                    <a:lnTo>
                      <a:pt x="1033" y="546"/>
                    </a:lnTo>
                    <a:lnTo>
                      <a:pt x="1033" y="546"/>
                    </a:lnTo>
                    <a:lnTo>
                      <a:pt x="1033" y="546"/>
                    </a:lnTo>
                    <a:lnTo>
                      <a:pt x="1037" y="546"/>
                    </a:lnTo>
                    <a:lnTo>
                      <a:pt x="1037" y="553"/>
                    </a:lnTo>
                    <a:lnTo>
                      <a:pt x="1037" y="553"/>
                    </a:lnTo>
                    <a:lnTo>
                      <a:pt x="1037" y="553"/>
                    </a:lnTo>
                    <a:lnTo>
                      <a:pt x="1037" y="553"/>
                    </a:lnTo>
                    <a:lnTo>
                      <a:pt x="1037" y="553"/>
                    </a:lnTo>
                    <a:lnTo>
                      <a:pt x="1040" y="553"/>
                    </a:lnTo>
                    <a:lnTo>
                      <a:pt x="1040" y="553"/>
                    </a:lnTo>
                    <a:lnTo>
                      <a:pt x="1040" y="553"/>
                    </a:lnTo>
                    <a:lnTo>
                      <a:pt x="1040" y="553"/>
                    </a:lnTo>
                    <a:lnTo>
                      <a:pt x="1040" y="553"/>
                    </a:lnTo>
                    <a:lnTo>
                      <a:pt x="1040" y="553"/>
                    </a:lnTo>
                    <a:lnTo>
                      <a:pt x="1047" y="553"/>
                    </a:lnTo>
                    <a:lnTo>
                      <a:pt x="1047" y="553"/>
                    </a:lnTo>
                    <a:lnTo>
                      <a:pt x="1047" y="553"/>
                    </a:lnTo>
                    <a:lnTo>
                      <a:pt x="1047" y="553"/>
                    </a:lnTo>
                    <a:lnTo>
                      <a:pt x="1047" y="553"/>
                    </a:lnTo>
                    <a:lnTo>
                      <a:pt x="1047" y="553"/>
                    </a:lnTo>
                    <a:lnTo>
                      <a:pt x="1052" y="553"/>
                    </a:lnTo>
                    <a:lnTo>
                      <a:pt x="1052" y="558"/>
                    </a:lnTo>
                    <a:lnTo>
                      <a:pt x="1052" y="558"/>
                    </a:lnTo>
                    <a:lnTo>
                      <a:pt x="1054" y="558"/>
                    </a:lnTo>
                    <a:lnTo>
                      <a:pt x="1054" y="558"/>
                    </a:lnTo>
                    <a:lnTo>
                      <a:pt x="1054" y="558"/>
                    </a:lnTo>
                    <a:lnTo>
                      <a:pt x="1056" y="558"/>
                    </a:lnTo>
                    <a:lnTo>
                      <a:pt x="1056" y="558"/>
                    </a:lnTo>
                    <a:lnTo>
                      <a:pt x="1056" y="558"/>
                    </a:lnTo>
                    <a:lnTo>
                      <a:pt x="1061" y="558"/>
                    </a:lnTo>
                    <a:lnTo>
                      <a:pt x="1061" y="558"/>
                    </a:lnTo>
                    <a:lnTo>
                      <a:pt x="1061" y="558"/>
                    </a:lnTo>
                    <a:lnTo>
                      <a:pt x="1061" y="558"/>
                    </a:lnTo>
                    <a:lnTo>
                      <a:pt x="1061" y="558"/>
                    </a:lnTo>
                    <a:lnTo>
                      <a:pt x="1061" y="558"/>
                    </a:lnTo>
                    <a:lnTo>
                      <a:pt x="1061" y="558"/>
                    </a:lnTo>
                    <a:lnTo>
                      <a:pt x="1061" y="558"/>
                    </a:lnTo>
                    <a:lnTo>
                      <a:pt x="1061" y="558"/>
                    </a:lnTo>
                    <a:lnTo>
                      <a:pt x="1064" y="558"/>
                    </a:lnTo>
                    <a:lnTo>
                      <a:pt x="1064" y="561"/>
                    </a:lnTo>
                    <a:lnTo>
                      <a:pt x="1064" y="561"/>
                    </a:lnTo>
                    <a:lnTo>
                      <a:pt x="1064" y="561"/>
                    </a:lnTo>
                    <a:lnTo>
                      <a:pt x="1064" y="561"/>
                    </a:lnTo>
                    <a:lnTo>
                      <a:pt x="1064" y="561"/>
                    </a:lnTo>
                    <a:lnTo>
                      <a:pt x="1068" y="561"/>
                    </a:lnTo>
                    <a:lnTo>
                      <a:pt x="1068" y="561"/>
                    </a:lnTo>
                    <a:lnTo>
                      <a:pt x="1068" y="561"/>
                    </a:lnTo>
                    <a:lnTo>
                      <a:pt x="1071" y="561"/>
                    </a:lnTo>
                    <a:lnTo>
                      <a:pt x="1071" y="564"/>
                    </a:lnTo>
                    <a:lnTo>
                      <a:pt x="1071" y="564"/>
                    </a:lnTo>
                    <a:lnTo>
                      <a:pt x="1075" y="564"/>
                    </a:lnTo>
                    <a:lnTo>
                      <a:pt x="1075" y="564"/>
                    </a:lnTo>
                    <a:lnTo>
                      <a:pt x="1075" y="564"/>
                    </a:lnTo>
                    <a:lnTo>
                      <a:pt x="1083" y="564"/>
                    </a:lnTo>
                    <a:lnTo>
                      <a:pt x="1083" y="564"/>
                    </a:lnTo>
                    <a:lnTo>
                      <a:pt x="1083" y="564"/>
                    </a:lnTo>
                    <a:lnTo>
                      <a:pt x="1097" y="564"/>
                    </a:lnTo>
                    <a:lnTo>
                      <a:pt x="1097" y="564"/>
                    </a:lnTo>
                    <a:lnTo>
                      <a:pt x="1097" y="564"/>
                    </a:lnTo>
                    <a:lnTo>
                      <a:pt x="1102" y="564"/>
                    </a:lnTo>
                    <a:lnTo>
                      <a:pt x="1102" y="569"/>
                    </a:lnTo>
                    <a:lnTo>
                      <a:pt x="1102" y="569"/>
                    </a:lnTo>
                    <a:lnTo>
                      <a:pt x="1102" y="569"/>
                    </a:lnTo>
                    <a:lnTo>
                      <a:pt x="1102" y="569"/>
                    </a:lnTo>
                    <a:lnTo>
                      <a:pt x="1102" y="569"/>
                    </a:lnTo>
                    <a:lnTo>
                      <a:pt x="1102" y="569"/>
                    </a:lnTo>
                    <a:lnTo>
                      <a:pt x="1102" y="569"/>
                    </a:lnTo>
                    <a:lnTo>
                      <a:pt x="1102" y="569"/>
                    </a:lnTo>
                    <a:lnTo>
                      <a:pt x="1109" y="569"/>
                    </a:lnTo>
                    <a:lnTo>
                      <a:pt x="1109" y="572"/>
                    </a:lnTo>
                    <a:lnTo>
                      <a:pt x="1109" y="572"/>
                    </a:lnTo>
                    <a:lnTo>
                      <a:pt x="1123" y="572"/>
                    </a:lnTo>
                    <a:lnTo>
                      <a:pt x="1123" y="572"/>
                    </a:lnTo>
                    <a:lnTo>
                      <a:pt x="1123" y="572"/>
                    </a:lnTo>
                    <a:lnTo>
                      <a:pt x="1123" y="572"/>
                    </a:lnTo>
                    <a:lnTo>
                      <a:pt x="1123" y="572"/>
                    </a:lnTo>
                    <a:lnTo>
                      <a:pt x="1123" y="572"/>
                    </a:lnTo>
                    <a:lnTo>
                      <a:pt x="1128" y="572"/>
                    </a:lnTo>
                    <a:lnTo>
                      <a:pt x="1128" y="577"/>
                    </a:lnTo>
                    <a:lnTo>
                      <a:pt x="1128" y="577"/>
                    </a:lnTo>
                    <a:lnTo>
                      <a:pt x="1133" y="577"/>
                    </a:lnTo>
                    <a:lnTo>
                      <a:pt x="1133" y="577"/>
                    </a:lnTo>
                    <a:lnTo>
                      <a:pt x="1133" y="577"/>
                    </a:lnTo>
                    <a:lnTo>
                      <a:pt x="1137" y="577"/>
                    </a:lnTo>
                    <a:lnTo>
                      <a:pt x="1137" y="580"/>
                    </a:lnTo>
                    <a:lnTo>
                      <a:pt x="1137" y="580"/>
                    </a:lnTo>
                    <a:lnTo>
                      <a:pt x="1149" y="580"/>
                    </a:lnTo>
                    <a:lnTo>
                      <a:pt x="1149" y="583"/>
                    </a:lnTo>
                    <a:lnTo>
                      <a:pt x="1149" y="583"/>
                    </a:lnTo>
                    <a:lnTo>
                      <a:pt x="1152" y="583"/>
                    </a:lnTo>
                    <a:lnTo>
                      <a:pt x="1152" y="588"/>
                    </a:lnTo>
                    <a:lnTo>
                      <a:pt x="1152" y="588"/>
                    </a:lnTo>
                    <a:lnTo>
                      <a:pt x="1161" y="588"/>
                    </a:lnTo>
                    <a:lnTo>
                      <a:pt x="1161" y="588"/>
                    </a:lnTo>
                    <a:lnTo>
                      <a:pt x="1161" y="588"/>
                    </a:lnTo>
                    <a:lnTo>
                      <a:pt x="1166" y="588"/>
                    </a:lnTo>
                    <a:lnTo>
                      <a:pt x="1166" y="588"/>
                    </a:lnTo>
                    <a:lnTo>
                      <a:pt x="1166" y="588"/>
                    </a:lnTo>
                    <a:lnTo>
                      <a:pt x="1168" y="588"/>
                    </a:lnTo>
                    <a:lnTo>
                      <a:pt x="1168" y="591"/>
                    </a:lnTo>
                    <a:lnTo>
                      <a:pt x="1168" y="591"/>
                    </a:lnTo>
                    <a:lnTo>
                      <a:pt x="1187" y="591"/>
                    </a:lnTo>
                    <a:lnTo>
                      <a:pt x="1187" y="596"/>
                    </a:lnTo>
                    <a:lnTo>
                      <a:pt x="1187" y="596"/>
                    </a:lnTo>
                    <a:lnTo>
                      <a:pt x="1214" y="596"/>
                    </a:lnTo>
                    <a:lnTo>
                      <a:pt x="1214" y="604"/>
                    </a:lnTo>
                    <a:lnTo>
                      <a:pt x="1214" y="604"/>
                    </a:lnTo>
                    <a:lnTo>
                      <a:pt x="1223" y="604"/>
                    </a:lnTo>
                    <a:lnTo>
                      <a:pt x="1223" y="608"/>
                    </a:lnTo>
                    <a:lnTo>
                      <a:pt x="1223" y="608"/>
                    </a:lnTo>
                    <a:lnTo>
                      <a:pt x="1230" y="608"/>
                    </a:lnTo>
                    <a:lnTo>
                      <a:pt x="1230" y="608"/>
                    </a:lnTo>
                    <a:lnTo>
                      <a:pt x="1230" y="608"/>
                    </a:lnTo>
                    <a:lnTo>
                      <a:pt x="1247" y="608"/>
                    </a:lnTo>
                    <a:lnTo>
                      <a:pt x="1247" y="611"/>
                    </a:lnTo>
                    <a:lnTo>
                      <a:pt x="1247" y="611"/>
                    </a:lnTo>
                    <a:lnTo>
                      <a:pt x="1259" y="611"/>
                    </a:lnTo>
                    <a:lnTo>
                      <a:pt x="1259" y="616"/>
                    </a:lnTo>
                    <a:lnTo>
                      <a:pt x="1259" y="616"/>
                    </a:lnTo>
                    <a:lnTo>
                      <a:pt x="1264" y="616"/>
                    </a:lnTo>
                    <a:lnTo>
                      <a:pt x="1264" y="619"/>
                    </a:lnTo>
                    <a:lnTo>
                      <a:pt x="1264" y="619"/>
                    </a:lnTo>
                    <a:lnTo>
                      <a:pt x="1266" y="619"/>
                    </a:lnTo>
                    <a:lnTo>
                      <a:pt x="1266" y="619"/>
                    </a:lnTo>
                    <a:lnTo>
                      <a:pt x="1266" y="619"/>
                    </a:lnTo>
                    <a:lnTo>
                      <a:pt x="1302" y="619"/>
                    </a:lnTo>
                    <a:lnTo>
                      <a:pt x="1302" y="624"/>
                    </a:lnTo>
                    <a:lnTo>
                      <a:pt x="1302" y="624"/>
                    </a:lnTo>
                    <a:lnTo>
                      <a:pt x="1307" y="624"/>
                    </a:lnTo>
                    <a:lnTo>
                      <a:pt x="1307" y="624"/>
                    </a:lnTo>
                    <a:lnTo>
                      <a:pt x="1307" y="624"/>
                    </a:lnTo>
                    <a:lnTo>
                      <a:pt x="1309" y="624"/>
                    </a:lnTo>
                    <a:lnTo>
                      <a:pt x="1309" y="632"/>
                    </a:lnTo>
                    <a:lnTo>
                      <a:pt x="1309" y="632"/>
                    </a:lnTo>
                    <a:lnTo>
                      <a:pt x="1311" y="632"/>
                    </a:lnTo>
                    <a:lnTo>
                      <a:pt x="1311" y="635"/>
                    </a:lnTo>
                    <a:lnTo>
                      <a:pt x="1311" y="635"/>
                    </a:lnTo>
                    <a:lnTo>
                      <a:pt x="1314" y="635"/>
                    </a:lnTo>
                    <a:lnTo>
                      <a:pt x="1314" y="640"/>
                    </a:lnTo>
                    <a:lnTo>
                      <a:pt x="1314" y="640"/>
                    </a:lnTo>
                    <a:lnTo>
                      <a:pt x="1319" y="640"/>
                    </a:lnTo>
                    <a:lnTo>
                      <a:pt x="1319" y="643"/>
                    </a:lnTo>
                    <a:lnTo>
                      <a:pt x="1319" y="643"/>
                    </a:lnTo>
                    <a:lnTo>
                      <a:pt x="1328" y="643"/>
                    </a:lnTo>
                    <a:lnTo>
                      <a:pt x="1328" y="646"/>
                    </a:lnTo>
                    <a:lnTo>
                      <a:pt x="1328" y="646"/>
                    </a:lnTo>
                    <a:lnTo>
                      <a:pt x="1347" y="646"/>
                    </a:lnTo>
                    <a:lnTo>
                      <a:pt x="1347" y="651"/>
                    </a:lnTo>
                    <a:lnTo>
                      <a:pt x="1347" y="651"/>
                    </a:lnTo>
                    <a:lnTo>
                      <a:pt x="1352" y="651"/>
                    </a:lnTo>
                    <a:lnTo>
                      <a:pt x="1352" y="651"/>
                    </a:lnTo>
                    <a:lnTo>
                      <a:pt x="1352" y="651"/>
                    </a:lnTo>
                    <a:lnTo>
                      <a:pt x="1354" y="651"/>
                    </a:lnTo>
                    <a:lnTo>
                      <a:pt x="1354" y="654"/>
                    </a:lnTo>
                    <a:lnTo>
                      <a:pt x="1354" y="654"/>
                    </a:lnTo>
                    <a:lnTo>
                      <a:pt x="1359" y="654"/>
                    </a:lnTo>
                    <a:lnTo>
                      <a:pt x="1359" y="659"/>
                    </a:lnTo>
                    <a:lnTo>
                      <a:pt x="1359" y="659"/>
                    </a:lnTo>
                    <a:lnTo>
                      <a:pt x="1361" y="659"/>
                    </a:lnTo>
                    <a:lnTo>
                      <a:pt x="1361" y="659"/>
                    </a:lnTo>
                    <a:lnTo>
                      <a:pt x="1361" y="659"/>
                    </a:lnTo>
                    <a:lnTo>
                      <a:pt x="1385" y="659"/>
                    </a:lnTo>
                    <a:lnTo>
                      <a:pt x="1385" y="662"/>
                    </a:lnTo>
                    <a:lnTo>
                      <a:pt x="1385" y="662"/>
                    </a:lnTo>
                    <a:lnTo>
                      <a:pt x="1388" y="662"/>
                    </a:lnTo>
                    <a:lnTo>
                      <a:pt x="1388" y="662"/>
                    </a:lnTo>
                    <a:lnTo>
                      <a:pt x="1388" y="662"/>
                    </a:lnTo>
                    <a:lnTo>
                      <a:pt x="1395" y="662"/>
                    </a:lnTo>
                    <a:lnTo>
                      <a:pt x="1395" y="667"/>
                    </a:lnTo>
                    <a:lnTo>
                      <a:pt x="1395" y="667"/>
                    </a:lnTo>
                    <a:lnTo>
                      <a:pt x="1469" y="667"/>
                    </a:lnTo>
                    <a:lnTo>
                      <a:pt x="1469" y="667"/>
                    </a:lnTo>
                    <a:lnTo>
                      <a:pt x="1469" y="667"/>
                    </a:lnTo>
                    <a:lnTo>
                      <a:pt x="1476" y="667"/>
                    </a:lnTo>
                    <a:lnTo>
                      <a:pt x="1476" y="671"/>
                    </a:lnTo>
                    <a:lnTo>
                      <a:pt x="1476" y="671"/>
                    </a:lnTo>
                    <a:lnTo>
                      <a:pt x="1502" y="671"/>
                    </a:lnTo>
                    <a:lnTo>
                      <a:pt x="1502" y="675"/>
                    </a:lnTo>
                    <a:lnTo>
                      <a:pt x="1502" y="675"/>
                    </a:lnTo>
                    <a:lnTo>
                      <a:pt x="1536" y="675"/>
                    </a:lnTo>
                    <a:lnTo>
                      <a:pt x="1536" y="675"/>
                    </a:lnTo>
                    <a:lnTo>
                      <a:pt x="1536" y="675"/>
                    </a:lnTo>
                    <a:lnTo>
                      <a:pt x="1538" y="675"/>
                    </a:lnTo>
                    <a:lnTo>
                      <a:pt x="1538" y="675"/>
                    </a:lnTo>
                    <a:lnTo>
                      <a:pt x="1538" y="675"/>
                    </a:lnTo>
                    <a:lnTo>
                      <a:pt x="1557" y="675"/>
                    </a:lnTo>
                    <a:lnTo>
                      <a:pt x="1557" y="675"/>
                    </a:lnTo>
                    <a:lnTo>
                      <a:pt x="1557" y="675"/>
                    </a:lnTo>
                    <a:lnTo>
                      <a:pt x="1574" y="675"/>
                    </a:lnTo>
                    <a:lnTo>
                      <a:pt x="1574" y="679"/>
                    </a:lnTo>
                    <a:lnTo>
                      <a:pt x="1574" y="679"/>
                    </a:lnTo>
                    <a:lnTo>
                      <a:pt x="1619" y="679"/>
                    </a:lnTo>
                    <a:lnTo>
                      <a:pt x="1619" y="679"/>
                    </a:lnTo>
                    <a:lnTo>
                      <a:pt x="1619" y="679"/>
                    </a:lnTo>
                    <a:lnTo>
                      <a:pt x="1662" y="679"/>
                    </a:lnTo>
                    <a:lnTo>
                      <a:pt x="1662" y="679"/>
                    </a:lnTo>
                    <a:lnTo>
                      <a:pt x="1662" y="679"/>
                    </a:lnTo>
                    <a:lnTo>
                      <a:pt x="1695" y="679"/>
                    </a:lnTo>
                    <a:lnTo>
                      <a:pt x="1695" y="679"/>
                    </a:lnTo>
                    <a:lnTo>
                      <a:pt x="1695" y="679"/>
                    </a:lnTo>
                    <a:lnTo>
                      <a:pt x="1702" y="679"/>
                    </a:lnTo>
                    <a:lnTo>
                      <a:pt x="1702" y="683"/>
                    </a:lnTo>
                    <a:lnTo>
                      <a:pt x="1702" y="683"/>
                    </a:lnTo>
                    <a:lnTo>
                      <a:pt x="1752" y="683"/>
                    </a:lnTo>
                    <a:lnTo>
                      <a:pt x="1752" y="687"/>
                    </a:lnTo>
                    <a:lnTo>
                      <a:pt x="1752" y="687"/>
                    </a:lnTo>
                    <a:lnTo>
                      <a:pt x="1764" y="687"/>
                    </a:lnTo>
                    <a:lnTo>
                      <a:pt x="1764" y="692"/>
                    </a:lnTo>
                    <a:lnTo>
                      <a:pt x="1764" y="692"/>
                    </a:lnTo>
                    <a:lnTo>
                      <a:pt x="1779" y="692"/>
                    </a:lnTo>
                    <a:lnTo>
                      <a:pt x="1779" y="695"/>
                    </a:lnTo>
                    <a:lnTo>
                      <a:pt x="1779" y="695"/>
                    </a:lnTo>
                    <a:lnTo>
                      <a:pt x="1779" y="695"/>
                    </a:lnTo>
                    <a:lnTo>
                      <a:pt x="1779" y="695"/>
                    </a:lnTo>
                    <a:lnTo>
                      <a:pt x="1779" y="695"/>
                    </a:lnTo>
                    <a:lnTo>
                      <a:pt x="1786" y="695"/>
                    </a:lnTo>
                    <a:lnTo>
                      <a:pt x="1786" y="695"/>
                    </a:lnTo>
                    <a:lnTo>
                      <a:pt x="1786" y="695"/>
                    </a:lnTo>
                    <a:lnTo>
                      <a:pt x="1791" y="695"/>
                    </a:lnTo>
                    <a:lnTo>
                      <a:pt x="1791" y="695"/>
                    </a:lnTo>
                    <a:lnTo>
                      <a:pt x="1791" y="695"/>
                    </a:lnTo>
                    <a:lnTo>
                      <a:pt x="1857" y="695"/>
                    </a:lnTo>
                    <a:lnTo>
                      <a:pt x="1857" y="700"/>
                    </a:lnTo>
                    <a:lnTo>
                      <a:pt x="1857" y="700"/>
                    </a:lnTo>
                    <a:lnTo>
                      <a:pt x="1881" y="700"/>
                    </a:lnTo>
                    <a:lnTo>
                      <a:pt x="1881" y="700"/>
                    </a:lnTo>
                    <a:lnTo>
                      <a:pt x="1881" y="700"/>
                    </a:lnTo>
                    <a:lnTo>
                      <a:pt x="1888" y="700"/>
                    </a:lnTo>
                    <a:lnTo>
                      <a:pt x="1888" y="700"/>
                    </a:lnTo>
                    <a:lnTo>
                      <a:pt x="1888" y="700"/>
                    </a:lnTo>
                    <a:lnTo>
                      <a:pt x="1893" y="700"/>
                    </a:lnTo>
                    <a:lnTo>
                      <a:pt x="1893" y="700"/>
                    </a:lnTo>
                    <a:lnTo>
                      <a:pt x="1893" y="700"/>
                    </a:lnTo>
                    <a:lnTo>
                      <a:pt x="1893" y="700"/>
                    </a:lnTo>
                    <a:lnTo>
                      <a:pt x="1893" y="700"/>
                    </a:lnTo>
                    <a:lnTo>
                      <a:pt x="1893" y="700"/>
                    </a:lnTo>
                    <a:lnTo>
                      <a:pt x="1907" y="700"/>
                    </a:lnTo>
                    <a:lnTo>
                      <a:pt x="1907" y="700"/>
                    </a:lnTo>
                    <a:lnTo>
                      <a:pt x="1907" y="700"/>
                    </a:lnTo>
                    <a:lnTo>
                      <a:pt x="1912" y="700"/>
                    </a:lnTo>
                    <a:lnTo>
                      <a:pt x="1912" y="700"/>
                    </a:lnTo>
                    <a:lnTo>
                      <a:pt x="1912" y="700"/>
                    </a:lnTo>
                    <a:lnTo>
                      <a:pt x="1926" y="700"/>
                    </a:lnTo>
                    <a:lnTo>
                      <a:pt x="1926" y="700"/>
                    </a:lnTo>
                    <a:lnTo>
                      <a:pt x="1926" y="700"/>
                    </a:lnTo>
                    <a:lnTo>
                      <a:pt x="1929" y="700"/>
                    </a:lnTo>
                    <a:lnTo>
                      <a:pt x="1929" y="703"/>
                    </a:lnTo>
                    <a:lnTo>
                      <a:pt x="1929" y="703"/>
                    </a:lnTo>
                    <a:lnTo>
                      <a:pt x="1936" y="703"/>
                    </a:lnTo>
                    <a:lnTo>
                      <a:pt x="1936" y="703"/>
                    </a:lnTo>
                    <a:lnTo>
                      <a:pt x="1936" y="703"/>
                    </a:lnTo>
                    <a:lnTo>
                      <a:pt x="1938" y="703"/>
                    </a:lnTo>
                    <a:lnTo>
                      <a:pt x="1938" y="703"/>
                    </a:lnTo>
                    <a:lnTo>
                      <a:pt x="1938" y="703"/>
                    </a:lnTo>
                    <a:lnTo>
                      <a:pt x="1941" y="703"/>
                    </a:lnTo>
                    <a:lnTo>
                      <a:pt x="1941" y="708"/>
                    </a:lnTo>
                    <a:lnTo>
                      <a:pt x="1941" y="708"/>
                    </a:lnTo>
                    <a:lnTo>
                      <a:pt x="1950" y="708"/>
                    </a:lnTo>
                    <a:lnTo>
                      <a:pt x="1950" y="708"/>
                    </a:lnTo>
                    <a:lnTo>
                      <a:pt x="1950" y="708"/>
                    </a:lnTo>
                    <a:lnTo>
                      <a:pt x="1950" y="708"/>
                    </a:lnTo>
                    <a:lnTo>
                      <a:pt x="1950" y="708"/>
                    </a:lnTo>
                    <a:lnTo>
                      <a:pt x="1950" y="708"/>
                    </a:lnTo>
                    <a:lnTo>
                      <a:pt x="1950" y="708"/>
                    </a:lnTo>
                    <a:lnTo>
                      <a:pt x="1950" y="708"/>
                    </a:lnTo>
                    <a:lnTo>
                      <a:pt x="1950" y="708"/>
                    </a:lnTo>
                    <a:lnTo>
                      <a:pt x="1950" y="708"/>
                    </a:lnTo>
                    <a:lnTo>
                      <a:pt x="1950" y="708"/>
                    </a:lnTo>
                    <a:lnTo>
                      <a:pt x="1950" y="708"/>
                    </a:lnTo>
                    <a:lnTo>
                      <a:pt x="1955" y="708"/>
                    </a:lnTo>
                    <a:lnTo>
                      <a:pt x="1955" y="708"/>
                    </a:lnTo>
                    <a:lnTo>
                      <a:pt x="1955" y="708"/>
                    </a:lnTo>
                    <a:lnTo>
                      <a:pt x="1955" y="708"/>
                    </a:lnTo>
                    <a:lnTo>
                      <a:pt x="1955" y="708"/>
                    </a:lnTo>
                    <a:lnTo>
                      <a:pt x="1955" y="708"/>
                    </a:lnTo>
                    <a:lnTo>
                      <a:pt x="1955" y="708"/>
                    </a:lnTo>
                    <a:lnTo>
                      <a:pt x="1955" y="708"/>
                    </a:lnTo>
                    <a:lnTo>
                      <a:pt x="1955" y="708"/>
                    </a:lnTo>
                    <a:lnTo>
                      <a:pt x="1962" y="708"/>
                    </a:lnTo>
                    <a:lnTo>
                      <a:pt x="1962" y="708"/>
                    </a:lnTo>
                    <a:lnTo>
                      <a:pt x="1962" y="708"/>
                    </a:lnTo>
                    <a:lnTo>
                      <a:pt x="1972" y="708"/>
                    </a:lnTo>
                    <a:lnTo>
                      <a:pt x="1972" y="708"/>
                    </a:lnTo>
                    <a:lnTo>
                      <a:pt x="1972" y="708"/>
                    </a:lnTo>
                    <a:lnTo>
                      <a:pt x="1972" y="708"/>
                    </a:lnTo>
                    <a:lnTo>
                      <a:pt x="1972" y="708"/>
                    </a:lnTo>
                    <a:lnTo>
                      <a:pt x="1972" y="708"/>
                    </a:lnTo>
                    <a:lnTo>
                      <a:pt x="1972" y="708"/>
                    </a:lnTo>
                    <a:lnTo>
                      <a:pt x="1972" y="708"/>
                    </a:lnTo>
                    <a:lnTo>
                      <a:pt x="1972" y="708"/>
                    </a:lnTo>
                    <a:lnTo>
                      <a:pt x="1974" y="708"/>
                    </a:lnTo>
                    <a:lnTo>
                      <a:pt x="1974" y="708"/>
                    </a:lnTo>
                    <a:lnTo>
                      <a:pt x="1974" y="708"/>
                    </a:lnTo>
                    <a:lnTo>
                      <a:pt x="1977" y="708"/>
                    </a:lnTo>
                    <a:lnTo>
                      <a:pt x="1977" y="708"/>
                    </a:lnTo>
                    <a:lnTo>
                      <a:pt x="1977" y="708"/>
                    </a:lnTo>
                    <a:lnTo>
                      <a:pt x="1979" y="708"/>
                    </a:lnTo>
                    <a:lnTo>
                      <a:pt x="1979" y="708"/>
                    </a:lnTo>
                    <a:lnTo>
                      <a:pt x="1979" y="708"/>
                    </a:lnTo>
                    <a:lnTo>
                      <a:pt x="1979" y="708"/>
                    </a:lnTo>
                    <a:lnTo>
                      <a:pt x="1979" y="708"/>
                    </a:lnTo>
                    <a:lnTo>
                      <a:pt x="1979" y="708"/>
                    </a:lnTo>
                    <a:lnTo>
                      <a:pt x="1979" y="708"/>
                    </a:lnTo>
                    <a:lnTo>
                      <a:pt x="1979" y="708"/>
                    </a:lnTo>
                    <a:lnTo>
                      <a:pt x="1979" y="708"/>
                    </a:lnTo>
                    <a:lnTo>
                      <a:pt x="1981" y="708"/>
                    </a:lnTo>
                    <a:lnTo>
                      <a:pt x="1981" y="708"/>
                    </a:lnTo>
                    <a:lnTo>
                      <a:pt x="1981" y="708"/>
                    </a:lnTo>
                    <a:lnTo>
                      <a:pt x="1981" y="708"/>
                    </a:lnTo>
                    <a:lnTo>
                      <a:pt x="1981" y="708"/>
                    </a:lnTo>
                    <a:lnTo>
                      <a:pt x="1981" y="708"/>
                    </a:lnTo>
                    <a:lnTo>
                      <a:pt x="1984" y="708"/>
                    </a:lnTo>
                    <a:lnTo>
                      <a:pt x="1984" y="708"/>
                    </a:lnTo>
                    <a:lnTo>
                      <a:pt x="1984" y="708"/>
                    </a:lnTo>
                    <a:lnTo>
                      <a:pt x="1984" y="708"/>
                    </a:lnTo>
                    <a:lnTo>
                      <a:pt x="1984" y="708"/>
                    </a:lnTo>
                    <a:lnTo>
                      <a:pt x="1984" y="708"/>
                    </a:lnTo>
                    <a:lnTo>
                      <a:pt x="1986" y="708"/>
                    </a:lnTo>
                    <a:lnTo>
                      <a:pt x="1986" y="708"/>
                    </a:lnTo>
                    <a:lnTo>
                      <a:pt x="1986" y="708"/>
                    </a:lnTo>
                    <a:lnTo>
                      <a:pt x="1988" y="708"/>
                    </a:lnTo>
                    <a:lnTo>
                      <a:pt x="1988" y="708"/>
                    </a:lnTo>
                    <a:lnTo>
                      <a:pt x="1988" y="708"/>
                    </a:lnTo>
                    <a:lnTo>
                      <a:pt x="1988" y="708"/>
                    </a:lnTo>
                    <a:lnTo>
                      <a:pt x="1988" y="708"/>
                    </a:lnTo>
                    <a:lnTo>
                      <a:pt x="1988" y="708"/>
                    </a:lnTo>
                    <a:lnTo>
                      <a:pt x="1993" y="708"/>
                    </a:lnTo>
                    <a:lnTo>
                      <a:pt x="1993" y="711"/>
                    </a:lnTo>
                    <a:lnTo>
                      <a:pt x="1993" y="711"/>
                    </a:lnTo>
                    <a:lnTo>
                      <a:pt x="1993" y="711"/>
                    </a:lnTo>
                    <a:lnTo>
                      <a:pt x="1993" y="711"/>
                    </a:lnTo>
                    <a:lnTo>
                      <a:pt x="1993" y="711"/>
                    </a:lnTo>
                    <a:lnTo>
                      <a:pt x="1998" y="711"/>
                    </a:lnTo>
                    <a:lnTo>
                      <a:pt x="1998" y="711"/>
                    </a:lnTo>
                    <a:lnTo>
                      <a:pt x="1998" y="711"/>
                    </a:lnTo>
                    <a:lnTo>
                      <a:pt x="2005" y="711"/>
                    </a:lnTo>
                    <a:lnTo>
                      <a:pt x="2005" y="711"/>
                    </a:lnTo>
                    <a:lnTo>
                      <a:pt x="2005" y="711"/>
                    </a:lnTo>
                    <a:lnTo>
                      <a:pt x="2005" y="711"/>
                    </a:lnTo>
                    <a:lnTo>
                      <a:pt x="2005" y="711"/>
                    </a:lnTo>
                    <a:lnTo>
                      <a:pt x="2005" y="711"/>
                    </a:lnTo>
                    <a:lnTo>
                      <a:pt x="2005" y="711"/>
                    </a:lnTo>
                    <a:lnTo>
                      <a:pt x="2005" y="711"/>
                    </a:lnTo>
                    <a:lnTo>
                      <a:pt x="2005" y="711"/>
                    </a:lnTo>
                    <a:lnTo>
                      <a:pt x="2008" y="711"/>
                    </a:lnTo>
                    <a:lnTo>
                      <a:pt x="2008" y="716"/>
                    </a:lnTo>
                    <a:lnTo>
                      <a:pt x="2008" y="716"/>
                    </a:lnTo>
                    <a:lnTo>
                      <a:pt x="2008" y="716"/>
                    </a:lnTo>
                    <a:lnTo>
                      <a:pt x="2008" y="716"/>
                    </a:lnTo>
                    <a:lnTo>
                      <a:pt x="2008" y="716"/>
                    </a:lnTo>
                    <a:lnTo>
                      <a:pt x="2008" y="716"/>
                    </a:lnTo>
                    <a:lnTo>
                      <a:pt x="2008" y="716"/>
                    </a:lnTo>
                    <a:lnTo>
                      <a:pt x="2008" y="716"/>
                    </a:lnTo>
                    <a:lnTo>
                      <a:pt x="2010" y="716"/>
                    </a:lnTo>
                    <a:lnTo>
                      <a:pt x="2010" y="716"/>
                    </a:lnTo>
                    <a:lnTo>
                      <a:pt x="2010" y="716"/>
                    </a:lnTo>
                    <a:lnTo>
                      <a:pt x="2010" y="716"/>
                    </a:lnTo>
                    <a:lnTo>
                      <a:pt x="2010" y="716"/>
                    </a:lnTo>
                    <a:lnTo>
                      <a:pt x="2010" y="716"/>
                    </a:lnTo>
                    <a:lnTo>
                      <a:pt x="2010" y="716"/>
                    </a:lnTo>
                    <a:lnTo>
                      <a:pt x="2010" y="716"/>
                    </a:lnTo>
                    <a:lnTo>
                      <a:pt x="2010" y="716"/>
                    </a:lnTo>
                    <a:lnTo>
                      <a:pt x="2017" y="716"/>
                    </a:lnTo>
                    <a:lnTo>
                      <a:pt x="2017" y="716"/>
                    </a:lnTo>
                    <a:lnTo>
                      <a:pt x="2017" y="716"/>
                    </a:lnTo>
                    <a:lnTo>
                      <a:pt x="2019" y="716"/>
                    </a:lnTo>
                    <a:lnTo>
                      <a:pt x="2019" y="721"/>
                    </a:lnTo>
                    <a:lnTo>
                      <a:pt x="2019" y="721"/>
                    </a:lnTo>
                    <a:lnTo>
                      <a:pt x="2027" y="721"/>
                    </a:lnTo>
                    <a:lnTo>
                      <a:pt x="2027" y="721"/>
                    </a:lnTo>
                    <a:lnTo>
                      <a:pt x="2027" y="721"/>
                    </a:lnTo>
                    <a:lnTo>
                      <a:pt x="2029" y="721"/>
                    </a:lnTo>
                    <a:lnTo>
                      <a:pt x="2029" y="721"/>
                    </a:lnTo>
                    <a:lnTo>
                      <a:pt x="2029" y="721"/>
                    </a:lnTo>
                    <a:lnTo>
                      <a:pt x="2029" y="721"/>
                    </a:lnTo>
                    <a:lnTo>
                      <a:pt x="2029" y="721"/>
                    </a:lnTo>
                    <a:lnTo>
                      <a:pt x="2029" y="721"/>
                    </a:lnTo>
                    <a:lnTo>
                      <a:pt x="2029" y="721"/>
                    </a:lnTo>
                    <a:lnTo>
                      <a:pt x="2029" y="721"/>
                    </a:lnTo>
                    <a:lnTo>
                      <a:pt x="2029" y="721"/>
                    </a:lnTo>
                    <a:lnTo>
                      <a:pt x="2046" y="721"/>
                    </a:lnTo>
                    <a:lnTo>
                      <a:pt x="2046" y="721"/>
                    </a:lnTo>
                    <a:lnTo>
                      <a:pt x="2046" y="721"/>
                    </a:lnTo>
                    <a:lnTo>
                      <a:pt x="2046" y="721"/>
                    </a:lnTo>
                    <a:lnTo>
                      <a:pt x="2046" y="721"/>
                    </a:lnTo>
                    <a:lnTo>
                      <a:pt x="2046" y="721"/>
                    </a:lnTo>
                    <a:lnTo>
                      <a:pt x="2050" y="721"/>
                    </a:lnTo>
                    <a:lnTo>
                      <a:pt x="2050" y="725"/>
                    </a:lnTo>
                    <a:lnTo>
                      <a:pt x="2050" y="725"/>
                    </a:lnTo>
                    <a:lnTo>
                      <a:pt x="2050" y="725"/>
                    </a:lnTo>
                    <a:lnTo>
                      <a:pt x="2050" y="725"/>
                    </a:lnTo>
                    <a:lnTo>
                      <a:pt x="2050" y="725"/>
                    </a:lnTo>
                    <a:lnTo>
                      <a:pt x="2065" y="725"/>
                    </a:lnTo>
                    <a:lnTo>
                      <a:pt x="2065" y="725"/>
                    </a:lnTo>
                    <a:lnTo>
                      <a:pt x="2065" y="725"/>
                    </a:lnTo>
                    <a:lnTo>
                      <a:pt x="2070" y="725"/>
                    </a:lnTo>
                    <a:lnTo>
                      <a:pt x="2070" y="725"/>
                    </a:lnTo>
                    <a:lnTo>
                      <a:pt x="2070" y="725"/>
                    </a:lnTo>
                    <a:lnTo>
                      <a:pt x="2081" y="725"/>
                    </a:lnTo>
                    <a:lnTo>
                      <a:pt x="2081" y="725"/>
                    </a:lnTo>
                    <a:lnTo>
                      <a:pt x="2081" y="725"/>
                    </a:lnTo>
                    <a:lnTo>
                      <a:pt x="2086" y="725"/>
                    </a:lnTo>
                    <a:lnTo>
                      <a:pt x="2086" y="730"/>
                    </a:lnTo>
                    <a:lnTo>
                      <a:pt x="2086" y="730"/>
                    </a:lnTo>
                    <a:lnTo>
                      <a:pt x="2089" y="730"/>
                    </a:lnTo>
                    <a:lnTo>
                      <a:pt x="2089" y="730"/>
                    </a:lnTo>
                    <a:lnTo>
                      <a:pt x="2089" y="730"/>
                    </a:lnTo>
                    <a:lnTo>
                      <a:pt x="2091" y="730"/>
                    </a:lnTo>
                    <a:lnTo>
                      <a:pt x="2091" y="730"/>
                    </a:lnTo>
                    <a:lnTo>
                      <a:pt x="2091" y="730"/>
                    </a:lnTo>
                    <a:lnTo>
                      <a:pt x="2093" y="730"/>
                    </a:lnTo>
                    <a:lnTo>
                      <a:pt x="2093" y="735"/>
                    </a:lnTo>
                    <a:lnTo>
                      <a:pt x="2093" y="735"/>
                    </a:lnTo>
                    <a:lnTo>
                      <a:pt x="2096" y="735"/>
                    </a:lnTo>
                    <a:lnTo>
                      <a:pt x="2096" y="735"/>
                    </a:lnTo>
                    <a:lnTo>
                      <a:pt x="2096" y="735"/>
                    </a:lnTo>
                    <a:lnTo>
                      <a:pt x="2096" y="735"/>
                    </a:lnTo>
                    <a:lnTo>
                      <a:pt x="2096" y="735"/>
                    </a:lnTo>
                    <a:lnTo>
                      <a:pt x="2096" y="735"/>
                    </a:lnTo>
                    <a:lnTo>
                      <a:pt x="2098" y="735"/>
                    </a:lnTo>
                    <a:lnTo>
                      <a:pt x="2098" y="735"/>
                    </a:lnTo>
                    <a:lnTo>
                      <a:pt x="2098" y="735"/>
                    </a:lnTo>
                    <a:lnTo>
                      <a:pt x="2103" y="735"/>
                    </a:lnTo>
                    <a:lnTo>
                      <a:pt x="2103" y="735"/>
                    </a:lnTo>
                    <a:lnTo>
                      <a:pt x="2103" y="735"/>
                    </a:lnTo>
                    <a:lnTo>
                      <a:pt x="2112" y="735"/>
                    </a:lnTo>
                    <a:lnTo>
                      <a:pt x="2112" y="740"/>
                    </a:lnTo>
                    <a:lnTo>
                      <a:pt x="2112" y="740"/>
                    </a:lnTo>
                    <a:lnTo>
                      <a:pt x="2112" y="740"/>
                    </a:lnTo>
                    <a:lnTo>
                      <a:pt x="2112" y="740"/>
                    </a:lnTo>
                    <a:lnTo>
                      <a:pt x="2112" y="740"/>
                    </a:lnTo>
                    <a:lnTo>
                      <a:pt x="2136" y="740"/>
                    </a:lnTo>
                    <a:lnTo>
                      <a:pt x="2136" y="740"/>
                    </a:lnTo>
                    <a:lnTo>
                      <a:pt x="2136" y="740"/>
                    </a:lnTo>
                    <a:lnTo>
                      <a:pt x="2136" y="740"/>
                    </a:lnTo>
                    <a:lnTo>
                      <a:pt x="2136" y="740"/>
                    </a:lnTo>
                    <a:lnTo>
                      <a:pt x="2136" y="740"/>
                    </a:lnTo>
                    <a:lnTo>
                      <a:pt x="2143" y="740"/>
                    </a:lnTo>
                    <a:lnTo>
                      <a:pt x="2143" y="745"/>
                    </a:lnTo>
                    <a:lnTo>
                      <a:pt x="2143" y="745"/>
                    </a:lnTo>
                    <a:lnTo>
                      <a:pt x="2146" y="745"/>
                    </a:lnTo>
                    <a:lnTo>
                      <a:pt x="2146" y="750"/>
                    </a:lnTo>
                    <a:lnTo>
                      <a:pt x="2146" y="750"/>
                    </a:lnTo>
                    <a:lnTo>
                      <a:pt x="2151" y="750"/>
                    </a:lnTo>
                    <a:lnTo>
                      <a:pt x="2151" y="750"/>
                    </a:lnTo>
                    <a:lnTo>
                      <a:pt x="2151" y="750"/>
                    </a:lnTo>
                    <a:lnTo>
                      <a:pt x="2170" y="750"/>
                    </a:lnTo>
                    <a:lnTo>
                      <a:pt x="2170" y="750"/>
                    </a:lnTo>
                    <a:lnTo>
                      <a:pt x="2170" y="750"/>
                    </a:lnTo>
                    <a:lnTo>
                      <a:pt x="2184" y="750"/>
                    </a:lnTo>
                    <a:lnTo>
                      <a:pt x="2184" y="755"/>
                    </a:lnTo>
                    <a:lnTo>
                      <a:pt x="2184" y="755"/>
                    </a:lnTo>
                    <a:lnTo>
                      <a:pt x="2253" y="755"/>
                    </a:lnTo>
                    <a:lnTo>
                      <a:pt x="2253" y="755"/>
                    </a:lnTo>
                    <a:lnTo>
                      <a:pt x="2253" y="755"/>
                    </a:lnTo>
                    <a:lnTo>
                      <a:pt x="2260" y="755"/>
                    </a:lnTo>
                    <a:lnTo>
                      <a:pt x="2260" y="755"/>
                    </a:lnTo>
                    <a:lnTo>
                      <a:pt x="2260" y="755"/>
                    </a:lnTo>
                    <a:lnTo>
                      <a:pt x="2275" y="755"/>
                    </a:lnTo>
                    <a:lnTo>
                      <a:pt x="2275" y="755"/>
                    </a:lnTo>
                    <a:lnTo>
                      <a:pt x="2275" y="755"/>
                    </a:lnTo>
                    <a:lnTo>
                      <a:pt x="2291" y="755"/>
                    </a:lnTo>
                    <a:lnTo>
                      <a:pt x="2291" y="755"/>
                    </a:lnTo>
                    <a:lnTo>
                      <a:pt x="2291" y="755"/>
                    </a:lnTo>
                    <a:lnTo>
                      <a:pt x="2301" y="755"/>
                    </a:lnTo>
                    <a:lnTo>
                      <a:pt x="2301" y="759"/>
                    </a:lnTo>
                    <a:lnTo>
                      <a:pt x="2301" y="759"/>
                    </a:lnTo>
                    <a:lnTo>
                      <a:pt x="2303" y="759"/>
                    </a:lnTo>
                    <a:lnTo>
                      <a:pt x="2303" y="759"/>
                    </a:lnTo>
                    <a:lnTo>
                      <a:pt x="2303" y="759"/>
                    </a:lnTo>
                    <a:lnTo>
                      <a:pt x="2303" y="759"/>
                    </a:lnTo>
                    <a:lnTo>
                      <a:pt x="2303" y="759"/>
                    </a:lnTo>
                    <a:lnTo>
                      <a:pt x="2303" y="759"/>
                    </a:lnTo>
                    <a:lnTo>
                      <a:pt x="2313" y="759"/>
                    </a:lnTo>
                    <a:lnTo>
                      <a:pt x="2313" y="764"/>
                    </a:lnTo>
                    <a:lnTo>
                      <a:pt x="2313" y="764"/>
                    </a:lnTo>
                    <a:lnTo>
                      <a:pt x="2406" y="764"/>
                    </a:lnTo>
                    <a:lnTo>
                      <a:pt x="2406" y="764"/>
                    </a:lnTo>
                    <a:lnTo>
                      <a:pt x="2406" y="764"/>
                    </a:lnTo>
                    <a:lnTo>
                      <a:pt x="2410" y="764"/>
                    </a:lnTo>
                    <a:lnTo>
                      <a:pt x="2410" y="769"/>
                    </a:lnTo>
                    <a:lnTo>
                      <a:pt x="2410" y="769"/>
                    </a:lnTo>
                    <a:lnTo>
                      <a:pt x="2434" y="769"/>
                    </a:lnTo>
                    <a:lnTo>
                      <a:pt x="2434" y="769"/>
                    </a:lnTo>
                    <a:lnTo>
                      <a:pt x="2434" y="769"/>
                    </a:lnTo>
                    <a:lnTo>
                      <a:pt x="2444" y="769"/>
                    </a:lnTo>
                    <a:lnTo>
                      <a:pt x="2444" y="769"/>
                    </a:lnTo>
                    <a:lnTo>
                      <a:pt x="2444" y="769"/>
                    </a:lnTo>
                    <a:lnTo>
                      <a:pt x="2484" y="769"/>
                    </a:lnTo>
                    <a:lnTo>
                      <a:pt x="2484" y="774"/>
                    </a:lnTo>
                    <a:lnTo>
                      <a:pt x="2484" y="774"/>
                    </a:lnTo>
                    <a:lnTo>
                      <a:pt x="2506" y="774"/>
                    </a:lnTo>
                    <a:lnTo>
                      <a:pt x="2506" y="779"/>
                    </a:lnTo>
                    <a:lnTo>
                      <a:pt x="2506" y="779"/>
                    </a:lnTo>
                    <a:lnTo>
                      <a:pt x="2518" y="779"/>
                    </a:lnTo>
                    <a:lnTo>
                      <a:pt x="2518" y="788"/>
                    </a:lnTo>
                    <a:lnTo>
                      <a:pt x="2518" y="788"/>
                    </a:lnTo>
                    <a:lnTo>
                      <a:pt x="2539" y="788"/>
                    </a:lnTo>
                    <a:lnTo>
                      <a:pt x="2539" y="788"/>
                    </a:lnTo>
                    <a:lnTo>
                      <a:pt x="2539" y="788"/>
                    </a:lnTo>
                    <a:lnTo>
                      <a:pt x="2563" y="788"/>
                    </a:lnTo>
                    <a:lnTo>
                      <a:pt x="2563" y="788"/>
                    </a:lnTo>
                    <a:lnTo>
                      <a:pt x="2563" y="788"/>
                    </a:lnTo>
                    <a:lnTo>
                      <a:pt x="2568" y="788"/>
                    </a:lnTo>
                    <a:lnTo>
                      <a:pt x="2568" y="788"/>
                    </a:lnTo>
                    <a:lnTo>
                      <a:pt x="2568" y="788"/>
                    </a:lnTo>
                    <a:lnTo>
                      <a:pt x="2625" y="788"/>
                    </a:lnTo>
                    <a:lnTo>
                      <a:pt x="2625" y="793"/>
                    </a:lnTo>
                    <a:lnTo>
                      <a:pt x="2625" y="793"/>
                    </a:lnTo>
                    <a:lnTo>
                      <a:pt x="2661" y="793"/>
                    </a:lnTo>
                    <a:lnTo>
                      <a:pt x="2661" y="800"/>
                    </a:lnTo>
                    <a:lnTo>
                      <a:pt x="2661" y="800"/>
                    </a:lnTo>
                    <a:lnTo>
                      <a:pt x="2694" y="800"/>
                    </a:lnTo>
                    <a:lnTo>
                      <a:pt x="2694" y="800"/>
                    </a:lnTo>
                    <a:lnTo>
                      <a:pt x="2694" y="800"/>
                    </a:lnTo>
                    <a:lnTo>
                      <a:pt x="2716" y="800"/>
                    </a:lnTo>
                    <a:lnTo>
                      <a:pt x="2716" y="800"/>
                    </a:lnTo>
                    <a:lnTo>
                      <a:pt x="2716" y="800"/>
                    </a:lnTo>
                    <a:lnTo>
                      <a:pt x="2749" y="800"/>
                    </a:lnTo>
                    <a:lnTo>
                      <a:pt x="2749" y="800"/>
                    </a:lnTo>
                    <a:lnTo>
                      <a:pt x="2749" y="800"/>
                    </a:lnTo>
                    <a:lnTo>
                      <a:pt x="2770" y="800"/>
                    </a:lnTo>
                    <a:lnTo>
                      <a:pt x="2770" y="800"/>
                    </a:lnTo>
                    <a:lnTo>
                      <a:pt x="2770" y="800"/>
                    </a:lnTo>
                    <a:lnTo>
                      <a:pt x="2770" y="800"/>
                    </a:lnTo>
                    <a:lnTo>
                      <a:pt x="2770" y="800"/>
                    </a:lnTo>
                    <a:lnTo>
                      <a:pt x="2770" y="800"/>
                    </a:lnTo>
                    <a:lnTo>
                      <a:pt x="2792" y="800"/>
                    </a:lnTo>
                    <a:lnTo>
                      <a:pt x="2792" y="805"/>
                    </a:lnTo>
                    <a:lnTo>
                      <a:pt x="2792" y="805"/>
                    </a:lnTo>
                    <a:lnTo>
                      <a:pt x="2794" y="805"/>
                    </a:lnTo>
                    <a:lnTo>
                      <a:pt x="2794" y="805"/>
                    </a:lnTo>
                    <a:lnTo>
                      <a:pt x="2794" y="805"/>
                    </a:lnTo>
                    <a:lnTo>
                      <a:pt x="2811" y="805"/>
                    </a:lnTo>
                    <a:lnTo>
                      <a:pt x="2811" y="809"/>
                    </a:lnTo>
                    <a:lnTo>
                      <a:pt x="2811" y="809"/>
                    </a:lnTo>
                    <a:lnTo>
                      <a:pt x="2904" y="809"/>
                    </a:lnTo>
                    <a:lnTo>
                      <a:pt x="2904" y="809"/>
                    </a:lnTo>
                    <a:lnTo>
                      <a:pt x="2904" y="809"/>
                    </a:lnTo>
                    <a:lnTo>
                      <a:pt x="2904" y="809"/>
                    </a:lnTo>
                    <a:lnTo>
                      <a:pt x="2904" y="809"/>
                    </a:lnTo>
                    <a:lnTo>
                      <a:pt x="2904" y="809"/>
                    </a:lnTo>
                    <a:lnTo>
                      <a:pt x="2911" y="809"/>
                    </a:lnTo>
                    <a:lnTo>
                      <a:pt x="2911" y="809"/>
                    </a:lnTo>
                    <a:lnTo>
                      <a:pt x="2911" y="809"/>
                    </a:lnTo>
                    <a:lnTo>
                      <a:pt x="2913" y="809"/>
                    </a:lnTo>
                    <a:lnTo>
                      <a:pt x="2913" y="809"/>
                    </a:lnTo>
                    <a:lnTo>
                      <a:pt x="2913" y="809"/>
                    </a:lnTo>
                    <a:lnTo>
                      <a:pt x="2916" y="809"/>
                    </a:lnTo>
                    <a:lnTo>
                      <a:pt x="2916" y="809"/>
                    </a:lnTo>
                    <a:lnTo>
                      <a:pt x="2916" y="809"/>
                    </a:lnTo>
                    <a:lnTo>
                      <a:pt x="2921" y="809"/>
                    </a:lnTo>
                    <a:lnTo>
                      <a:pt x="2921" y="809"/>
                    </a:lnTo>
                    <a:lnTo>
                      <a:pt x="2921" y="809"/>
                    </a:lnTo>
                    <a:lnTo>
                      <a:pt x="2928" y="809"/>
                    </a:lnTo>
                    <a:lnTo>
                      <a:pt x="2928" y="809"/>
                    </a:lnTo>
                    <a:lnTo>
                      <a:pt x="2928" y="809"/>
                    </a:lnTo>
                    <a:lnTo>
                      <a:pt x="2928" y="809"/>
                    </a:lnTo>
                    <a:lnTo>
                      <a:pt x="2928" y="809"/>
                    </a:lnTo>
                    <a:lnTo>
                      <a:pt x="2928" y="809"/>
                    </a:lnTo>
                    <a:lnTo>
                      <a:pt x="2928" y="809"/>
                    </a:lnTo>
                    <a:lnTo>
                      <a:pt x="2928" y="809"/>
                    </a:lnTo>
                    <a:lnTo>
                      <a:pt x="2928" y="809"/>
                    </a:lnTo>
                    <a:lnTo>
                      <a:pt x="2942" y="809"/>
                    </a:lnTo>
                    <a:lnTo>
                      <a:pt x="2942" y="809"/>
                    </a:lnTo>
                    <a:lnTo>
                      <a:pt x="2942" y="809"/>
                    </a:lnTo>
                    <a:lnTo>
                      <a:pt x="2942" y="809"/>
                    </a:lnTo>
                    <a:lnTo>
                      <a:pt x="2942" y="809"/>
                    </a:lnTo>
                    <a:lnTo>
                      <a:pt x="2942" y="809"/>
                    </a:lnTo>
                    <a:lnTo>
                      <a:pt x="2949" y="809"/>
                    </a:lnTo>
                    <a:lnTo>
                      <a:pt x="2949" y="809"/>
                    </a:lnTo>
                    <a:lnTo>
                      <a:pt x="2949" y="809"/>
                    </a:lnTo>
                    <a:lnTo>
                      <a:pt x="2949" y="809"/>
                    </a:lnTo>
                    <a:lnTo>
                      <a:pt x="2949" y="809"/>
                    </a:lnTo>
                    <a:lnTo>
                      <a:pt x="2949" y="809"/>
                    </a:lnTo>
                    <a:lnTo>
                      <a:pt x="2956" y="809"/>
                    </a:lnTo>
                    <a:lnTo>
                      <a:pt x="2956" y="809"/>
                    </a:lnTo>
                    <a:lnTo>
                      <a:pt x="2956" y="809"/>
                    </a:lnTo>
                    <a:lnTo>
                      <a:pt x="2959" y="809"/>
                    </a:lnTo>
                    <a:lnTo>
                      <a:pt x="2959" y="809"/>
                    </a:lnTo>
                    <a:lnTo>
                      <a:pt x="2959" y="809"/>
                    </a:lnTo>
                    <a:lnTo>
                      <a:pt x="2959" y="809"/>
                    </a:lnTo>
                    <a:lnTo>
                      <a:pt x="2959" y="809"/>
                    </a:lnTo>
                    <a:lnTo>
                      <a:pt x="2959" y="809"/>
                    </a:lnTo>
                    <a:lnTo>
                      <a:pt x="2959" y="809"/>
                    </a:lnTo>
                    <a:lnTo>
                      <a:pt x="2959" y="809"/>
                    </a:lnTo>
                    <a:lnTo>
                      <a:pt x="2959" y="809"/>
                    </a:lnTo>
                    <a:lnTo>
                      <a:pt x="2959" y="809"/>
                    </a:lnTo>
                    <a:lnTo>
                      <a:pt x="2959" y="809"/>
                    </a:lnTo>
                    <a:lnTo>
                      <a:pt x="2959" y="809"/>
                    </a:lnTo>
                    <a:lnTo>
                      <a:pt x="2966" y="809"/>
                    </a:lnTo>
                    <a:lnTo>
                      <a:pt x="2966" y="809"/>
                    </a:lnTo>
                    <a:lnTo>
                      <a:pt x="2966" y="809"/>
                    </a:lnTo>
                    <a:lnTo>
                      <a:pt x="2973" y="809"/>
                    </a:lnTo>
                    <a:lnTo>
                      <a:pt x="2973" y="809"/>
                    </a:lnTo>
                    <a:lnTo>
                      <a:pt x="2973" y="809"/>
                    </a:lnTo>
                    <a:lnTo>
                      <a:pt x="2973" y="809"/>
                    </a:lnTo>
                    <a:lnTo>
                      <a:pt x="2973" y="809"/>
                    </a:lnTo>
                    <a:lnTo>
                      <a:pt x="2973" y="809"/>
                    </a:lnTo>
                    <a:lnTo>
                      <a:pt x="2975" y="809"/>
                    </a:lnTo>
                    <a:lnTo>
                      <a:pt x="2975" y="809"/>
                    </a:lnTo>
                    <a:lnTo>
                      <a:pt x="2975" y="809"/>
                    </a:lnTo>
                    <a:lnTo>
                      <a:pt x="2975" y="809"/>
                    </a:lnTo>
                    <a:lnTo>
                      <a:pt x="2975" y="809"/>
                    </a:lnTo>
                    <a:lnTo>
                      <a:pt x="2975" y="809"/>
                    </a:lnTo>
                    <a:lnTo>
                      <a:pt x="2987" y="809"/>
                    </a:lnTo>
                    <a:lnTo>
                      <a:pt x="2987" y="809"/>
                    </a:lnTo>
                    <a:lnTo>
                      <a:pt x="2987" y="809"/>
                    </a:lnTo>
                    <a:lnTo>
                      <a:pt x="2990" y="809"/>
                    </a:lnTo>
                    <a:lnTo>
                      <a:pt x="2990" y="809"/>
                    </a:lnTo>
                    <a:lnTo>
                      <a:pt x="2990" y="809"/>
                    </a:lnTo>
                    <a:lnTo>
                      <a:pt x="2992" y="809"/>
                    </a:lnTo>
                    <a:lnTo>
                      <a:pt x="2992" y="809"/>
                    </a:lnTo>
                    <a:lnTo>
                      <a:pt x="2992" y="809"/>
                    </a:lnTo>
                    <a:lnTo>
                      <a:pt x="2994" y="809"/>
                    </a:lnTo>
                    <a:lnTo>
                      <a:pt x="2994" y="809"/>
                    </a:lnTo>
                    <a:lnTo>
                      <a:pt x="2994" y="809"/>
                    </a:lnTo>
                    <a:lnTo>
                      <a:pt x="2997" y="809"/>
                    </a:lnTo>
                    <a:lnTo>
                      <a:pt x="2997" y="809"/>
                    </a:lnTo>
                    <a:lnTo>
                      <a:pt x="2997" y="809"/>
                    </a:lnTo>
                    <a:lnTo>
                      <a:pt x="2997" y="809"/>
                    </a:lnTo>
                    <a:lnTo>
                      <a:pt x="2997" y="809"/>
                    </a:lnTo>
                    <a:lnTo>
                      <a:pt x="2997" y="809"/>
                    </a:lnTo>
                    <a:lnTo>
                      <a:pt x="2999" y="809"/>
                    </a:lnTo>
                    <a:lnTo>
                      <a:pt x="2999" y="809"/>
                    </a:lnTo>
                    <a:lnTo>
                      <a:pt x="2999" y="809"/>
                    </a:lnTo>
                    <a:lnTo>
                      <a:pt x="2999" y="809"/>
                    </a:lnTo>
                    <a:lnTo>
                      <a:pt x="2999" y="809"/>
                    </a:lnTo>
                    <a:lnTo>
                      <a:pt x="2999" y="809"/>
                    </a:lnTo>
                    <a:lnTo>
                      <a:pt x="3002" y="809"/>
                    </a:lnTo>
                    <a:lnTo>
                      <a:pt x="3002" y="809"/>
                    </a:lnTo>
                    <a:lnTo>
                      <a:pt x="3002" y="809"/>
                    </a:lnTo>
                    <a:lnTo>
                      <a:pt x="3011" y="809"/>
                    </a:lnTo>
                    <a:lnTo>
                      <a:pt x="3011" y="809"/>
                    </a:lnTo>
                    <a:lnTo>
                      <a:pt x="3011" y="809"/>
                    </a:lnTo>
                    <a:lnTo>
                      <a:pt x="3016" y="809"/>
                    </a:lnTo>
                    <a:lnTo>
                      <a:pt x="3016" y="809"/>
                    </a:lnTo>
                    <a:lnTo>
                      <a:pt x="3016" y="809"/>
                    </a:lnTo>
                    <a:lnTo>
                      <a:pt x="3016" y="809"/>
                    </a:lnTo>
                    <a:lnTo>
                      <a:pt x="3016" y="809"/>
                    </a:lnTo>
                    <a:lnTo>
                      <a:pt x="3016" y="809"/>
                    </a:lnTo>
                    <a:lnTo>
                      <a:pt x="3018" y="809"/>
                    </a:lnTo>
                    <a:lnTo>
                      <a:pt x="3018" y="809"/>
                    </a:lnTo>
                    <a:lnTo>
                      <a:pt x="3018" y="809"/>
                    </a:lnTo>
                    <a:lnTo>
                      <a:pt x="3018" y="809"/>
                    </a:lnTo>
                    <a:lnTo>
                      <a:pt x="3018" y="809"/>
                    </a:lnTo>
                    <a:lnTo>
                      <a:pt x="3018" y="809"/>
                    </a:lnTo>
                    <a:lnTo>
                      <a:pt x="3021" y="809"/>
                    </a:lnTo>
                    <a:lnTo>
                      <a:pt x="3021" y="809"/>
                    </a:lnTo>
                    <a:lnTo>
                      <a:pt x="3021" y="809"/>
                    </a:lnTo>
                    <a:lnTo>
                      <a:pt x="3023" y="809"/>
                    </a:lnTo>
                    <a:lnTo>
                      <a:pt x="3023" y="809"/>
                    </a:lnTo>
                    <a:lnTo>
                      <a:pt x="3023" y="809"/>
                    </a:lnTo>
                    <a:lnTo>
                      <a:pt x="3049" y="809"/>
                    </a:lnTo>
                    <a:lnTo>
                      <a:pt x="3049" y="809"/>
                    </a:lnTo>
                    <a:lnTo>
                      <a:pt x="3049" y="809"/>
                    </a:lnTo>
                    <a:lnTo>
                      <a:pt x="3049" y="809"/>
                    </a:lnTo>
                    <a:lnTo>
                      <a:pt x="3049" y="809"/>
                    </a:lnTo>
                    <a:lnTo>
                      <a:pt x="3049" y="809"/>
                    </a:lnTo>
                    <a:lnTo>
                      <a:pt x="3059" y="809"/>
                    </a:lnTo>
                    <a:lnTo>
                      <a:pt x="3059" y="809"/>
                    </a:lnTo>
                    <a:lnTo>
                      <a:pt x="3059" y="809"/>
                    </a:lnTo>
                    <a:lnTo>
                      <a:pt x="3061" y="809"/>
                    </a:lnTo>
                    <a:lnTo>
                      <a:pt x="3061" y="816"/>
                    </a:lnTo>
                    <a:lnTo>
                      <a:pt x="3061" y="816"/>
                    </a:lnTo>
                    <a:lnTo>
                      <a:pt x="3064" y="816"/>
                    </a:lnTo>
                    <a:lnTo>
                      <a:pt x="3064" y="816"/>
                    </a:lnTo>
                    <a:lnTo>
                      <a:pt x="3064" y="816"/>
                    </a:lnTo>
                    <a:lnTo>
                      <a:pt x="3066" y="816"/>
                    </a:lnTo>
                    <a:lnTo>
                      <a:pt x="3066" y="816"/>
                    </a:lnTo>
                    <a:lnTo>
                      <a:pt x="3066" y="816"/>
                    </a:lnTo>
                    <a:lnTo>
                      <a:pt x="3068" y="816"/>
                    </a:lnTo>
                    <a:lnTo>
                      <a:pt x="3068" y="816"/>
                    </a:lnTo>
                    <a:lnTo>
                      <a:pt x="3068" y="816"/>
                    </a:lnTo>
                    <a:lnTo>
                      <a:pt x="3083" y="816"/>
                    </a:lnTo>
                    <a:lnTo>
                      <a:pt x="3083" y="816"/>
                    </a:lnTo>
                    <a:lnTo>
                      <a:pt x="3083" y="816"/>
                    </a:lnTo>
                    <a:lnTo>
                      <a:pt x="3087" y="816"/>
                    </a:lnTo>
                    <a:lnTo>
                      <a:pt x="3087" y="816"/>
                    </a:lnTo>
                    <a:lnTo>
                      <a:pt x="3087" y="816"/>
                    </a:lnTo>
                    <a:lnTo>
                      <a:pt x="3118" y="816"/>
                    </a:lnTo>
                    <a:lnTo>
                      <a:pt x="3118" y="816"/>
                    </a:lnTo>
                    <a:lnTo>
                      <a:pt x="3118" y="816"/>
                    </a:lnTo>
                    <a:lnTo>
                      <a:pt x="3135" y="816"/>
                    </a:lnTo>
                    <a:lnTo>
                      <a:pt x="3135" y="816"/>
                    </a:lnTo>
                    <a:lnTo>
                      <a:pt x="3135" y="816"/>
                    </a:lnTo>
                    <a:lnTo>
                      <a:pt x="3157" y="816"/>
                    </a:lnTo>
                    <a:lnTo>
                      <a:pt x="3157" y="816"/>
                    </a:lnTo>
                    <a:lnTo>
                      <a:pt x="3157" y="816"/>
                    </a:lnTo>
                    <a:lnTo>
                      <a:pt x="3168" y="816"/>
                    </a:lnTo>
                    <a:lnTo>
                      <a:pt x="3168" y="822"/>
                    </a:lnTo>
                    <a:lnTo>
                      <a:pt x="3168" y="822"/>
                    </a:lnTo>
                    <a:lnTo>
                      <a:pt x="3176" y="822"/>
                    </a:lnTo>
                    <a:lnTo>
                      <a:pt x="3176" y="822"/>
                    </a:lnTo>
                    <a:lnTo>
                      <a:pt x="3176" y="822"/>
                    </a:lnTo>
                    <a:lnTo>
                      <a:pt x="3180" y="822"/>
                    </a:lnTo>
                    <a:lnTo>
                      <a:pt x="3180" y="822"/>
                    </a:lnTo>
                    <a:lnTo>
                      <a:pt x="3180" y="822"/>
                    </a:lnTo>
                    <a:lnTo>
                      <a:pt x="3188" y="822"/>
                    </a:lnTo>
                    <a:lnTo>
                      <a:pt x="3188" y="822"/>
                    </a:lnTo>
                    <a:lnTo>
                      <a:pt x="3188" y="822"/>
                    </a:lnTo>
                    <a:lnTo>
                      <a:pt x="3202" y="822"/>
                    </a:lnTo>
                    <a:lnTo>
                      <a:pt x="3202" y="822"/>
                    </a:lnTo>
                    <a:lnTo>
                      <a:pt x="3202" y="822"/>
                    </a:lnTo>
                    <a:lnTo>
                      <a:pt x="3209" y="822"/>
                    </a:lnTo>
                    <a:lnTo>
                      <a:pt x="3209" y="822"/>
                    </a:lnTo>
                    <a:lnTo>
                      <a:pt x="3209" y="822"/>
                    </a:lnTo>
                    <a:lnTo>
                      <a:pt x="3238" y="822"/>
                    </a:lnTo>
                    <a:lnTo>
                      <a:pt x="3238" y="822"/>
                    </a:lnTo>
                    <a:lnTo>
                      <a:pt x="3238" y="822"/>
                    </a:lnTo>
                    <a:lnTo>
                      <a:pt x="3247" y="822"/>
                    </a:lnTo>
                    <a:lnTo>
                      <a:pt x="3247" y="822"/>
                    </a:lnTo>
                    <a:lnTo>
                      <a:pt x="3247" y="822"/>
                    </a:lnTo>
                    <a:lnTo>
                      <a:pt x="3252" y="822"/>
                    </a:lnTo>
                    <a:lnTo>
                      <a:pt x="3252" y="822"/>
                    </a:lnTo>
                    <a:lnTo>
                      <a:pt x="3252" y="822"/>
                    </a:lnTo>
                    <a:lnTo>
                      <a:pt x="3261" y="822"/>
                    </a:lnTo>
                    <a:lnTo>
                      <a:pt x="3261" y="822"/>
                    </a:lnTo>
                    <a:lnTo>
                      <a:pt x="3261" y="822"/>
                    </a:lnTo>
                    <a:lnTo>
                      <a:pt x="3276" y="822"/>
                    </a:lnTo>
                    <a:lnTo>
                      <a:pt x="3276" y="829"/>
                    </a:lnTo>
                    <a:lnTo>
                      <a:pt x="3276" y="829"/>
                    </a:lnTo>
                    <a:lnTo>
                      <a:pt x="3281" y="829"/>
                    </a:lnTo>
                    <a:lnTo>
                      <a:pt x="3281" y="829"/>
                    </a:lnTo>
                    <a:lnTo>
                      <a:pt x="3281" y="829"/>
                    </a:lnTo>
                    <a:lnTo>
                      <a:pt x="3319" y="829"/>
                    </a:lnTo>
                    <a:lnTo>
                      <a:pt x="3319" y="829"/>
                    </a:lnTo>
                    <a:lnTo>
                      <a:pt x="3319" y="829"/>
                    </a:lnTo>
                    <a:lnTo>
                      <a:pt x="3369" y="829"/>
                    </a:lnTo>
                    <a:lnTo>
                      <a:pt x="3369" y="829"/>
                    </a:lnTo>
                    <a:lnTo>
                      <a:pt x="3369" y="829"/>
                    </a:lnTo>
                    <a:lnTo>
                      <a:pt x="3383" y="829"/>
                    </a:lnTo>
                    <a:lnTo>
                      <a:pt x="3383" y="829"/>
                    </a:lnTo>
                    <a:lnTo>
                      <a:pt x="3383" y="829"/>
                    </a:lnTo>
                    <a:lnTo>
                      <a:pt x="3393" y="829"/>
                    </a:lnTo>
                    <a:lnTo>
                      <a:pt x="3393" y="829"/>
                    </a:lnTo>
                    <a:lnTo>
                      <a:pt x="3393" y="829"/>
                    </a:lnTo>
                    <a:lnTo>
                      <a:pt x="3393" y="829"/>
                    </a:lnTo>
                    <a:lnTo>
                      <a:pt x="3393" y="829"/>
                    </a:lnTo>
                    <a:lnTo>
                      <a:pt x="3393" y="829"/>
                    </a:lnTo>
                    <a:lnTo>
                      <a:pt x="3412" y="829"/>
                    </a:lnTo>
                    <a:lnTo>
                      <a:pt x="3412" y="835"/>
                    </a:lnTo>
                    <a:lnTo>
                      <a:pt x="3412" y="835"/>
                    </a:lnTo>
                    <a:lnTo>
                      <a:pt x="3435" y="835"/>
                    </a:lnTo>
                    <a:lnTo>
                      <a:pt x="3435" y="842"/>
                    </a:lnTo>
                    <a:lnTo>
                      <a:pt x="3435" y="842"/>
                    </a:lnTo>
                    <a:lnTo>
                      <a:pt x="3455" y="842"/>
                    </a:lnTo>
                    <a:lnTo>
                      <a:pt x="3455" y="848"/>
                    </a:lnTo>
                    <a:lnTo>
                      <a:pt x="3455" y="848"/>
                    </a:lnTo>
                    <a:lnTo>
                      <a:pt x="3459" y="848"/>
                    </a:lnTo>
                    <a:lnTo>
                      <a:pt x="3459" y="855"/>
                    </a:lnTo>
                    <a:lnTo>
                      <a:pt x="3459" y="855"/>
                    </a:lnTo>
                    <a:lnTo>
                      <a:pt x="3602" y="855"/>
                    </a:lnTo>
                    <a:lnTo>
                      <a:pt x="3602" y="855"/>
                    </a:lnTo>
                    <a:lnTo>
                      <a:pt x="3602" y="855"/>
                    </a:lnTo>
                    <a:lnTo>
                      <a:pt x="3626" y="855"/>
                    </a:lnTo>
                    <a:lnTo>
                      <a:pt x="3626" y="855"/>
                    </a:lnTo>
                    <a:lnTo>
                      <a:pt x="3626" y="855"/>
                    </a:lnTo>
                    <a:lnTo>
                      <a:pt x="3674" y="855"/>
                    </a:lnTo>
                    <a:lnTo>
                      <a:pt x="3674" y="855"/>
                    </a:lnTo>
                    <a:lnTo>
                      <a:pt x="3674" y="855"/>
                    </a:lnTo>
                    <a:lnTo>
                      <a:pt x="3683" y="855"/>
                    </a:lnTo>
                    <a:lnTo>
                      <a:pt x="3683" y="855"/>
                    </a:lnTo>
                    <a:lnTo>
                      <a:pt x="3683" y="855"/>
                    </a:lnTo>
                    <a:lnTo>
                      <a:pt x="3700" y="855"/>
                    </a:lnTo>
                    <a:lnTo>
                      <a:pt x="3700" y="855"/>
                    </a:lnTo>
                    <a:lnTo>
                      <a:pt x="3700" y="855"/>
                    </a:lnTo>
                    <a:lnTo>
                      <a:pt x="3707" y="855"/>
                    </a:lnTo>
                    <a:lnTo>
                      <a:pt x="3707" y="861"/>
                    </a:lnTo>
                    <a:lnTo>
                      <a:pt x="3707" y="861"/>
                    </a:lnTo>
                    <a:lnTo>
                      <a:pt x="3717" y="861"/>
                    </a:lnTo>
                    <a:lnTo>
                      <a:pt x="3717" y="861"/>
                    </a:lnTo>
                    <a:lnTo>
                      <a:pt x="3717" y="861"/>
                    </a:lnTo>
                    <a:lnTo>
                      <a:pt x="3736" y="861"/>
                    </a:lnTo>
                    <a:lnTo>
                      <a:pt x="3736" y="861"/>
                    </a:lnTo>
                    <a:lnTo>
                      <a:pt x="3736" y="861"/>
                    </a:lnTo>
                    <a:lnTo>
                      <a:pt x="3791" y="861"/>
                    </a:lnTo>
                    <a:lnTo>
                      <a:pt x="3791" y="861"/>
                    </a:lnTo>
                    <a:lnTo>
                      <a:pt x="3791" y="861"/>
                    </a:lnTo>
                    <a:lnTo>
                      <a:pt x="3815" y="861"/>
                    </a:lnTo>
                    <a:lnTo>
                      <a:pt x="3815" y="868"/>
                    </a:lnTo>
                    <a:lnTo>
                      <a:pt x="3815" y="868"/>
                    </a:lnTo>
                    <a:lnTo>
                      <a:pt x="3815" y="868"/>
                    </a:lnTo>
                    <a:lnTo>
                      <a:pt x="3815" y="868"/>
                    </a:lnTo>
                    <a:lnTo>
                      <a:pt x="3815" y="868"/>
                    </a:lnTo>
                    <a:lnTo>
                      <a:pt x="3850" y="868"/>
                    </a:lnTo>
                    <a:lnTo>
                      <a:pt x="3850" y="876"/>
                    </a:lnTo>
                    <a:lnTo>
                      <a:pt x="3850" y="876"/>
                    </a:lnTo>
                    <a:lnTo>
                      <a:pt x="3853" y="876"/>
                    </a:lnTo>
                    <a:lnTo>
                      <a:pt x="3853" y="876"/>
                    </a:lnTo>
                    <a:lnTo>
                      <a:pt x="3853" y="876"/>
                    </a:lnTo>
                    <a:lnTo>
                      <a:pt x="3860" y="876"/>
                    </a:lnTo>
                    <a:lnTo>
                      <a:pt x="3860" y="876"/>
                    </a:lnTo>
                    <a:lnTo>
                      <a:pt x="3860" y="876"/>
                    </a:lnTo>
                    <a:lnTo>
                      <a:pt x="3862" y="876"/>
                    </a:lnTo>
                    <a:lnTo>
                      <a:pt x="3862" y="876"/>
                    </a:lnTo>
                    <a:lnTo>
                      <a:pt x="3862" y="876"/>
                    </a:lnTo>
                    <a:lnTo>
                      <a:pt x="3867" y="876"/>
                    </a:lnTo>
                    <a:lnTo>
                      <a:pt x="3867" y="876"/>
                    </a:lnTo>
                    <a:lnTo>
                      <a:pt x="3867" y="876"/>
                    </a:lnTo>
                    <a:lnTo>
                      <a:pt x="3905" y="876"/>
                    </a:lnTo>
                    <a:lnTo>
                      <a:pt x="3905" y="876"/>
                    </a:lnTo>
                    <a:lnTo>
                      <a:pt x="3905" y="876"/>
                    </a:lnTo>
                    <a:lnTo>
                      <a:pt x="3905" y="876"/>
                    </a:lnTo>
                    <a:lnTo>
                      <a:pt x="3905" y="876"/>
                    </a:lnTo>
                    <a:lnTo>
                      <a:pt x="3905" y="876"/>
                    </a:lnTo>
                    <a:lnTo>
                      <a:pt x="3919" y="876"/>
                    </a:lnTo>
                    <a:lnTo>
                      <a:pt x="3919" y="882"/>
                    </a:lnTo>
                    <a:lnTo>
                      <a:pt x="3919" y="882"/>
                    </a:lnTo>
                    <a:lnTo>
                      <a:pt x="3929" y="882"/>
                    </a:lnTo>
                    <a:lnTo>
                      <a:pt x="3929" y="882"/>
                    </a:lnTo>
                    <a:lnTo>
                      <a:pt x="3929" y="882"/>
                    </a:lnTo>
                    <a:lnTo>
                      <a:pt x="3936" y="882"/>
                    </a:lnTo>
                    <a:lnTo>
                      <a:pt x="3936" y="882"/>
                    </a:lnTo>
                    <a:lnTo>
                      <a:pt x="3936" y="882"/>
                    </a:lnTo>
                    <a:lnTo>
                      <a:pt x="3948" y="882"/>
                    </a:lnTo>
                    <a:lnTo>
                      <a:pt x="3948" y="882"/>
                    </a:lnTo>
                    <a:lnTo>
                      <a:pt x="3948" y="882"/>
                    </a:lnTo>
                    <a:lnTo>
                      <a:pt x="3948" y="882"/>
                    </a:lnTo>
                    <a:lnTo>
                      <a:pt x="3948" y="882"/>
                    </a:lnTo>
                    <a:lnTo>
                      <a:pt x="3948" y="882"/>
                    </a:lnTo>
                    <a:lnTo>
                      <a:pt x="3950" y="882"/>
                    </a:lnTo>
                    <a:lnTo>
                      <a:pt x="3950" y="882"/>
                    </a:lnTo>
                    <a:lnTo>
                      <a:pt x="3950" y="882"/>
                    </a:lnTo>
                    <a:lnTo>
                      <a:pt x="3950" y="882"/>
                    </a:lnTo>
                    <a:lnTo>
                      <a:pt x="3950" y="882"/>
                    </a:lnTo>
                    <a:lnTo>
                      <a:pt x="3950" y="882"/>
                    </a:lnTo>
                    <a:lnTo>
                      <a:pt x="3955" y="882"/>
                    </a:lnTo>
                    <a:lnTo>
                      <a:pt x="3955" y="882"/>
                    </a:lnTo>
                    <a:lnTo>
                      <a:pt x="3955" y="882"/>
                    </a:lnTo>
                    <a:lnTo>
                      <a:pt x="3955" y="882"/>
                    </a:lnTo>
                    <a:lnTo>
                      <a:pt x="3955" y="882"/>
                    </a:lnTo>
                    <a:lnTo>
                      <a:pt x="3955" y="882"/>
                    </a:lnTo>
                    <a:lnTo>
                      <a:pt x="3960" y="882"/>
                    </a:lnTo>
                    <a:lnTo>
                      <a:pt x="3960" y="882"/>
                    </a:lnTo>
                    <a:lnTo>
                      <a:pt x="3960" y="882"/>
                    </a:lnTo>
                    <a:lnTo>
                      <a:pt x="3962" y="882"/>
                    </a:lnTo>
                    <a:lnTo>
                      <a:pt x="3962" y="882"/>
                    </a:lnTo>
                    <a:lnTo>
                      <a:pt x="3962" y="882"/>
                    </a:lnTo>
                    <a:lnTo>
                      <a:pt x="3962" y="882"/>
                    </a:lnTo>
                    <a:lnTo>
                      <a:pt x="3962" y="882"/>
                    </a:lnTo>
                    <a:lnTo>
                      <a:pt x="3962" y="882"/>
                    </a:lnTo>
                    <a:lnTo>
                      <a:pt x="3962" y="882"/>
                    </a:lnTo>
                    <a:lnTo>
                      <a:pt x="3962" y="882"/>
                    </a:lnTo>
                    <a:lnTo>
                      <a:pt x="3962" y="882"/>
                    </a:lnTo>
                    <a:lnTo>
                      <a:pt x="3972" y="882"/>
                    </a:lnTo>
                    <a:lnTo>
                      <a:pt x="3972" y="882"/>
                    </a:lnTo>
                    <a:lnTo>
                      <a:pt x="3972" y="882"/>
                    </a:lnTo>
                    <a:lnTo>
                      <a:pt x="3974" y="882"/>
                    </a:lnTo>
                    <a:lnTo>
                      <a:pt x="3974" y="882"/>
                    </a:lnTo>
                    <a:lnTo>
                      <a:pt x="3974" y="882"/>
                    </a:lnTo>
                    <a:lnTo>
                      <a:pt x="3974" y="882"/>
                    </a:lnTo>
                    <a:lnTo>
                      <a:pt x="3974" y="882"/>
                    </a:lnTo>
                    <a:lnTo>
                      <a:pt x="3974" y="882"/>
                    </a:lnTo>
                    <a:lnTo>
                      <a:pt x="3977" y="882"/>
                    </a:lnTo>
                    <a:lnTo>
                      <a:pt x="3977" y="882"/>
                    </a:lnTo>
                    <a:lnTo>
                      <a:pt x="3977" y="882"/>
                    </a:lnTo>
                    <a:lnTo>
                      <a:pt x="3979" y="882"/>
                    </a:lnTo>
                    <a:lnTo>
                      <a:pt x="3979" y="890"/>
                    </a:lnTo>
                    <a:lnTo>
                      <a:pt x="3979" y="890"/>
                    </a:lnTo>
                    <a:lnTo>
                      <a:pt x="3991" y="890"/>
                    </a:lnTo>
                    <a:lnTo>
                      <a:pt x="3991" y="898"/>
                    </a:lnTo>
                    <a:lnTo>
                      <a:pt x="3991" y="898"/>
                    </a:lnTo>
                    <a:lnTo>
                      <a:pt x="3993" y="898"/>
                    </a:lnTo>
                    <a:lnTo>
                      <a:pt x="3993" y="898"/>
                    </a:lnTo>
                    <a:lnTo>
                      <a:pt x="3993" y="898"/>
                    </a:lnTo>
                    <a:lnTo>
                      <a:pt x="3993" y="898"/>
                    </a:lnTo>
                    <a:lnTo>
                      <a:pt x="3993" y="898"/>
                    </a:lnTo>
                    <a:lnTo>
                      <a:pt x="3993" y="898"/>
                    </a:lnTo>
                    <a:lnTo>
                      <a:pt x="3996" y="898"/>
                    </a:lnTo>
                    <a:lnTo>
                      <a:pt x="3996" y="898"/>
                    </a:lnTo>
                    <a:lnTo>
                      <a:pt x="3996" y="898"/>
                    </a:lnTo>
                    <a:lnTo>
                      <a:pt x="3998" y="898"/>
                    </a:lnTo>
                    <a:lnTo>
                      <a:pt x="3998" y="898"/>
                    </a:lnTo>
                    <a:lnTo>
                      <a:pt x="3998" y="898"/>
                    </a:lnTo>
                    <a:lnTo>
                      <a:pt x="3998" y="898"/>
                    </a:lnTo>
                    <a:lnTo>
                      <a:pt x="3998" y="898"/>
                    </a:lnTo>
                    <a:lnTo>
                      <a:pt x="3998" y="898"/>
                    </a:lnTo>
                    <a:lnTo>
                      <a:pt x="4012" y="898"/>
                    </a:lnTo>
                    <a:lnTo>
                      <a:pt x="4012" y="898"/>
                    </a:lnTo>
                    <a:lnTo>
                      <a:pt x="4012" y="898"/>
                    </a:lnTo>
                    <a:lnTo>
                      <a:pt x="4015" y="898"/>
                    </a:lnTo>
                    <a:lnTo>
                      <a:pt x="4015" y="898"/>
                    </a:lnTo>
                    <a:lnTo>
                      <a:pt x="4015" y="898"/>
                    </a:lnTo>
                    <a:lnTo>
                      <a:pt x="4022" y="898"/>
                    </a:lnTo>
                    <a:lnTo>
                      <a:pt x="4022" y="898"/>
                    </a:lnTo>
                    <a:lnTo>
                      <a:pt x="4022" y="898"/>
                    </a:lnTo>
                    <a:lnTo>
                      <a:pt x="4024" y="898"/>
                    </a:lnTo>
                    <a:lnTo>
                      <a:pt x="4024" y="898"/>
                    </a:lnTo>
                    <a:lnTo>
                      <a:pt x="4024" y="898"/>
                    </a:lnTo>
                    <a:lnTo>
                      <a:pt x="4024" y="898"/>
                    </a:lnTo>
                    <a:lnTo>
                      <a:pt x="4024" y="898"/>
                    </a:lnTo>
                    <a:lnTo>
                      <a:pt x="4024" y="898"/>
                    </a:lnTo>
                    <a:lnTo>
                      <a:pt x="4036" y="898"/>
                    </a:lnTo>
                    <a:lnTo>
                      <a:pt x="4036" y="898"/>
                    </a:lnTo>
                    <a:lnTo>
                      <a:pt x="4036" y="898"/>
                    </a:lnTo>
                    <a:lnTo>
                      <a:pt x="4039" y="898"/>
                    </a:lnTo>
                    <a:lnTo>
                      <a:pt x="4039" y="898"/>
                    </a:lnTo>
                    <a:lnTo>
                      <a:pt x="4039" y="898"/>
                    </a:lnTo>
                    <a:lnTo>
                      <a:pt x="4046" y="898"/>
                    </a:lnTo>
                    <a:lnTo>
                      <a:pt x="4046" y="898"/>
                    </a:lnTo>
                    <a:lnTo>
                      <a:pt x="4046" y="898"/>
                    </a:lnTo>
                    <a:lnTo>
                      <a:pt x="4048" y="898"/>
                    </a:lnTo>
                    <a:lnTo>
                      <a:pt x="4048" y="898"/>
                    </a:lnTo>
                    <a:lnTo>
                      <a:pt x="4048" y="898"/>
                    </a:lnTo>
                    <a:lnTo>
                      <a:pt x="4081" y="898"/>
                    </a:lnTo>
                    <a:lnTo>
                      <a:pt x="4081" y="898"/>
                    </a:lnTo>
                    <a:lnTo>
                      <a:pt x="4081" y="898"/>
                    </a:lnTo>
                    <a:lnTo>
                      <a:pt x="4089" y="898"/>
                    </a:lnTo>
                    <a:lnTo>
                      <a:pt x="4089" y="898"/>
                    </a:lnTo>
                    <a:lnTo>
                      <a:pt x="4089" y="898"/>
                    </a:lnTo>
                    <a:lnTo>
                      <a:pt x="4093" y="898"/>
                    </a:lnTo>
                    <a:lnTo>
                      <a:pt x="4093" y="898"/>
                    </a:lnTo>
                    <a:lnTo>
                      <a:pt x="4093" y="898"/>
                    </a:lnTo>
                    <a:lnTo>
                      <a:pt x="4101" y="898"/>
                    </a:lnTo>
                    <a:lnTo>
                      <a:pt x="4101" y="898"/>
                    </a:lnTo>
                    <a:lnTo>
                      <a:pt x="4101" y="898"/>
                    </a:lnTo>
                    <a:lnTo>
                      <a:pt x="4108" y="898"/>
                    </a:lnTo>
                    <a:lnTo>
                      <a:pt x="4108" y="898"/>
                    </a:lnTo>
                    <a:lnTo>
                      <a:pt x="4108" y="898"/>
                    </a:lnTo>
                    <a:lnTo>
                      <a:pt x="4112" y="898"/>
                    </a:lnTo>
                    <a:lnTo>
                      <a:pt x="4112" y="898"/>
                    </a:lnTo>
                    <a:lnTo>
                      <a:pt x="4112" y="898"/>
                    </a:lnTo>
                    <a:lnTo>
                      <a:pt x="4132" y="898"/>
                    </a:lnTo>
                    <a:lnTo>
                      <a:pt x="4132" y="898"/>
                    </a:lnTo>
                    <a:lnTo>
                      <a:pt x="4132" y="898"/>
                    </a:lnTo>
                    <a:lnTo>
                      <a:pt x="4136" y="898"/>
                    </a:lnTo>
                    <a:lnTo>
                      <a:pt x="4136" y="898"/>
                    </a:lnTo>
                    <a:lnTo>
                      <a:pt x="4136" y="898"/>
                    </a:lnTo>
                    <a:lnTo>
                      <a:pt x="4141" y="898"/>
                    </a:lnTo>
                    <a:lnTo>
                      <a:pt x="4141" y="898"/>
                    </a:lnTo>
                    <a:lnTo>
                      <a:pt x="4141" y="898"/>
                    </a:lnTo>
                    <a:lnTo>
                      <a:pt x="4148" y="898"/>
                    </a:lnTo>
                    <a:lnTo>
                      <a:pt x="4148" y="898"/>
                    </a:lnTo>
                    <a:lnTo>
                      <a:pt x="4148" y="898"/>
                    </a:lnTo>
                    <a:lnTo>
                      <a:pt x="4151" y="898"/>
                    </a:lnTo>
                    <a:lnTo>
                      <a:pt x="4151" y="906"/>
                    </a:lnTo>
                    <a:lnTo>
                      <a:pt x="4151" y="906"/>
                    </a:lnTo>
                    <a:lnTo>
                      <a:pt x="4170" y="906"/>
                    </a:lnTo>
                    <a:lnTo>
                      <a:pt x="4170" y="906"/>
                    </a:lnTo>
                    <a:lnTo>
                      <a:pt x="4170" y="906"/>
                    </a:lnTo>
                    <a:lnTo>
                      <a:pt x="4172" y="906"/>
                    </a:lnTo>
                    <a:lnTo>
                      <a:pt x="4172" y="916"/>
                    </a:lnTo>
                    <a:lnTo>
                      <a:pt x="4172" y="916"/>
                    </a:lnTo>
                    <a:lnTo>
                      <a:pt x="4179" y="916"/>
                    </a:lnTo>
                    <a:lnTo>
                      <a:pt x="4179" y="916"/>
                    </a:lnTo>
                    <a:lnTo>
                      <a:pt x="4179" y="916"/>
                    </a:lnTo>
                    <a:lnTo>
                      <a:pt x="4182" y="916"/>
                    </a:lnTo>
                    <a:lnTo>
                      <a:pt x="4182" y="916"/>
                    </a:lnTo>
                    <a:lnTo>
                      <a:pt x="4182" y="916"/>
                    </a:lnTo>
                    <a:lnTo>
                      <a:pt x="4194" y="916"/>
                    </a:lnTo>
                    <a:lnTo>
                      <a:pt x="4194" y="916"/>
                    </a:lnTo>
                    <a:lnTo>
                      <a:pt x="4194" y="916"/>
                    </a:lnTo>
                    <a:lnTo>
                      <a:pt x="4205" y="916"/>
                    </a:lnTo>
                    <a:lnTo>
                      <a:pt x="4205" y="916"/>
                    </a:lnTo>
                    <a:lnTo>
                      <a:pt x="4205" y="916"/>
                    </a:lnTo>
                    <a:lnTo>
                      <a:pt x="4227" y="916"/>
                    </a:lnTo>
                    <a:lnTo>
                      <a:pt x="4227" y="916"/>
                    </a:lnTo>
                    <a:lnTo>
                      <a:pt x="4227" y="916"/>
                    </a:lnTo>
                    <a:lnTo>
                      <a:pt x="4241" y="916"/>
                    </a:lnTo>
                    <a:lnTo>
                      <a:pt x="4241" y="916"/>
                    </a:lnTo>
                    <a:lnTo>
                      <a:pt x="4241" y="916"/>
                    </a:lnTo>
                    <a:lnTo>
                      <a:pt x="4248" y="916"/>
                    </a:lnTo>
                    <a:lnTo>
                      <a:pt x="4248" y="916"/>
                    </a:lnTo>
                    <a:lnTo>
                      <a:pt x="4248" y="916"/>
                    </a:lnTo>
                    <a:lnTo>
                      <a:pt x="4279" y="916"/>
                    </a:lnTo>
                    <a:lnTo>
                      <a:pt x="4279" y="916"/>
                    </a:lnTo>
                    <a:lnTo>
                      <a:pt x="4279" y="916"/>
                    </a:lnTo>
                    <a:lnTo>
                      <a:pt x="4310" y="916"/>
                    </a:lnTo>
                    <a:lnTo>
                      <a:pt x="4310" y="916"/>
                    </a:lnTo>
                    <a:lnTo>
                      <a:pt x="4310" y="916"/>
                    </a:lnTo>
                    <a:lnTo>
                      <a:pt x="4401" y="916"/>
                    </a:lnTo>
                    <a:lnTo>
                      <a:pt x="4401" y="926"/>
                    </a:lnTo>
                    <a:lnTo>
                      <a:pt x="4401" y="926"/>
                    </a:lnTo>
                    <a:lnTo>
                      <a:pt x="4439" y="926"/>
                    </a:lnTo>
                    <a:lnTo>
                      <a:pt x="4439" y="926"/>
                    </a:lnTo>
                    <a:lnTo>
                      <a:pt x="4439" y="926"/>
                    </a:lnTo>
                    <a:lnTo>
                      <a:pt x="4461" y="926"/>
                    </a:lnTo>
                    <a:lnTo>
                      <a:pt x="4461" y="935"/>
                    </a:lnTo>
                    <a:lnTo>
                      <a:pt x="4461" y="935"/>
                    </a:lnTo>
                    <a:lnTo>
                      <a:pt x="4492" y="935"/>
                    </a:lnTo>
                    <a:lnTo>
                      <a:pt x="4492" y="935"/>
                    </a:lnTo>
                    <a:lnTo>
                      <a:pt x="4492" y="935"/>
                    </a:lnTo>
                    <a:lnTo>
                      <a:pt x="4501" y="935"/>
                    </a:lnTo>
                    <a:lnTo>
                      <a:pt x="4501" y="935"/>
                    </a:lnTo>
                    <a:lnTo>
                      <a:pt x="4501" y="935"/>
                    </a:lnTo>
                    <a:lnTo>
                      <a:pt x="4506" y="935"/>
                    </a:lnTo>
                    <a:lnTo>
                      <a:pt x="4506" y="935"/>
                    </a:lnTo>
                    <a:lnTo>
                      <a:pt x="4506" y="935"/>
                    </a:lnTo>
                    <a:lnTo>
                      <a:pt x="4511" y="935"/>
                    </a:lnTo>
                    <a:lnTo>
                      <a:pt x="4511" y="935"/>
                    </a:lnTo>
                    <a:lnTo>
                      <a:pt x="4511" y="935"/>
                    </a:lnTo>
                    <a:lnTo>
                      <a:pt x="4556" y="935"/>
                    </a:lnTo>
                    <a:lnTo>
                      <a:pt x="4556" y="945"/>
                    </a:lnTo>
                    <a:lnTo>
                      <a:pt x="4556" y="945"/>
                    </a:lnTo>
                    <a:lnTo>
                      <a:pt x="4556" y="945"/>
                    </a:lnTo>
                    <a:lnTo>
                      <a:pt x="4556" y="945"/>
                    </a:lnTo>
                    <a:lnTo>
                      <a:pt x="4556" y="945"/>
                    </a:lnTo>
                    <a:lnTo>
                      <a:pt x="4594" y="945"/>
                    </a:lnTo>
                    <a:lnTo>
                      <a:pt x="4594" y="945"/>
                    </a:lnTo>
                    <a:lnTo>
                      <a:pt x="4594" y="945"/>
                    </a:lnTo>
                    <a:lnTo>
                      <a:pt x="4608" y="945"/>
                    </a:lnTo>
                    <a:lnTo>
                      <a:pt x="4608" y="945"/>
                    </a:lnTo>
                    <a:lnTo>
                      <a:pt x="4608" y="945"/>
                    </a:lnTo>
                    <a:lnTo>
                      <a:pt x="4611" y="945"/>
                    </a:lnTo>
                    <a:lnTo>
                      <a:pt x="4611" y="945"/>
                    </a:lnTo>
                    <a:lnTo>
                      <a:pt x="4611" y="945"/>
                    </a:lnTo>
                    <a:lnTo>
                      <a:pt x="4668" y="945"/>
                    </a:lnTo>
                    <a:lnTo>
                      <a:pt x="4668" y="945"/>
                    </a:lnTo>
                    <a:lnTo>
                      <a:pt x="4668" y="945"/>
                    </a:lnTo>
                    <a:lnTo>
                      <a:pt x="4687" y="945"/>
                    </a:lnTo>
                    <a:lnTo>
                      <a:pt x="4687" y="945"/>
                    </a:lnTo>
                    <a:lnTo>
                      <a:pt x="4687" y="945"/>
                    </a:lnTo>
                    <a:lnTo>
                      <a:pt x="4711" y="945"/>
                    </a:lnTo>
                    <a:lnTo>
                      <a:pt x="4711" y="945"/>
                    </a:lnTo>
                    <a:lnTo>
                      <a:pt x="4711" y="945"/>
                    </a:lnTo>
                    <a:lnTo>
                      <a:pt x="4716" y="945"/>
                    </a:lnTo>
                    <a:lnTo>
                      <a:pt x="4716" y="945"/>
                    </a:lnTo>
                    <a:lnTo>
                      <a:pt x="4716" y="945"/>
                    </a:lnTo>
                    <a:lnTo>
                      <a:pt x="4737" y="945"/>
                    </a:lnTo>
                    <a:lnTo>
                      <a:pt x="4737" y="955"/>
                    </a:lnTo>
                    <a:lnTo>
                      <a:pt x="4737" y="955"/>
                    </a:lnTo>
                    <a:lnTo>
                      <a:pt x="4759" y="955"/>
                    </a:lnTo>
                    <a:lnTo>
                      <a:pt x="4759" y="955"/>
                    </a:lnTo>
                    <a:lnTo>
                      <a:pt x="4759" y="955"/>
                    </a:lnTo>
                    <a:lnTo>
                      <a:pt x="4806" y="955"/>
                    </a:lnTo>
                    <a:lnTo>
                      <a:pt x="4806" y="955"/>
                    </a:lnTo>
                    <a:lnTo>
                      <a:pt x="4806" y="955"/>
                    </a:lnTo>
                    <a:lnTo>
                      <a:pt x="4809" y="955"/>
                    </a:lnTo>
                    <a:lnTo>
                      <a:pt x="4809" y="955"/>
                    </a:lnTo>
                    <a:lnTo>
                      <a:pt x="4809" y="955"/>
                    </a:lnTo>
                    <a:lnTo>
                      <a:pt x="4830" y="955"/>
                    </a:lnTo>
                    <a:lnTo>
                      <a:pt x="4830" y="955"/>
                    </a:lnTo>
                    <a:lnTo>
                      <a:pt x="4830" y="955"/>
                    </a:lnTo>
                    <a:lnTo>
                      <a:pt x="4849" y="955"/>
                    </a:lnTo>
                    <a:lnTo>
                      <a:pt x="4849" y="955"/>
                    </a:lnTo>
                    <a:lnTo>
                      <a:pt x="4849" y="955"/>
                    </a:lnTo>
                    <a:lnTo>
                      <a:pt x="4856" y="955"/>
                    </a:lnTo>
                    <a:lnTo>
                      <a:pt x="4856" y="955"/>
                    </a:lnTo>
                    <a:lnTo>
                      <a:pt x="4856" y="955"/>
                    </a:lnTo>
                    <a:lnTo>
                      <a:pt x="4859" y="955"/>
                    </a:lnTo>
                    <a:lnTo>
                      <a:pt x="4859" y="955"/>
                    </a:lnTo>
                    <a:lnTo>
                      <a:pt x="4859" y="955"/>
                    </a:lnTo>
                    <a:lnTo>
                      <a:pt x="4892" y="955"/>
                    </a:lnTo>
                    <a:lnTo>
                      <a:pt x="4892" y="955"/>
                    </a:lnTo>
                    <a:lnTo>
                      <a:pt x="4892" y="955"/>
                    </a:lnTo>
                    <a:lnTo>
                      <a:pt x="4894" y="955"/>
                    </a:lnTo>
                    <a:lnTo>
                      <a:pt x="4894" y="955"/>
                    </a:lnTo>
                    <a:lnTo>
                      <a:pt x="4894" y="955"/>
                    </a:lnTo>
                    <a:lnTo>
                      <a:pt x="4894" y="955"/>
                    </a:lnTo>
                    <a:lnTo>
                      <a:pt x="4894" y="955"/>
                    </a:lnTo>
                    <a:lnTo>
                      <a:pt x="4894" y="955"/>
                    </a:lnTo>
                    <a:lnTo>
                      <a:pt x="4897" y="955"/>
                    </a:lnTo>
                    <a:lnTo>
                      <a:pt x="4897" y="955"/>
                    </a:lnTo>
                    <a:lnTo>
                      <a:pt x="4897" y="955"/>
                    </a:lnTo>
                    <a:lnTo>
                      <a:pt x="4904" y="955"/>
                    </a:lnTo>
                    <a:lnTo>
                      <a:pt x="4904" y="955"/>
                    </a:lnTo>
                    <a:lnTo>
                      <a:pt x="4904" y="955"/>
                    </a:lnTo>
                    <a:lnTo>
                      <a:pt x="4911" y="955"/>
                    </a:lnTo>
                    <a:lnTo>
                      <a:pt x="4911" y="955"/>
                    </a:lnTo>
                    <a:lnTo>
                      <a:pt x="4911" y="955"/>
                    </a:lnTo>
                    <a:lnTo>
                      <a:pt x="4911" y="955"/>
                    </a:lnTo>
                    <a:lnTo>
                      <a:pt x="4911" y="955"/>
                    </a:lnTo>
                    <a:lnTo>
                      <a:pt x="4911" y="955"/>
                    </a:lnTo>
                    <a:lnTo>
                      <a:pt x="4923" y="955"/>
                    </a:lnTo>
                    <a:lnTo>
                      <a:pt x="4923" y="955"/>
                    </a:lnTo>
                    <a:lnTo>
                      <a:pt x="4923" y="955"/>
                    </a:lnTo>
                    <a:lnTo>
                      <a:pt x="4925" y="955"/>
                    </a:lnTo>
                    <a:lnTo>
                      <a:pt x="4925" y="955"/>
                    </a:lnTo>
                    <a:lnTo>
                      <a:pt x="4925" y="955"/>
                    </a:lnTo>
                    <a:lnTo>
                      <a:pt x="4925" y="955"/>
                    </a:lnTo>
                    <a:lnTo>
                      <a:pt x="4925" y="955"/>
                    </a:lnTo>
                    <a:lnTo>
                      <a:pt x="4925" y="955"/>
                    </a:lnTo>
                    <a:lnTo>
                      <a:pt x="4925" y="955"/>
                    </a:lnTo>
                    <a:lnTo>
                      <a:pt x="4925" y="955"/>
                    </a:lnTo>
                    <a:lnTo>
                      <a:pt x="4925" y="955"/>
                    </a:lnTo>
                    <a:lnTo>
                      <a:pt x="4933" y="955"/>
                    </a:lnTo>
                    <a:lnTo>
                      <a:pt x="4933" y="955"/>
                    </a:lnTo>
                    <a:lnTo>
                      <a:pt x="4933" y="955"/>
                    </a:lnTo>
                    <a:lnTo>
                      <a:pt x="4935" y="955"/>
                    </a:lnTo>
                    <a:lnTo>
                      <a:pt x="4935" y="955"/>
                    </a:lnTo>
                    <a:lnTo>
                      <a:pt x="4935" y="955"/>
                    </a:lnTo>
                    <a:lnTo>
                      <a:pt x="4937" y="955"/>
                    </a:lnTo>
                    <a:lnTo>
                      <a:pt x="4937" y="955"/>
                    </a:lnTo>
                    <a:lnTo>
                      <a:pt x="4937" y="955"/>
                    </a:lnTo>
                    <a:lnTo>
                      <a:pt x="4942" y="955"/>
                    </a:lnTo>
                    <a:lnTo>
                      <a:pt x="4942" y="955"/>
                    </a:lnTo>
                    <a:lnTo>
                      <a:pt x="4942" y="955"/>
                    </a:lnTo>
                    <a:lnTo>
                      <a:pt x="4944" y="955"/>
                    </a:lnTo>
                    <a:lnTo>
                      <a:pt x="4944" y="955"/>
                    </a:lnTo>
                    <a:lnTo>
                      <a:pt x="4944" y="955"/>
                    </a:lnTo>
                    <a:lnTo>
                      <a:pt x="4944" y="955"/>
                    </a:lnTo>
                    <a:lnTo>
                      <a:pt x="4944" y="955"/>
                    </a:lnTo>
                    <a:lnTo>
                      <a:pt x="4944" y="955"/>
                    </a:lnTo>
                    <a:lnTo>
                      <a:pt x="4944" y="955"/>
                    </a:lnTo>
                    <a:lnTo>
                      <a:pt x="4944" y="955"/>
                    </a:lnTo>
                  </a:path>
                </a:pathLst>
              </a:custGeom>
              <a:noFill/>
              <a:ln w="33338">
                <a:solidFill>
                  <a:srgbClr val="14365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5" name="TextBox 4">
            <a:extLst>
              <a:ext uri="{FF2B5EF4-FFF2-40B4-BE49-F238E27FC236}">
                <a16:creationId xmlns:a16="http://schemas.microsoft.com/office/drawing/2014/main" id="{18D8014D-FF1C-51C5-E413-8EBDB1A16195}"/>
              </a:ext>
            </a:extLst>
          </p:cNvPr>
          <p:cNvSpPr txBox="1"/>
          <p:nvPr/>
        </p:nvSpPr>
        <p:spPr>
          <a:xfrm>
            <a:off x="2596057" y="6263640"/>
            <a:ext cx="7132320" cy="502920"/>
          </a:xfrm>
          <a:prstGeom prst="rect">
            <a:avLst/>
          </a:prstGeom>
          <a:noFill/>
        </p:spPr>
        <p:txBody>
          <a:bodyPr wrap="square" lIns="0" tIns="0" rIns="0" bIns="0" rtlCol="0">
            <a:noAutofit/>
          </a:bodyPr>
          <a:lstStyle/>
          <a:p>
            <a:pPr marL="0" marR="0" lvl="0" indent="0" algn="l" defTabSz="914400" rtl="0" eaLnBrk="1" fontAlgn="auto" latinLnBrk="0" hangingPunct="1">
              <a:spcBef>
                <a:spcPts val="0"/>
              </a:spcBef>
              <a:spcAft>
                <a:spcPts val="1800"/>
              </a:spcAft>
              <a:buClrTx/>
              <a:buSzTx/>
              <a:buFontTx/>
              <a:buNone/>
              <a:tabLst/>
              <a:defRPr/>
            </a:pPr>
            <a:r>
              <a:rPr kumimoji="0" lang="en-US" sz="1100" b="0" i="0" u="none" strike="noStrike" kern="1200" cap="none" spc="0" normalizeH="0" baseline="0" noProof="0" dirty="0">
                <a:ln>
                  <a:noFill/>
                </a:ln>
                <a:solidFill>
                  <a:srgbClr val="00355E"/>
                </a:solidFill>
                <a:effectLst/>
                <a:uLnTx/>
                <a:uFillTx/>
                <a:latin typeface="Verdana"/>
                <a:ea typeface="+mn-ea"/>
                <a:cs typeface="+mn-cs"/>
              </a:rPr>
              <a:t>Abbreviations</a:t>
            </a:r>
            <a:r>
              <a:rPr lang="en-US" sz="1100" dirty="0">
                <a:solidFill>
                  <a:srgbClr val="00355E"/>
                </a:solidFill>
                <a:latin typeface="Verdana"/>
              </a:rPr>
              <a:t>: ELN, European LeukemiaNet; HCT, hematopoietic cell transplantation</a:t>
            </a:r>
            <a:r>
              <a:rPr kumimoji="0" lang="en-US" sz="1100" b="0" i="0" u="none" strike="noStrike" kern="1200" cap="none" spc="0" normalizeH="0" baseline="0" noProof="0" dirty="0">
                <a:ln>
                  <a:noFill/>
                </a:ln>
                <a:solidFill>
                  <a:srgbClr val="00355E"/>
                </a:solidFill>
                <a:effectLst/>
                <a:uLnTx/>
                <a:uFillTx/>
                <a:latin typeface="Verdana"/>
                <a:ea typeface="+mn-ea"/>
                <a:cs typeface="+mn-cs"/>
              </a:rPr>
              <a:t>.</a:t>
            </a:r>
          </a:p>
        </p:txBody>
      </p:sp>
      <p:sp>
        <p:nvSpPr>
          <p:cNvPr id="6" name="Rectangle 165">
            <a:extLst>
              <a:ext uri="{FF2B5EF4-FFF2-40B4-BE49-F238E27FC236}">
                <a16:creationId xmlns:a16="http://schemas.microsoft.com/office/drawing/2014/main" id="{22117879-0DE3-8E8D-5E2E-B1BE4718E372}"/>
              </a:ext>
            </a:extLst>
          </p:cNvPr>
          <p:cNvSpPr>
            <a:spLocks noChangeArrowheads="1"/>
          </p:cNvSpPr>
          <p:nvPr/>
        </p:nvSpPr>
        <p:spPr bwMode="auto">
          <a:xfrm>
            <a:off x="3328566" y="3319215"/>
            <a:ext cx="3988906" cy="1200971"/>
          </a:xfrm>
          <a:prstGeom prst="rect">
            <a:avLst/>
          </a:prstGeom>
          <a:noFill/>
          <a:ln w="9525">
            <a:noFill/>
            <a:miter lim="800000"/>
            <a:headEnd/>
            <a:tailEnd/>
          </a:ln>
        </p:spPr>
        <p:txBody>
          <a:bodyPr wrap="squar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chemeClr val="accent4"/>
                </a:solidFill>
                <a:effectLst/>
                <a:uLnTx/>
                <a:uFillTx/>
                <a:latin typeface="Arial"/>
                <a:ea typeface="+mn-ea"/>
                <a:cs typeface="+mn-cs"/>
              </a:rPr>
              <a:t>Normal          </a:t>
            </a:r>
            <a:r>
              <a:rPr kumimoji="0" lang="en-US" sz="1000" b="1" i="0" u="none" strike="noStrike" kern="1200" cap="none" spc="0" normalizeH="0" baseline="0" noProof="0" dirty="0">
                <a:ln>
                  <a:noFill/>
                </a:ln>
                <a:solidFill>
                  <a:schemeClr val="accent4"/>
                </a:solidFill>
                <a:effectLst/>
                <a:uLnTx/>
                <a:uFillTx/>
                <a:latin typeface="Arial"/>
                <a:ea typeface="+mn-ea"/>
                <a:cs typeface="+mn-cs"/>
              </a:rPr>
              <a:t> </a:t>
            </a:r>
            <a:r>
              <a:rPr kumimoji="0" lang="en-US" sz="1800" b="1" i="0" u="none" strike="noStrike" kern="1200" cap="none" spc="0" normalizeH="0" baseline="0" noProof="0" dirty="0">
                <a:ln>
                  <a:noFill/>
                </a:ln>
                <a:solidFill>
                  <a:schemeClr val="accent4"/>
                </a:solidFill>
                <a:effectLst/>
                <a:uLnTx/>
                <a:uFillTx/>
                <a:latin typeface="Arial"/>
                <a:ea typeface="+mn-ea"/>
                <a:cs typeface="+mn-cs"/>
              </a:rPr>
              <a:t>(n = 79)</a:t>
            </a:r>
          </a:p>
          <a:p>
            <a:pPr eaLnBrk="0" fontAlgn="base" hangingPunct="0">
              <a:spcBef>
                <a:spcPct val="0"/>
              </a:spcBef>
              <a:spcAft>
                <a:spcPct val="0"/>
              </a:spcAft>
              <a:defRPr/>
            </a:pPr>
            <a:r>
              <a:rPr kumimoji="0" lang="en-US" sz="1800" b="1" i="0" u="none" strike="noStrike" kern="1200" cap="none" spc="0" normalizeH="0" baseline="0" noProof="0" dirty="0">
                <a:ln>
                  <a:noFill/>
                </a:ln>
                <a:solidFill>
                  <a:srgbClr val="0079C1"/>
                </a:solidFill>
                <a:effectLst/>
                <a:uLnTx/>
                <a:uFillTx/>
                <a:latin typeface="Arial"/>
                <a:ea typeface="+mn-ea"/>
                <a:cs typeface="+mn-cs"/>
              </a:rPr>
              <a:t>Favorable     </a:t>
            </a:r>
            <a:r>
              <a:rPr kumimoji="0" lang="en-US" b="1" i="0" u="none" strike="noStrike" kern="1200" cap="none" spc="0" normalizeH="0" baseline="0" noProof="0" dirty="0">
                <a:ln>
                  <a:noFill/>
                </a:ln>
                <a:solidFill>
                  <a:srgbClr val="0079C1"/>
                </a:solidFill>
                <a:effectLst/>
                <a:uLnTx/>
                <a:uFillTx/>
                <a:latin typeface="Arial"/>
                <a:ea typeface="+mn-ea"/>
                <a:cs typeface="+mn-cs"/>
              </a:rPr>
              <a:t> </a:t>
            </a:r>
            <a:r>
              <a:rPr lang="en-US" b="1" dirty="0">
                <a:solidFill>
                  <a:srgbClr val="0079C1"/>
                </a:solidFill>
                <a:latin typeface="Arial"/>
              </a:rPr>
              <a:t>(n = 258)</a:t>
            </a:r>
            <a:endParaRPr kumimoji="0" lang="en-US" sz="1800" b="1" i="0" u="none" strike="noStrike" kern="1200" cap="none" spc="0" normalizeH="0" baseline="0" noProof="0" dirty="0">
              <a:ln>
                <a:noFill/>
              </a:ln>
              <a:solidFill>
                <a:srgbClr val="0079C1"/>
              </a:solidFill>
              <a:effectLst/>
              <a:uLnTx/>
              <a:uFillTx/>
              <a:latin typeface="Arial"/>
              <a:ea typeface="+mn-ea"/>
              <a:cs typeface="+mn-cs"/>
            </a:endParaRPr>
          </a:p>
          <a:p>
            <a:pPr eaLnBrk="0" fontAlgn="base" hangingPunct="0">
              <a:spcBef>
                <a:spcPct val="0"/>
              </a:spcBef>
              <a:spcAft>
                <a:spcPct val="0"/>
              </a:spcAft>
              <a:defRPr/>
            </a:pPr>
            <a:r>
              <a:rPr kumimoji="0" lang="en-US" sz="1800" b="1" i="0" u="none" strike="noStrike" kern="1200" cap="none" spc="0" normalizeH="0" baseline="0" noProof="0" dirty="0">
                <a:ln>
                  <a:noFill/>
                </a:ln>
                <a:solidFill>
                  <a:schemeClr val="accent2"/>
                </a:solidFill>
                <a:effectLst/>
                <a:uLnTx/>
                <a:uFillTx/>
                <a:latin typeface="Arial"/>
                <a:ea typeface="+mn-ea"/>
                <a:cs typeface="+mn-cs"/>
              </a:rPr>
              <a:t>Intermediate </a:t>
            </a:r>
            <a:r>
              <a:rPr kumimoji="0" lang="en-US" sz="1000" b="1" i="0" u="none" strike="noStrike" kern="1200" cap="none" spc="0" normalizeH="0" baseline="0" noProof="0" dirty="0">
                <a:ln>
                  <a:noFill/>
                </a:ln>
                <a:solidFill>
                  <a:schemeClr val="accent2"/>
                </a:solidFill>
                <a:effectLst/>
                <a:uLnTx/>
                <a:uFillTx/>
                <a:latin typeface="Arial"/>
                <a:ea typeface="+mn-ea"/>
                <a:cs typeface="+mn-cs"/>
              </a:rPr>
              <a:t> </a:t>
            </a:r>
            <a:r>
              <a:rPr kumimoji="0" lang="en-US" sz="1800" b="1" i="0" u="none" strike="noStrike" kern="1200" cap="none" spc="0" normalizeH="0" baseline="0" noProof="0" dirty="0">
                <a:ln>
                  <a:noFill/>
                </a:ln>
                <a:solidFill>
                  <a:schemeClr val="accent2"/>
                </a:solidFill>
                <a:effectLst/>
                <a:uLnTx/>
                <a:uFillTx/>
                <a:latin typeface="Arial"/>
                <a:ea typeface="+mn-ea"/>
                <a:cs typeface="+mn-cs"/>
              </a:rPr>
              <a:t>(n = 292)</a:t>
            </a:r>
          </a:p>
          <a:p>
            <a:pPr eaLnBrk="0" fontAlgn="base" hangingPunct="0">
              <a:spcBef>
                <a:spcPct val="0"/>
              </a:spcBef>
              <a:spcAft>
                <a:spcPct val="0"/>
              </a:spcAft>
              <a:defRPr/>
            </a:pPr>
            <a:r>
              <a:rPr lang="en-US" b="1" dirty="0">
                <a:solidFill>
                  <a:srgbClr val="00355E"/>
                </a:solidFill>
                <a:latin typeface="Arial"/>
              </a:rPr>
              <a:t>Poor              </a:t>
            </a:r>
            <a:r>
              <a:rPr lang="en-US" sz="1000" b="1" dirty="0">
                <a:solidFill>
                  <a:srgbClr val="00355E"/>
                </a:solidFill>
                <a:latin typeface="Arial"/>
              </a:rPr>
              <a:t> </a:t>
            </a:r>
            <a:r>
              <a:rPr lang="en-US" b="1" dirty="0">
                <a:solidFill>
                  <a:srgbClr val="00355E"/>
                </a:solidFill>
                <a:latin typeface="Arial"/>
              </a:rPr>
              <a:t>(n = 673)</a:t>
            </a:r>
            <a:endParaRPr kumimoji="0" lang="en-US" sz="1800" b="1" i="0" u="none" strike="noStrike" kern="1200" cap="none" spc="0" normalizeH="0" baseline="0" noProof="0" dirty="0">
              <a:ln>
                <a:noFill/>
              </a:ln>
              <a:solidFill>
                <a:schemeClr val="accent4"/>
              </a:solidFill>
              <a:effectLst/>
              <a:uLnTx/>
              <a:uFillTx/>
              <a:latin typeface="Arial"/>
              <a:ea typeface="+mn-ea"/>
              <a:cs typeface="+mn-cs"/>
            </a:endParaRPr>
          </a:p>
        </p:txBody>
      </p:sp>
    </p:spTree>
    <p:extLst>
      <p:ext uri="{BB962C8B-B14F-4D97-AF65-F5344CB8AC3E}">
        <p14:creationId xmlns:p14="http://schemas.microsoft.com/office/powerpoint/2010/main" val="1323176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673563-53A8-B706-DA7A-284EF32F8E50}"/>
              </a:ext>
            </a:extLst>
          </p:cNvPr>
          <p:cNvSpPr>
            <a:spLocks noGrp="1"/>
          </p:cNvSpPr>
          <p:nvPr>
            <p:ph type="title"/>
          </p:nvPr>
        </p:nvSpPr>
        <p:spPr/>
        <p:txBody>
          <a:bodyPr/>
          <a:lstStyle/>
          <a:p>
            <a:endParaRPr lang="en-US" dirty="0"/>
          </a:p>
        </p:txBody>
      </p:sp>
      <p:pic>
        <p:nvPicPr>
          <p:cNvPr id="7" name="Picture 6">
            <a:extLst>
              <a:ext uri="{FF2B5EF4-FFF2-40B4-BE49-F238E27FC236}">
                <a16:creationId xmlns:a16="http://schemas.microsoft.com/office/drawing/2014/main" id="{24A466D3-52B1-1814-CA1E-EFF973DE9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5884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D31A82-65A6-43E9-543E-20E05031E436}"/>
              </a:ext>
            </a:extLst>
          </p:cNvPr>
          <p:cNvSpPr>
            <a:spLocks noGrp="1"/>
          </p:cNvSpPr>
          <p:nvPr>
            <p:ph type="title"/>
          </p:nvPr>
        </p:nvSpPr>
        <p:spPr/>
        <p:txBody>
          <a:bodyPr/>
          <a:lstStyle/>
          <a:p>
            <a:endParaRPr lang="en-US" dirty="0"/>
          </a:p>
        </p:txBody>
      </p:sp>
      <p:pic>
        <p:nvPicPr>
          <p:cNvPr id="3" name="Picture 2" descr="A graph of cancer patients&#10;&#10;AI-generated content may be incorrect.">
            <a:extLst>
              <a:ext uri="{FF2B5EF4-FFF2-40B4-BE49-F238E27FC236}">
                <a16:creationId xmlns:a16="http://schemas.microsoft.com/office/drawing/2014/main" id="{34E498DA-B031-E17E-0AD0-E738D13A0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95620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6F53A2-3A09-B1C0-7D76-1D94CE360BA6}"/>
              </a:ext>
            </a:extLst>
          </p:cNvPr>
          <p:cNvSpPr>
            <a:spLocks noGrp="1"/>
          </p:cNvSpPr>
          <p:nvPr>
            <p:ph type="title"/>
          </p:nvPr>
        </p:nvSpPr>
        <p:spPr/>
        <p:txBody>
          <a:bodyPr/>
          <a:lstStyle/>
          <a:p>
            <a:endParaRPr lang="en-US" dirty="0"/>
          </a:p>
        </p:txBody>
      </p:sp>
      <p:pic>
        <p:nvPicPr>
          <p:cNvPr id="3" name="Picture 2" descr="A graph of cancer patients&#10;&#10;AI-generated content may be incorrect.">
            <a:extLst>
              <a:ext uri="{FF2B5EF4-FFF2-40B4-BE49-F238E27FC236}">
                <a16:creationId xmlns:a16="http://schemas.microsoft.com/office/drawing/2014/main" id="{8BFE40EC-711C-79A9-6D8A-041FD222B8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4208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D7102-F48F-7986-867B-C48BE5E5293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FE461CD-69D6-0DBB-3DF6-FD9E253D74D6}"/>
              </a:ext>
            </a:extLst>
          </p:cNvPr>
          <p:cNvSpPr>
            <a:spLocks noGrp="1"/>
          </p:cNvSpPr>
          <p:nvPr>
            <p:ph type="title"/>
          </p:nvPr>
        </p:nvSpPr>
        <p:spPr/>
        <p:txBody>
          <a:bodyPr/>
          <a:lstStyle/>
          <a:p>
            <a:endParaRPr lang="en-US" dirty="0"/>
          </a:p>
        </p:txBody>
      </p:sp>
      <p:pic>
        <p:nvPicPr>
          <p:cNvPr id="3" name="Picture 2" descr="A graph of cancer patients&#10;&#10;AI-generated content may be incorrect.">
            <a:extLst>
              <a:ext uri="{FF2B5EF4-FFF2-40B4-BE49-F238E27FC236}">
                <a16:creationId xmlns:a16="http://schemas.microsoft.com/office/drawing/2014/main" id="{E3C4915B-6FD2-CD76-9A89-9156ADADB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5356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B82D4A-48BB-FA88-E644-1CB9C165FA92}"/>
              </a:ext>
            </a:extLst>
          </p:cNvPr>
          <p:cNvSpPr>
            <a:spLocks noGrp="1"/>
          </p:cNvSpPr>
          <p:nvPr>
            <p:ph type="title"/>
          </p:nvPr>
        </p:nvSpPr>
        <p:spPr/>
        <p:txBody>
          <a:bodyPr/>
          <a:lstStyle/>
          <a:p>
            <a:endParaRPr lang="en-US" dirty="0"/>
          </a:p>
        </p:txBody>
      </p:sp>
      <p:pic>
        <p:nvPicPr>
          <p:cNvPr id="3" name="Picture 2" descr="A graph of cancer patients&#10;&#10;AI-generated content may be incorrect.">
            <a:extLst>
              <a:ext uri="{FF2B5EF4-FFF2-40B4-BE49-F238E27FC236}">
                <a16:creationId xmlns:a16="http://schemas.microsoft.com/office/drawing/2014/main" id="{D9E1F212-91BE-172A-7B6F-6B69FA0AD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30289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DFB282-17F0-BC32-646B-28CEB4299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41321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9C71FF-AAD0-28B6-F3B3-C44D2126A756}"/>
              </a:ext>
            </a:extLst>
          </p:cNvPr>
          <p:cNvSpPr>
            <a:spLocks noGrp="1"/>
          </p:cNvSpPr>
          <p:nvPr>
            <p:ph type="title"/>
          </p:nvPr>
        </p:nvSpPr>
        <p:spPr/>
        <p:txBody>
          <a:bodyPr/>
          <a:lstStyle/>
          <a:p>
            <a:endParaRPr lang="en-US" dirty="0"/>
          </a:p>
        </p:txBody>
      </p:sp>
      <p:pic>
        <p:nvPicPr>
          <p:cNvPr id="3" name="Picture 2" descr="A graph of cancer patients&#10;&#10;AI-generated content may be incorrect.">
            <a:extLst>
              <a:ext uri="{FF2B5EF4-FFF2-40B4-BE49-F238E27FC236}">
                <a16:creationId xmlns:a16="http://schemas.microsoft.com/office/drawing/2014/main" id="{E93F0CEE-BD9D-ED03-B4A3-11A26F05D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9040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15F20A-AF3C-A157-B015-E63B9C2024EE}"/>
              </a:ext>
            </a:extLst>
          </p:cNvPr>
          <p:cNvSpPr>
            <a:spLocks noGrp="1"/>
          </p:cNvSpPr>
          <p:nvPr>
            <p:ph type="title"/>
          </p:nvPr>
        </p:nvSpPr>
        <p:spPr/>
        <p:txBody>
          <a:bodyPr/>
          <a:lstStyle/>
          <a:p>
            <a:endParaRPr lang="en-US" dirty="0"/>
          </a:p>
        </p:txBody>
      </p:sp>
      <p:pic>
        <p:nvPicPr>
          <p:cNvPr id="3" name="Picture 2" descr="A graph showing the growth of lymphoblastic leukemia&#10;&#10;AI-generated content may be incorrect.">
            <a:extLst>
              <a:ext uri="{FF2B5EF4-FFF2-40B4-BE49-F238E27FC236}">
                <a16:creationId xmlns:a16="http://schemas.microsoft.com/office/drawing/2014/main" id="{F7B4958B-377A-75B9-81C4-EEED70455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80653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249E61-1D5C-275E-1935-4B6848EE786A}"/>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13962F2C-666B-A410-5D74-3BAA40D6A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55843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016CE46-7E73-331B-5E51-CA0A6FA0A2F7}"/>
              </a:ext>
            </a:extLst>
          </p:cNvPr>
          <p:cNvSpPr>
            <a:spLocks noGrp="1"/>
          </p:cNvSpPr>
          <p:nvPr>
            <p:ph type="title"/>
          </p:nvPr>
        </p:nvSpPr>
        <p:spPr/>
        <p:txBody>
          <a:bodyPr/>
          <a:lstStyle/>
          <a:p>
            <a:endParaRPr lang="en-US" dirty="0"/>
          </a:p>
        </p:txBody>
      </p:sp>
      <p:pic>
        <p:nvPicPr>
          <p:cNvPr id="3" name="Picture 2" descr="A graph showing the number of patients with sickle cell disease&#10;&#10;AI-generated content may be incorrect.">
            <a:extLst>
              <a:ext uri="{FF2B5EF4-FFF2-40B4-BE49-F238E27FC236}">
                <a16:creationId xmlns:a16="http://schemas.microsoft.com/office/drawing/2014/main" id="{6D7CFB87-CE71-05D0-A3DA-836734AC79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0319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41D9956-8AD3-8514-37ED-B7E8D6B6C360}"/>
              </a:ext>
            </a:extLst>
          </p:cNvPr>
          <p:cNvSpPr>
            <a:spLocks noGrp="1"/>
          </p:cNvSpPr>
          <p:nvPr>
            <p:ph type="title"/>
          </p:nvPr>
        </p:nvSpPr>
        <p:spPr/>
        <p:txBody>
          <a:bodyPr/>
          <a:lstStyle/>
          <a:p>
            <a:endParaRPr lang="en-US" dirty="0"/>
          </a:p>
        </p:txBody>
      </p:sp>
      <p:pic>
        <p:nvPicPr>
          <p:cNvPr id="3" name="Picture 2" descr="A graph showing the number of patients with chronic inflammation&#10;&#10;AI-generated content may be incorrect.">
            <a:extLst>
              <a:ext uri="{FF2B5EF4-FFF2-40B4-BE49-F238E27FC236}">
                <a16:creationId xmlns:a16="http://schemas.microsoft.com/office/drawing/2014/main" id="{7DDD7347-1DAB-B27D-31D1-8A7C4443A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3510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A9DF17-7543-69D9-19F0-611A69A925C6}"/>
              </a:ext>
            </a:extLst>
          </p:cNvPr>
          <p:cNvSpPr>
            <a:spLocks noGrp="1"/>
          </p:cNvSpPr>
          <p:nvPr>
            <p:ph type="title"/>
          </p:nvPr>
        </p:nvSpPr>
        <p:spPr/>
        <p:txBody>
          <a:bodyPr/>
          <a:lstStyle/>
          <a:p>
            <a:endParaRPr lang="en-US" dirty="0"/>
          </a:p>
        </p:txBody>
      </p:sp>
      <p:pic>
        <p:nvPicPr>
          <p:cNvPr id="3" name="Picture 2" descr="A graph showing the results of the probiotics&#10;&#10;AI-generated content may be incorrect.">
            <a:extLst>
              <a:ext uri="{FF2B5EF4-FFF2-40B4-BE49-F238E27FC236}">
                <a16:creationId xmlns:a16="http://schemas.microsoft.com/office/drawing/2014/main" id="{E214F1BF-E5DA-405E-D64D-009B5D51E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60911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3953C9-1A6D-D72D-6790-31BB3FE49778}"/>
              </a:ext>
            </a:extLst>
          </p:cNvPr>
          <p:cNvSpPr>
            <a:spLocks noGrp="1"/>
          </p:cNvSpPr>
          <p:nvPr>
            <p:ph type="title"/>
          </p:nvPr>
        </p:nvSpPr>
        <p:spPr/>
        <p:txBody>
          <a:bodyPr/>
          <a:lstStyle/>
          <a:p>
            <a:endParaRPr lang="en-US" dirty="0"/>
          </a:p>
        </p:txBody>
      </p:sp>
      <p:pic>
        <p:nvPicPr>
          <p:cNvPr id="3" name="Picture 2" descr="A graph showing the results of a cancer test&#10;&#10;AI-generated content may be incorrect.">
            <a:extLst>
              <a:ext uri="{FF2B5EF4-FFF2-40B4-BE49-F238E27FC236}">
                <a16:creationId xmlns:a16="http://schemas.microsoft.com/office/drawing/2014/main" id="{A333F083-E432-EFEE-8982-EC591C21C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6174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E91A0A-4708-CCC7-20B3-7D160696F1B3}"/>
              </a:ext>
            </a:extLst>
          </p:cNvPr>
          <p:cNvSpPr>
            <a:spLocks noGrp="1"/>
          </p:cNvSpPr>
          <p:nvPr>
            <p:ph type="title"/>
          </p:nvPr>
        </p:nvSpPr>
        <p:spPr/>
        <p:txBody>
          <a:bodyPr/>
          <a:lstStyle/>
          <a:p>
            <a:endParaRPr lang="en-US" dirty="0"/>
          </a:p>
        </p:txBody>
      </p:sp>
      <p:pic>
        <p:nvPicPr>
          <p:cNvPr id="3" name="Picture 2" descr="A graph showing the number of myeloma&#10;&#10;AI-generated content may be incorrect.">
            <a:extLst>
              <a:ext uri="{FF2B5EF4-FFF2-40B4-BE49-F238E27FC236}">
                <a16:creationId xmlns:a16="http://schemas.microsoft.com/office/drawing/2014/main" id="{A46E08BA-4691-460F-4AFD-55D16E1B9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54906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F34C03-4FC8-2973-ED82-EB331D3749CC}"/>
              </a:ext>
            </a:extLst>
          </p:cNvPr>
          <p:cNvSpPr>
            <a:spLocks noGrp="1"/>
          </p:cNvSpPr>
          <p:nvPr>
            <p:ph type="title"/>
          </p:nvPr>
        </p:nvSpPr>
        <p:spPr/>
        <p:txBody>
          <a:bodyPr/>
          <a:lstStyle/>
          <a:p>
            <a:endParaRPr lang="en-US" dirty="0"/>
          </a:p>
        </p:txBody>
      </p:sp>
      <p:pic>
        <p:nvPicPr>
          <p:cNvPr id="3" name="Picture 2" descr="A graph of a car infusion&#10;&#10;AI-generated content may be incorrect.">
            <a:extLst>
              <a:ext uri="{FF2B5EF4-FFF2-40B4-BE49-F238E27FC236}">
                <a16:creationId xmlns:a16="http://schemas.microsoft.com/office/drawing/2014/main" id="{3C1BBCCB-FB64-B8CF-CDFF-0352D06B0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1368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973B78-566C-4320-C103-ACF4F7443D60}"/>
              </a:ext>
            </a:extLst>
          </p:cNvPr>
          <p:cNvSpPr>
            <a:spLocks noGrp="1"/>
          </p:cNvSpPr>
          <p:nvPr>
            <p:ph type="title"/>
          </p:nvPr>
        </p:nvSpPr>
        <p:spPr/>
        <p:txBody>
          <a:bodyPr/>
          <a:lstStyle/>
          <a:p>
            <a:endParaRPr lang="en-US" dirty="0"/>
          </a:p>
        </p:txBody>
      </p:sp>
      <p:pic>
        <p:nvPicPr>
          <p:cNvPr id="3" name="Picture 2" descr="A graph showing the number of lymphoblastic cancer&#10;&#10;AI-generated content may be incorrect.">
            <a:extLst>
              <a:ext uri="{FF2B5EF4-FFF2-40B4-BE49-F238E27FC236}">
                <a16:creationId xmlns:a16="http://schemas.microsoft.com/office/drawing/2014/main" id="{F0647992-A4B0-E8D1-9F52-12199361A6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44306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A20523-6D4B-6BDD-7826-466F43607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96511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A8B7EA-E167-3812-9B66-D4F7329505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56843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CDA33A-35CB-CDAC-D1A9-CBB831236D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88237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CIBMTR_Primary_Template_2024 BRAND">
  <a:themeElements>
    <a:clrScheme name="CIBMTR PPT colors 2024-02-23">
      <a:dk1>
        <a:srgbClr val="000000"/>
      </a:dk1>
      <a:lt1>
        <a:srgbClr val="FFFFFF"/>
      </a:lt1>
      <a:dk2>
        <a:srgbClr val="575757"/>
      </a:dk2>
      <a:lt2>
        <a:srgbClr val="EDEDED"/>
      </a:lt2>
      <a:accent1>
        <a:srgbClr val="00355E"/>
      </a:accent1>
      <a:accent2>
        <a:srgbClr val="007066"/>
      </a:accent2>
      <a:accent3>
        <a:srgbClr val="0079C1"/>
      </a:accent3>
      <a:accent4>
        <a:srgbClr val="8A2066"/>
      </a:accent4>
      <a:accent5>
        <a:srgbClr val="6E6F71"/>
      </a:accent5>
      <a:accent6>
        <a:srgbClr val="DFC327"/>
      </a:accent6>
      <a:hlink>
        <a:srgbClr val="00355E"/>
      </a:hlink>
      <a:folHlink>
        <a:srgbClr val="8A2066"/>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44450">
          <a:solidFill>
            <a:srgbClr val="00355E"/>
          </a:solid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190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20000"/>
          </a:lnSpc>
          <a:spcAft>
            <a:spcPts val="1800"/>
          </a:spcAft>
          <a:defRPr sz="1100" dirty="0" err="1" smtClean="0"/>
        </a:defPPr>
      </a:lstStyle>
    </a:txDef>
  </a:objectDefaults>
  <a:extraClrSchemeLst/>
  <a:extLst>
    <a:ext uri="{05A4C25C-085E-4340-85A3-A5531E510DB2}">
      <thm15:themeFamily xmlns:thm15="http://schemas.microsoft.com/office/thememl/2012/main" name="Presentation1" id="{413D8C3C-748E-AA44-B1A4-4B65C29C9349}" vid="{0E5FC47F-F6AD-A242-9265-E192F8134065}"/>
    </a:ext>
  </a:extLst>
</a:theme>
</file>

<file path=ppt/theme/theme2.xml><?xml version="1.0" encoding="utf-8"?>
<a:theme xmlns:a="http://schemas.openxmlformats.org/drawingml/2006/main" name="Office Theme">
  <a:themeElements>
    <a:clrScheme name="CIBMTR PPT colors 2024-02-23">
      <a:dk1>
        <a:srgbClr val="000000"/>
      </a:dk1>
      <a:lt1>
        <a:srgbClr val="FFFFFF"/>
      </a:lt1>
      <a:dk2>
        <a:srgbClr val="575757"/>
      </a:dk2>
      <a:lt2>
        <a:srgbClr val="EDEDED"/>
      </a:lt2>
      <a:accent1>
        <a:srgbClr val="00355E"/>
      </a:accent1>
      <a:accent2>
        <a:srgbClr val="007066"/>
      </a:accent2>
      <a:accent3>
        <a:srgbClr val="0079C1"/>
      </a:accent3>
      <a:accent4>
        <a:srgbClr val="8A2066"/>
      </a:accent4>
      <a:accent5>
        <a:srgbClr val="6E6F71"/>
      </a:accent5>
      <a:accent6>
        <a:srgbClr val="DFC327"/>
      </a:accent6>
      <a:hlink>
        <a:srgbClr val="0079C1"/>
      </a:hlink>
      <a:folHlink>
        <a:srgbClr val="8A2066"/>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IBMTR PPT colors 2024-02-23">
      <a:dk1>
        <a:srgbClr val="000000"/>
      </a:dk1>
      <a:lt1>
        <a:srgbClr val="FFFFFF"/>
      </a:lt1>
      <a:dk2>
        <a:srgbClr val="575757"/>
      </a:dk2>
      <a:lt2>
        <a:srgbClr val="EDEDED"/>
      </a:lt2>
      <a:accent1>
        <a:srgbClr val="00355E"/>
      </a:accent1>
      <a:accent2>
        <a:srgbClr val="007066"/>
      </a:accent2>
      <a:accent3>
        <a:srgbClr val="0079C1"/>
      </a:accent3>
      <a:accent4>
        <a:srgbClr val="8A2066"/>
      </a:accent4>
      <a:accent5>
        <a:srgbClr val="6E6F71"/>
      </a:accent5>
      <a:accent6>
        <a:srgbClr val="DFC327"/>
      </a:accent6>
      <a:hlink>
        <a:srgbClr val="0079C1"/>
      </a:hlink>
      <a:folHlink>
        <a:srgbClr val="8A2066"/>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0bc113a-c9a3-4599-85f0-a12cbd98fa11" xsi:nil="true"/>
    <lcf76f155ced4ddcb4097134ff3c332f xmlns="d71eacbb-371c-44bb-b6de-4a7189cc252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4474889825DB3489F4AF39B2493331F" ma:contentTypeVersion="18" ma:contentTypeDescription="Create a new document." ma:contentTypeScope="" ma:versionID="d27f761cdd31930a04462b08c3329fd3">
  <xsd:schema xmlns:xsd="http://www.w3.org/2001/XMLSchema" xmlns:xs="http://www.w3.org/2001/XMLSchema" xmlns:p="http://schemas.microsoft.com/office/2006/metadata/properties" xmlns:ns2="d71eacbb-371c-44bb-b6de-4a7189cc2523" xmlns:ns3="70bc113a-c9a3-4599-85f0-a12cbd98fa11" targetNamespace="http://schemas.microsoft.com/office/2006/metadata/properties" ma:root="true" ma:fieldsID="a0d388be8bdc3d310982c8664c3c4190" ns2:_="" ns3:_="">
    <xsd:import namespace="d71eacbb-371c-44bb-b6de-4a7189cc2523"/>
    <xsd:import namespace="70bc113a-c9a3-4599-85f0-a12cbd98fa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1eacbb-371c-44bb-b6de-4a7189cc25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bb78db8-4b2d-4898-bc1e-2053417635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0bc113a-c9a3-4599-85f0-a12cbd98fa1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714078a-7680-4e84-9ab4-ff85bbf91c09}" ma:internalName="TaxCatchAll" ma:showField="CatchAllData" ma:web="70bc113a-c9a3-4599-85f0-a12cbd98fa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4674B4-C987-41DB-9779-6AD729F21A32}">
  <ds:schemaRefs>
    <ds:schemaRef ds:uri="http://www.w3.org/XML/1998/namespace"/>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70bc113a-c9a3-4599-85f0-a12cbd98fa11"/>
    <ds:schemaRef ds:uri="http://purl.org/dc/elements/1.1/"/>
    <ds:schemaRef ds:uri="http://schemas.microsoft.com/office/2006/metadata/properties"/>
    <ds:schemaRef ds:uri="d71eacbb-371c-44bb-b6de-4a7189cc2523"/>
    <ds:schemaRef ds:uri="http://purl.org/dc/terms/"/>
  </ds:schemaRefs>
</ds:datastoreItem>
</file>

<file path=customXml/itemProps2.xml><?xml version="1.0" encoding="utf-8"?>
<ds:datastoreItem xmlns:ds="http://schemas.openxmlformats.org/officeDocument/2006/customXml" ds:itemID="{A7326F59-210B-4F5D-B9E9-C7E8C855A6EB}">
  <ds:schemaRefs>
    <ds:schemaRef ds:uri="70bc113a-c9a3-4599-85f0-a12cbd98fa11"/>
    <ds:schemaRef ds:uri="d71eacbb-371c-44bb-b6de-4a7189cc25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280A1B3-717F-4910-B818-9256BED1A0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sketchdeck_fresh-start_20190108</Template>
  <TotalTime>9265</TotalTime>
  <Words>6371</Words>
  <Application>Microsoft Office PowerPoint</Application>
  <PresentationFormat>Widescreen</PresentationFormat>
  <Paragraphs>497</Paragraphs>
  <Slides>69</Slides>
  <Notes>68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69</vt:i4>
      </vt:variant>
    </vt:vector>
  </HeadingPairs>
  <TitlesOfParts>
    <vt:vector size="73" baseType="lpstr">
      <vt:lpstr>Arial</vt:lpstr>
      <vt:lpstr>Segoe UI</vt:lpstr>
      <vt:lpstr>Verdana</vt:lpstr>
      <vt:lpstr>CIBMTR_Primary_Template_2024 BRAND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Survival after Allogeneic HCTs for Acute Myeloid Leukemia in the US, 2017-2022, Pediatrics, by ELN Cytogenic Risk Score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CIBMTR</dc:creator>
  <cp:lastModifiedBy>Siepmann, Elizabeth</cp:lastModifiedBy>
  <cp:revision>67</cp:revision>
  <dcterms:created xsi:type="dcterms:W3CDTF">2023-08-02T21:23:59Z</dcterms:created>
  <dcterms:modified xsi:type="dcterms:W3CDTF">2025-08-26T19:17:59Z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0x010100A4474889825DB3489F4AF39B2493331F</vt:lpwstr>
  </property>
  <property fmtid="{D5CDD505-2E9C-101B-9397-08002B2CF9AE}" pid="3" name="MediaServiceImageTags">
    <vt:lpwstr/>
  </property>
</Properties>
</file>