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4"/>
  </p:sldMasterIdLst>
  <p:notesMasterIdLst>
    <p:notesMasterId r:id="rId86"/>
  </p:notesMasterIdLst>
  <p:handoutMasterIdLst>
    <p:handoutMasterId r:id="rId87"/>
  </p:handoutMasterIdLst>
  <p:sldIdLst>
    <p:sldId id="2147471065" r:id="rId5"/>
    <p:sldId id="2147471074" r:id="rId6"/>
    <p:sldId id="2147471079" r:id="rId7"/>
    <p:sldId id="2147471085" r:id="rId8"/>
    <p:sldId id="2147471086" r:id="rId9"/>
    <p:sldId id="2147471087" r:id="rId10"/>
    <p:sldId id="2147471088" r:id="rId11"/>
    <p:sldId id="2147471090" r:id="rId12"/>
    <p:sldId id="2147471091" r:id="rId13"/>
    <p:sldId id="2147471092" r:id="rId14"/>
    <p:sldId id="2147471093" r:id="rId15"/>
    <p:sldId id="2147471094" r:id="rId16"/>
    <p:sldId id="2147471095" r:id="rId17"/>
    <p:sldId id="2147471096" r:id="rId18"/>
    <p:sldId id="2147471097" r:id="rId19"/>
    <p:sldId id="2147471098" r:id="rId20"/>
    <p:sldId id="2147471099" r:id="rId21"/>
    <p:sldId id="2147471100" r:id="rId22"/>
    <p:sldId id="2147471101" r:id="rId23"/>
    <p:sldId id="2147471102" r:id="rId24"/>
    <p:sldId id="2147471103" r:id="rId25"/>
    <p:sldId id="2147471104" r:id="rId26"/>
    <p:sldId id="2147471203" r:id="rId27"/>
    <p:sldId id="2147471204" r:id="rId28"/>
    <p:sldId id="2147471106" r:id="rId29"/>
    <p:sldId id="2147471107" r:id="rId30"/>
    <p:sldId id="2147471212" r:id="rId31"/>
    <p:sldId id="2147471213" r:id="rId32"/>
    <p:sldId id="2147471214" r:id="rId33"/>
    <p:sldId id="2147471215" r:id="rId34"/>
    <p:sldId id="2147471112" r:id="rId35"/>
    <p:sldId id="2147471113" r:id="rId36"/>
    <p:sldId id="2147471114" r:id="rId37"/>
    <p:sldId id="2147471115" r:id="rId38"/>
    <p:sldId id="2147471116" r:id="rId39"/>
    <p:sldId id="2147471117" r:id="rId40"/>
    <p:sldId id="2147471118" r:id="rId41"/>
    <p:sldId id="2147471119" r:id="rId42"/>
    <p:sldId id="2147471120" r:id="rId43"/>
    <p:sldId id="2147471122" r:id="rId44"/>
    <p:sldId id="2147471195" r:id="rId45"/>
    <p:sldId id="2147471123" r:id="rId46"/>
    <p:sldId id="2147471196" r:id="rId47"/>
    <p:sldId id="2147471198" r:id="rId48"/>
    <p:sldId id="2147471199" r:id="rId49"/>
    <p:sldId id="2147471200" r:id="rId50"/>
    <p:sldId id="2147471201" r:id="rId51"/>
    <p:sldId id="2147471202" r:id="rId52"/>
    <p:sldId id="2147471126" r:id="rId53"/>
    <p:sldId id="2147471127" r:id="rId54"/>
    <p:sldId id="2147471128" r:id="rId55"/>
    <p:sldId id="2147471129" r:id="rId56"/>
    <p:sldId id="2147471130" r:id="rId57"/>
    <p:sldId id="2147471133" r:id="rId58"/>
    <p:sldId id="2147471134" r:id="rId59"/>
    <p:sldId id="2147471135" r:id="rId60"/>
    <p:sldId id="2147471136" r:id="rId61"/>
    <p:sldId id="2147471137" r:id="rId62"/>
    <p:sldId id="2147471138" r:id="rId63"/>
    <p:sldId id="2147471179" r:id="rId64"/>
    <p:sldId id="2147471187" r:id="rId65"/>
    <p:sldId id="2147471180" r:id="rId66"/>
    <p:sldId id="2147471209" r:id="rId67"/>
    <p:sldId id="2147471211" r:id="rId68"/>
    <p:sldId id="2147471237" r:id="rId69"/>
    <p:sldId id="2147471169" r:id="rId70"/>
    <p:sldId id="2147471170" r:id="rId71"/>
    <p:sldId id="2147471189" r:id="rId72"/>
    <p:sldId id="2147471171" r:id="rId73"/>
    <p:sldId id="2147471181" r:id="rId74"/>
    <p:sldId id="2147471182" r:id="rId75"/>
    <p:sldId id="2147471183" r:id="rId76"/>
    <p:sldId id="2147471191" r:id="rId77"/>
    <p:sldId id="2147471192" r:id="rId78"/>
    <p:sldId id="2147471216" r:id="rId79"/>
    <p:sldId id="2147471194" r:id="rId80"/>
    <p:sldId id="2147471210" r:id="rId81"/>
    <p:sldId id="2147471177" r:id="rId82"/>
    <p:sldId id="2147471178" r:id="rId83"/>
    <p:sldId id="2147471186" r:id="rId84"/>
    <p:sldId id="2147471160"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C40600-CC10-4475-08E2-A413C625D6DD}" name="Chase Buntgen" initials="" userId="S::cbuntgen@nmdp.org::22a8e137-a58b-498b-b1fa-61b2c65dada1" providerId="AD"/>
  <p188:author id="{97FBB024-05EB-F6A9-6002-FF2F4302A0B1}" name="Dodge, Michelle" initials="MD" userId="S::mdodge@mcw.edu::797b533d-2a15-43f8-8749-fe62262aba13" providerId="AD"/>
  <p188:author id="{8DB71228-1604-13EB-0429-9419926B858F}" name="Siepmann, Elizabeth" initials="SE" userId="S::esiepmann@mcw.edu::a34a19c4-7b08-4a70-b4d9-618347dd690a" providerId="AD"/>
  <p188:author id="{AAFEAD3B-772C-4E5D-4C7E-3F441BD80507}" name="Xu, Skye" initials="XS" userId="S::kexu@mcw.edu::9442d63c-8bf6-498d-9730-b656bbc61644" providerId="AD"/>
  <p188:author id="{6A3D1C74-905E-F293-8077-2C40392859DF}" name="Allbee-Johnson, Mariam" initials="AM" userId="S::mallbeejohnson@mcw.edu::03845bd8-3f80-4a79-b6a0-dffe5420b5ca" providerId="AD"/>
  <p188:author id="{7F235C7B-51A7-41C7-8BD3-A1FF4D04C09F}" name="Motl, Jennifer" initials="JM" userId="S::jemotl@mcw.edu::804b40df-36f4-4112-849f-142a74ca74a9" providerId="AD"/>
  <p188:author id="{70BE0EDD-F467-56B4-9B66-C54251C28323}" name="Kurtis Biedermann" initials="KB" userId="S::kbiederm@nmdp.org::518111f4-1cb5-404b-8087-34fff32efb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7D"/>
    <a:srgbClr val="00355E"/>
    <a:srgbClr val="575757"/>
    <a:srgbClr val="FEFE00"/>
    <a:srgbClr val="0079C1"/>
    <a:srgbClr val="FE0002"/>
    <a:srgbClr val="3BB44B"/>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epmann, Elizabeth" userId="a34a19c4-7b08-4a70-b4d9-618347dd690a" providerId="ADAL" clId="{92A20697-0993-4131-A94A-077778C64E13}"/>
    <pc:docChg chg="mod">
      <pc:chgData name="Siepmann, Elizabeth" userId="a34a19c4-7b08-4a70-b4d9-618347dd690a" providerId="ADAL" clId="{92A20697-0993-4131-A94A-077778C64E13}" dt="2026-06-17T14:33:14.923" v="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FA2F66-5B77-94C9-6495-25F8B76534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mj-lt"/>
            </a:endParaRPr>
          </a:p>
        </p:txBody>
      </p:sp>
      <p:sp>
        <p:nvSpPr>
          <p:cNvPr id="3" name="Date Placeholder 2">
            <a:extLst>
              <a:ext uri="{FF2B5EF4-FFF2-40B4-BE49-F238E27FC236}">
                <a16:creationId xmlns:a16="http://schemas.microsoft.com/office/drawing/2014/main" id="{078AF71F-DD69-C9B6-3C90-FE25A4348A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1C38-D11D-FA40-9770-ED9FFED4CBF1}" type="datetimeFigureOut">
              <a:rPr lang="en-US" smtClean="0">
                <a:latin typeface="+mj-lt"/>
              </a:rPr>
              <a:t>6/17/2026</a:t>
            </a:fld>
            <a:endParaRPr lang="en-US">
              <a:latin typeface="+mj-lt"/>
            </a:endParaRPr>
          </a:p>
        </p:txBody>
      </p:sp>
      <p:sp>
        <p:nvSpPr>
          <p:cNvPr id="4" name="Footer Placeholder 3">
            <a:extLst>
              <a:ext uri="{FF2B5EF4-FFF2-40B4-BE49-F238E27FC236}">
                <a16:creationId xmlns:a16="http://schemas.microsoft.com/office/drawing/2014/main" id="{9E0475A2-C7C6-5556-0BC1-9727AD6D6F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mj-lt"/>
            </a:endParaRPr>
          </a:p>
        </p:txBody>
      </p:sp>
      <p:sp>
        <p:nvSpPr>
          <p:cNvPr id="5" name="Slide Number Placeholder 4">
            <a:extLst>
              <a:ext uri="{FF2B5EF4-FFF2-40B4-BE49-F238E27FC236}">
                <a16:creationId xmlns:a16="http://schemas.microsoft.com/office/drawing/2014/main" id="{5856AC4E-3F29-8B53-89F0-566EE2CA0A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65E43C-811A-D44C-8803-ECF70D80A9E3}" type="slidenum">
              <a:rPr lang="en-US" smtClean="0">
                <a:latin typeface="+mj-lt"/>
              </a:rPr>
              <a:t>‹#›</a:t>
            </a:fld>
            <a:endParaRPr lang="en-US">
              <a:latin typeface="+mj-lt"/>
            </a:endParaRPr>
          </a:p>
        </p:txBody>
      </p:sp>
    </p:spTree>
    <p:extLst>
      <p:ext uri="{BB962C8B-B14F-4D97-AF65-F5344CB8AC3E}">
        <p14:creationId xmlns:p14="http://schemas.microsoft.com/office/powerpoint/2010/main" val="130126494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j-lt"/>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j-lt"/>
              </a:defRPr>
            </a:lvl1pPr>
          </a:lstStyle>
          <a:p>
            <a:fld id="{1230E3E3-C7F8-CA43-8859-11E7EB758893}" type="datetimeFigureOut">
              <a:rPr lang="en-US" smtClean="0"/>
              <a:pPr/>
              <a:t>6/17/2026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j-lt"/>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j-lt"/>
              </a:defRPr>
            </a:lvl1pPr>
          </a:lstStyle>
          <a:p>
            <a:fld id="{B01813AD-83F6-D843-B4B7-678E06E01419}" type="slidenum">
              <a:rPr lang="en-US" smtClean="0"/>
              <a:pPr/>
              <a:t>‹#›</a:t>
            </a:fld>
            <a:endParaRPr lang="en-US"/>
          </a:p>
        </p:txBody>
      </p:sp>
    </p:spTree>
    <p:extLst>
      <p:ext uri="{BB962C8B-B14F-4D97-AF65-F5344CB8AC3E}">
        <p14:creationId xmlns:p14="http://schemas.microsoft.com/office/powerpoint/2010/main" val="3476985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j-lt"/>
        <a:ea typeface="+mn-ea"/>
        <a:cs typeface="+mn-cs"/>
      </a:defRPr>
    </a:lvl1pPr>
    <a:lvl2pPr marL="457200" algn="l" defTabSz="914400" rtl="0" eaLnBrk="1" latinLnBrk="0" hangingPunct="1">
      <a:defRPr sz="1200" b="0" i="0" kern="1200">
        <a:solidFill>
          <a:schemeClr val="tx1"/>
        </a:solidFill>
        <a:latin typeface="+mj-lt"/>
        <a:ea typeface="+mn-ea"/>
        <a:cs typeface="+mn-cs"/>
      </a:defRPr>
    </a:lvl2pPr>
    <a:lvl3pPr marL="914400" algn="l" defTabSz="914400" rtl="0" eaLnBrk="1" latinLnBrk="0" hangingPunct="1">
      <a:defRPr sz="1200" b="0" i="0" kern="1200">
        <a:solidFill>
          <a:schemeClr val="tx1"/>
        </a:solidFill>
        <a:latin typeface="+mj-lt"/>
        <a:ea typeface="+mn-ea"/>
        <a:cs typeface="+mn-cs"/>
      </a:defRPr>
    </a:lvl3pPr>
    <a:lvl4pPr marL="1371600" algn="l" defTabSz="914400" rtl="0" eaLnBrk="1" latinLnBrk="0" hangingPunct="1">
      <a:defRPr sz="1200" b="0" i="0" kern="1200">
        <a:solidFill>
          <a:schemeClr val="tx1"/>
        </a:solidFill>
        <a:latin typeface="+mj-lt"/>
        <a:ea typeface="+mn-ea"/>
        <a:cs typeface="+mn-cs"/>
      </a:defRPr>
    </a:lvl4pPr>
    <a:lvl5pPr marL="1828800" algn="l" defTabSz="914400" rtl="0" eaLnBrk="1" latinLnBrk="0" hangingPunct="1">
      <a:defRPr sz="1200" b="0" i="0" kern="1200">
        <a:solidFill>
          <a:schemeClr val="tx1"/>
        </a:solidFill>
        <a:latin typeface="+mj-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The annual numbers of first allogeneic and first autologous transplants and first CAR-T therapy in the US were compiled for recipients registered with the CIBMTR.</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3</a:t>
            </a:fld>
            <a:endParaRPr lang="en-US"/>
          </a:p>
        </p:txBody>
      </p:sp>
    </p:spTree>
    <p:extLst>
      <p:ext uri="{BB962C8B-B14F-4D97-AF65-F5344CB8AC3E}">
        <p14:creationId xmlns:p14="http://schemas.microsoft.com/office/powerpoint/2010/main" val="26669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The percentage of adult recipients of first allogeneic transplant, by Hematopoietic Cell Transplantation Comorbidity Index (HCT-CI) group. receiving myeloablative or nonmyeloablative/reduced-intensity conditioning, 2020-2024. There were a higher percentage of HCT-CI = 3-4 and HCT-CI = ≥ 5 in the nonmyeloablative and reduced-intensity conditioning group.</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12</a:t>
            </a:fld>
            <a:endParaRPr lang="en-US"/>
          </a:p>
        </p:txBody>
      </p:sp>
    </p:spTree>
    <p:extLst>
      <p:ext uri="{BB962C8B-B14F-4D97-AF65-F5344CB8AC3E}">
        <p14:creationId xmlns:p14="http://schemas.microsoft.com/office/powerpoint/2010/main" val="266462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This slide shows the relative proportion of first allogeneic transplants performed by Youth Malignant Hematopoietic Cell Transplantation Comorbidity Index group (</a:t>
            </a:r>
            <a:r>
              <a:rPr lang="en-US" sz="1200" b="0" i="0" kern="1200" err="1">
                <a:solidFill>
                  <a:schemeClr val="tx1"/>
                </a:solidFill>
                <a:effectLst/>
                <a:latin typeface="+mj-lt"/>
                <a:ea typeface="+mn-ea"/>
                <a:cs typeface="+mn-cs"/>
              </a:rPr>
              <a:t>ymHCT</a:t>
            </a:r>
            <a:r>
              <a:rPr lang="en-US" sz="1200" b="0" i="0" kern="1200">
                <a:solidFill>
                  <a:schemeClr val="tx1"/>
                </a:solidFill>
                <a:effectLst/>
                <a:latin typeface="+mj-lt"/>
                <a:ea typeface="+mn-ea"/>
                <a:cs typeface="+mn-cs"/>
              </a:rPr>
              <a:t>-CI), among pediatric patients with malignant disease indications during 2020-2024. </a:t>
            </a:r>
          </a:p>
          <a:p>
            <a:r>
              <a:rPr lang="en-US" sz="1200" b="0" i="0" kern="1200">
                <a:solidFill>
                  <a:schemeClr val="tx1"/>
                </a:solidFill>
                <a:effectLst/>
                <a:latin typeface="+mj-lt"/>
                <a:ea typeface="+mn-ea"/>
                <a:cs typeface="+mn-cs"/>
              </a:rPr>
              <a:t>Reference:</a:t>
            </a:r>
          </a:p>
          <a:p>
            <a:r>
              <a:rPr lang="en-US" sz="1200" b="0" i="0" kern="1200">
                <a:solidFill>
                  <a:schemeClr val="tx1"/>
                </a:solidFill>
                <a:effectLst/>
                <a:latin typeface="+mj-lt"/>
                <a:ea typeface="+mn-ea"/>
                <a:cs typeface="+mn-cs"/>
              </a:rPr>
              <a:t>Friend BD, Broglie L, Logan BR, Chhabra S, Bupp C, Schiller G, Beitinjaneh A, Perez MAD, </a:t>
            </a:r>
            <a:r>
              <a:rPr lang="en-US" sz="1200" b="0" i="0" kern="1200" err="1">
                <a:solidFill>
                  <a:schemeClr val="tx1"/>
                </a:solidFill>
                <a:effectLst/>
                <a:latin typeface="+mj-lt"/>
                <a:ea typeface="+mn-ea"/>
                <a:cs typeface="+mn-cs"/>
              </a:rPr>
              <a:t>Guilcher</a:t>
            </a:r>
            <a:r>
              <a:rPr lang="en-US" sz="1200" b="0" i="0" kern="1200">
                <a:solidFill>
                  <a:schemeClr val="tx1"/>
                </a:solidFill>
                <a:effectLst/>
                <a:latin typeface="+mj-lt"/>
                <a:ea typeface="+mn-ea"/>
                <a:cs typeface="+mn-cs"/>
              </a:rPr>
              <a:t> GMT, Hashem H, Hildebrandt GC, Krem MM, Lazarus HM, Nishihori T, Nusrat R, Rotz </a:t>
            </a:r>
            <a:r>
              <a:rPr lang="en-US" sz="1200" b="0" i="0" kern="1200" err="1">
                <a:solidFill>
                  <a:schemeClr val="tx1"/>
                </a:solidFill>
                <a:effectLst/>
                <a:latin typeface="+mj-lt"/>
                <a:ea typeface="+mn-ea"/>
                <a:cs typeface="+mn-cs"/>
              </a:rPr>
              <a:t>SJ</a:t>
            </a:r>
            <a:r>
              <a:rPr lang="en-US" sz="1200" b="0" i="0" kern="1200">
                <a:solidFill>
                  <a:schemeClr val="tx1"/>
                </a:solidFill>
                <a:effectLst/>
                <a:latin typeface="+mj-lt"/>
                <a:ea typeface="+mn-ea"/>
                <a:cs typeface="+mn-cs"/>
              </a:rPr>
              <a:t>, </a:t>
            </a:r>
            <a:r>
              <a:rPr lang="en-US" sz="1200" b="0" i="0" kern="1200" err="1">
                <a:solidFill>
                  <a:schemeClr val="tx1"/>
                </a:solidFill>
                <a:effectLst/>
                <a:latin typeface="+mj-lt"/>
                <a:ea typeface="+mn-ea"/>
                <a:cs typeface="+mn-cs"/>
              </a:rPr>
              <a:t>Wirk</a:t>
            </a:r>
            <a:r>
              <a:rPr lang="en-US" sz="1200" b="0" i="0" kern="1200">
                <a:solidFill>
                  <a:schemeClr val="tx1"/>
                </a:solidFill>
                <a:effectLst/>
                <a:latin typeface="+mj-lt"/>
                <a:ea typeface="+mn-ea"/>
                <a:cs typeface="+mn-cs"/>
              </a:rPr>
              <a:t> B, </a:t>
            </a:r>
            <a:r>
              <a:rPr lang="en-US" sz="1200" b="0" i="0" kern="1200" err="1">
                <a:solidFill>
                  <a:schemeClr val="tx1"/>
                </a:solidFill>
                <a:effectLst/>
                <a:latin typeface="+mj-lt"/>
                <a:ea typeface="+mn-ea"/>
                <a:cs typeface="+mn-cs"/>
              </a:rPr>
              <a:t>Wieduwilt</a:t>
            </a:r>
            <a:r>
              <a:rPr lang="en-US" sz="1200" b="0" i="0" kern="1200">
                <a:solidFill>
                  <a:schemeClr val="tx1"/>
                </a:solidFill>
                <a:effectLst/>
                <a:latin typeface="+mj-lt"/>
                <a:ea typeface="+mn-ea"/>
                <a:cs typeface="+mn-cs"/>
              </a:rPr>
              <a:t> M, Pasquini M, Savani BN, Stadtmauer EA, Sorror ML, Thakar MS. Adapting the HCT-CI Definitions for Children, Adolescents, and Young Adults with Hematologic Malignancies Undergoing Allogeneic Hematopoietic Cell Transplantation. Transplant Cell Ther. 2023 </a:t>
            </a:r>
            <a:r>
              <a:rPr lang="en-US" sz="1200" b="0" i="0" kern="1200" err="1">
                <a:solidFill>
                  <a:schemeClr val="tx1"/>
                </a:solidFill>
                <a:effectLst/>
                <a:latin typeface="+mj-lt"/>
                <a:ea typeface="+mn-ea"/>
                <a:cs typeface="+mn-cs"/>
              </a:rPr>
              <a:t>Feb;29</a:t>
            </a:r>
            <a:r>
              <a:rPr lang="en-US" sz="1200" b="0" i="0" kern="1200">
                <a:solidFill>
                  <a:schemeClr val="tx1"/>
                </a:solidFill>
                <a:effectLst/>
                <a:latin typeface="+mj-lt"/>
                <a:ea typeface="+mn-ea"/>
                <a:cs typeface="+mn-cs"/>
              </a:rPr>
              <a:t>(2):</a:t>
            </a:r>
            <a:r>
              <a:rPr lang="en-US" sz="1200" b="0" i="0" kern="1200" err="1">
                <a:solidFill>
                  <a:schemeClr val="tx1"/>
                </a:solidFill>
                <a:effectLst/>
                <a:latin typeface="+mj-lt"/>
                <a:ea typeface="+mn-ea"/>
                <a:cs typeface="+mn-cs"/>
              </a:rPr>
              <a:t>123.e1-123.e10</a:t>
            </a:r>
            <a:r>
              <a:rPr lang="en-US" sz="1200" b="0" i="0" kern="1200">
                <a:solidFill>
                  <a:schemeClr val="tx1"/>
                </a:solidFill>
                <a:effectLst/>
                <a:latin typeface="+mj-lt"/>
                <a:ea typeface="+mn-ea"/>
                <a:cs typeface="+mn-cs"/>
              </a:rPr>
              <a:t>. </a:t>
            </a:r>
            <a:r>
              <a:rPr lang="en-US" sz="1200" b="0" i="0" kern="1200" err="1">
                <a:solidFill>
                  <a:schemeClr val="tx1"/>
                </a:solidFill>
                <a:effectLst/>
                <a:latin typeface="+mj-lt"/>
                <a:ea typeface="+mn-ea"/>
                <a:cs typeface="+mn-cs"/>
              </a:rPr>
              <a:t>doi</a:t>
            </a:r>
            <a:r>
              <a:rPr lang="en-US" sz="1200" b="0" i="0" kern="1200">
                <a:solidFill>
                  <a:schemeClr val="tx1"/>
                </a:solidFill>
                <a:effectLst/>
                <a:latin typeface="+mj-lt"/>
                <a:ea typeface="+mn-ea"/>
                <a:cs typeface="+mn-cs"/>
              </a:rPr>
              <a:t>: 10.1016/</a:t>
            </a:r>
            <a:r>
              <a:rPr lang="en-US" sz="1200" b="0" i="0" kern="1200" err="1">
                <a:solidFill>
                  <a:schemeClr val="tx1"/>
                </a:solidFill>
                <a:effectLst/>
                <a:latin typeface="+mj-lt"/>
                <a:ea typeface="+mn-ea"/>
                <a:cs typeface="+mn-cs"/>
              </a:rPr>
              <a:t>j.jtct.2022.11.019</a:t>
            </a:r>
            <a:r>
              <a:rPr lang="en-US" sz="1200" b="0" i="0" kern="1200">
                <a:solidFill>
                  <a:schemeClr val="tx1"/>
                </a:solidFill>
                <a:effectLst/>
                <a:latin typeface="+mj-lt"/>
                <a:ea typeface="+mn-ea"/>
                <a:cs typeface="+mn-cs"/>
              </a:rPr>
              <a:t>. </a:t>
            </a:r>
            <a:r>
              <a:rPr lang="en-US" sz="1200" b="0" i="0" kern="1200" err="1">
                <a:solidFill>
                  <a:schemeClr val="tx1"/>
                </a:solidFill>
                <a:effectLst/>
                <a:latin typeface="+mj-lt"/>
                <a:ea typeface="+mn-ea"/>
                <a:cs typeface="+mn-cs"/>
              </a:rPr>
              <a:t>Epub</a:t>
            </a:r>
            <a:r>
              <a:rPr lang="en-US" sz="1200" b="0" i="0" kern="1200">
                <a:solidFill>
                  <a:schemeClr val="tx1"/>
                </a:solidFill>
                <a:effectLst/>
                <a:latin typeface="+mj-lt"/>
                <a:ea typeface="+mn-ea"/>
                <a:cs typeface="+mn-cs"/>
              </a:rPr>
              <a:t> 2022 Nov 26. </a:t>
            </a:r>
            <a:r>
              <a:rPr lang="en-US" sz="1200" b="0" i="0" kern="1200" err="1">
                <a:solidFill>
                  <a:schemeClr val="tx1"/>
                </a:solidFill>
                <a:effectLst/>
                <a:latin typeface="+mj-lt"/>
                <a:ea typeface="+mn-ea"/>
                <a:cs typeface="+mn-cs"/>
              </a:rPr>
              <a:t>PMID</a:t>
            </a:r>
            <a:r>
              <a:rPr lang="en-US" sz="1200" b="0" i="0" kern="1200">
                <a:solidFill>
                  <a:schemeClr val="tx1"/>
                </a:solidFill>
                <a:effectLst/>
                <a:latin typeface="+mj-lt"/>
                <a:ea typeface="+mn-ea"/>
                <a:cs typeface="+mn-cs"/>
              </a:rPr>
              <a:t>: 36442769; </a:t>
            </a:r>
            <a:r>
              <a:rPr lang="en-US" sz="1200" b="0" i="0" kern="1200" err="1">
                <a:solidFill>
                  <a:schemeClr val="tx1"/>
                </a:solidFill>
                <a:effectLst/>
                <a:latin typeface="+mj-lt"/>
                <a:ea typeface="+mn-ea"/>
                <a:cs typeface="+mn-cs"/>
              </a:rPr>
              <a:t>PMCID</a:t>
            </a:r>
            <a:r>
              <a:rPr lang="en-US" sz="1200" b="0" i="0" kern="1200">
                <a:solidFill>
                  <a:schemeClr val="tx1"/>
                </a:solidFill>
                <a:effectLst/>
                <a:latin typeface="+mj-lt"/>
                <a:ea typeface="+mn-ea"/>
                <a:cs typeface="+mn-cs"/>
              </a:rPr>
              <a:t>: </a:t>
            </a:r>
            <a:r>
              <a:rPr lang="en-US" sz="1200" b="0" i="0" kern="1200" err="1">
                <a:solidFill>
                  <a:schemeClr val="tx1"/>
                </a:solidFill>
                <a:effectLst/>
                <a:latin typeface="+mj-lt"/>
                <a:ea typeface="+mn-ea"/>
                <a:cs typeface="+mn-cs"/>
              </a:rPr>
              <a:t>PMC9911376</a:t>
            </a:r>
            <a:r>
              <a:rPr lang="en-US" sz="1200" b="0" i="0" kern="1200">
                <a:solidFill>
                  <a:schemeClr val="tx1"/>
                </a:solidFill>
                <a:effectLst/>
                <a:latin typeface="+mj-lt"/>
                <a:ea typeface="+mn-ea"/>
                <a:cs typeface="+mn-cs"/>
              </a:rPr>
              <a:t>. </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13</a:t>
            </a:fld>
            <a:endParaRPr lang="en-US"/>
          </a:p>
        </p:txBody>
      </p:sp>
    </p:spTree>
    <p:extLst>
      <p:ext uri="{BB962C8B-B14F-4D97-AF65-F5344CB8AC3E}">
        <p14:creationId xmlns:p14="http://schemas.microsoft.com/office/powerpoint/2010/main" val="3349988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This slide shows the relative proportion of first allogeneic transplants performed, by Youth Non-Malignant Hematopoietic Cell Transplantation Comorbidity Index group (</a:t>
            </a:r>
            <a:r>
              <a:rPr lang="en-US" sz="1200" b="0" i="0" kern="1200" err="1">
                <a:solidFill>
                  <a:schemeClr val="tx1"/>
                </a:solidFill>
                <a:effectLst/>
                <a:latin typeface="+mj-lt"/>
                <a:ea typeface="+mn-ea"/>
                <a:cs typeface="+mn-cs"/>
              </a:rPr>
              <a:t>ynmHCT</a:t>
            </a:r>
            <a:r>
              <a:rPr lang="en-US" sz="1200" b="0" i="0" kern="1200">
                <a:solidFill>
                  <a:schemeClr val="tx1"/>
                </a:solidFill>
                <a:effectLst/>
                <a:latin typeface="+mj-lt"/>
                <a:ea typeface="+mn-ea"/>
                <a:cs typeface="+mn-cs"/>
              </a:rPr>
              <a:t>-CI), among pediatric patients during 2020-2024.</a:t>
            </a:r>
          </a:p>
          <a:p>
            <a:r>
              <a:rPr lang="en-US" sz="1200" b="0" i="0" kern="1200">
                <a:solidFill>
                  <a:schemeClr val="tx1"/>
                </a:solidFill>
                <a:effectLst/>
                <a:latin typeface="+mj-lt"/>
                <a:ea typeface="+mn-ea"/>
                <a:cs typeface="+mn-cs"/>
              </a:rPr>
              <a:t>Reference:</a:t>
            </a:r>
          </a:p>
          <a:p>
            <a:r>
              <a:rPr lang="en-US" sz="1200" b="0" i="0" kern="1200">
                <a:solidFill>
                  <a:schemeClr val="tx1"/>
                </a:solidFill>
                <a:effectLst/>
                <a:latin typeface="+mj-lt"/>
                <a:ea typeface="+mn-ea"/>
                <a:cs typeface="+mn-cs"/>
              </a:rPr>
              <a:t>Broglie L, Friend BD, Chhabra S, Logan BR, Bupp C, Schiller G, Savani BN, Stadtmauer E, Abraham AA, Aljurf M, Badawy SM, Perez MAD, Guinan EC, Hashem H, Krem MM, Lazarus HM, Rotz </a:t>
            </a:r>
            <a:r>
              <a:rPr lang="en-US" sz="1200" b="0" i="0" kern="1200" err="1">
                <a:solidFill>
                  <a:schemeClr val="tx1"/>
                </a:solidFill>
                <a:effectLst/>
                <a:latin typeface="+mj-lt"/>
                <a:ea typeface="+mn-ea"/>
                <a:cs typeface="+mn-cs"/>
              </a:rPr>
              <a:t>SJ</a:t>
            </a:r>
            <a:r>
              <a:rPr lang="en-US" sz="1200" b="0" i="0" kern="1200">
                <a:solidFill>
                  <a:schemeClr val="tx1"/>
                </a:solidFill>
                <a:effectLst/>
                <a:latin typeface="+mj-lt"/>
                <a:ea typeface="+mn-ea"/>
                <a:cs typeface="+mn-cs"/>
              </a:rPr>
              <a:t>, </a:t>
            </a:r>
            <a:r>
              <a:rPr lang="en-US" sz="1200" b="0" i="0" kern="1200" err="1">
                <a:solidFill>
                  <a:schemeClr val="tx1"/>
                </a:solidFill>
                <a:effectLst/>
                <a:latin typeface="+mj-lt"/>
                <a:ea typeface="+mn-ea"/>
                <a:cs typeface="+mn-cs"/>
              </a:rPr>
              <a:t>Wirk</a:t>
            </a:r>
            <a:r>
              <a:rPr lang="en-US" sz="1200" b="0" i="0" kern="1200">
                <a:solidFill>
                  <a:schemeClr val="tx1"/>
                </a:solidFill>
                <a:effectLst/>
                <a:latin typeface="+mj-lt"/>
                <a:ea typeface="+mn-ea"/>
                <a:cs typeface="+mn-cs"/>
              </a:rPr>
              <a:t> B, Yared JA, Pasquini M, Thakar MS, Sorror ML. Expanded HCT-CI Definitions Capture Comorbidity Better for Younger Patients of Allogeneic HCT for Nonmalignant Diseases. Transplant Cell Ther. 2023 </a:t>
            </a:r>
            <a:r>
              <a:rPr lang="en-US" sz="1200" b="0" i="0" kern="1200" err="1">
                <a:solidFill>
                  <a:schemeClr val="tx1"/>
                </a:solidFill>
                <a:effectLst/>
                <a:latin typeface="+mj-lt"/>
                <a:ea typeface="+mn-ea"/>
                <a:cs typeface="+mn-cs"/>
              </a:rPr>
              <a:t>Feb;29</a:t>
            </a:r>
            <a:r>
              <a:rPr lang="en-US" sz="1200" b="0" i="0" kern="1200">
                <a:solidFill>
                  <a:schemeClr val="tx1"/>
                </a:solidFill>
                <a:effectLst/>
                <a:latin typeface="+mj-lt"/>
                <a:ea typeface="+mn-ea"/>
                <a:cs typeface="+mn-cs"/>
              </a:rPr>
              <a:t>(2):</a:t>
            </a:r>
            <a:r>
              <a:rPr lang="en-US" sz="1200" b="0" i="0" kern="1200" err="1">
                <a:solidFill>
                  <a:schemeClr val="tx1"/>
                </a:solidFill>
                <a:effectLst/>
                <a:latin typeface="+mj-lt"/>
                <a:ea typeface="+mn-ea"/>
                <a:cs typeface="+mn-cs"/>
              </a:rPr>
              <a:t>125.e1-125.e9</a:t>
            </a:r>
            <a:r>
              <a:rPr lang="en-US" sz="1200" b="0" i="0" kern="1200">
                <a:solidFill>
                  <a:schemeClr val="tx1"/>
                </a:solidFill>
                <a:effectLst/>
                <a:latin typeface="+mj-lt"/>
                <a:ea typeface="+mn-ea"/>
                <a:cs typeface="+mn-cs"/>
              </a:rPr>
              <a:t>. </a:t>
            </a:r>
            <a:r>
              <a:rPr lang="en-US" sz="1200" b="0" i="0" kern="1200" err="1">
                <a:solidFill>
                  <a:schemeClr val="tx1"/>
                </a:solidFill>
                <a:effectLst/>
                <a:latin typeface="+mj-lt"/>
                <a:ea typeface="+mn-ea"/>
                <a:cs typeface="+mn-cs"/>
              </a:rPr>
              <a:t>doi</a:t>
            </a:r>
            <a:r>
              <a:rPr lang="en-US" sz="1200" b="0" i="0" kern="1200">
                <a:solidFill>
                  <a:schemeClr val="tx1"/>
                </a:solidFill>
                <a:effectLst/>
                <a:latin typeface="+mj-lt"/>
                <a:ea typeface="+mn-ea"/>
                <a:cs typeface="+mn-cs"/>
              </a:rPr>
              <a:t>: 10.1016/</a:t>
            </a:r>
            <a:r>
              <a:rPr lang="en-US" sz="1200" b="0" i="0" kern="1200" err="1">
                <a:solidFill>
                  <a:schemeClr val="tx1"/>
                </a:solidFill>
                <a:effectLst/>
                <a:latin typeface="+mj-lt"/>
                <a:ea typeface="+mn-ea"/>
                <a:cs typeface="+mn-cs"/>
              </a:rPr>
              <a:t>j.jtct.2022.11.020</a:t>
            </a:r>
            <a:r>
              <a:rPr lang="en-US" sz="1200" b="0" i="0" kern="1200">
                <a:solidFill>
                  <a:schemeClr val="tx1"/>
                </a:solidFill>
                <a:effectLst/>
                <a:latin typeface="+mj-lt"/>
                <a:ea typeface="+mn-ea"/>
                <a:cs typeface="+mn-cs"/>
              </a:rPr>
              <a:t>. </a:t>
            </a:r>
            <a:r>
              <a:rPr lang="en-US" sz="1200" b="0" i="0" kern="1200" err="1">
                <a:solidFill>
                  <a:schemeClr val="tx1"/>
                </a:solidFill>
                <a:effectLst/>
                <a:latin typeface="+mj-lt"/>
                <a:ea typeface="+mn-ea"/>
                <a:cs typeface="+mn-cs"/>
              </a:rPr>
              <a:t>Epub</a:t>
            </a:r>
            <a:r>
              <a:rPr lang="en-US" sz="1200" b="0" i="0" kern="1200">
                <a:solidFill>
                  <a:schemeClr val="tx1"/>
                </a:solidFill>
                <a:effectLst/>
                <a:latin typeface="+mj-lt"/>
                <a:ea typeface="+mn-ea"/>
                <a:cs typeface="+mn-cs"/>
              </a:rPr>
              <a:t> 2022 Nov 25. </a:t>
            </a:r>
            <a:r>
              <a:rPr lang="en-US" sz="1200" b="0" i="0" kern="1200" err="1">
                <a:solidFill>
                  <a:schemeClr val="tx1"/>
                </a:solidFill>
                <a:effectLst/>
                <a:latin typeface="+mj-lt"/>
                <a:ea typeface="+mn-ea"/>
                <a:cs typeface="+mn-cs"/>
              </a:rPr>
              <a:t>PMID</a:t>
            </a:r>
            <a:r>
              <a:rPr lang="en-US" sz="1200" b="0" i="0" kern="1200">
                <a:solidFill>
                  <a:schemeClr val="tx1"/>
                </a:solidFill>
                <a:effectLst/>
                <a:latin typeface="+mj-lt"/>
                <a:ea typeface="+mn-ea"/>
                <a:cs typeface="+mn-cs"/>
              </a:rPr>
              <a:t>: 36442768; </a:t>
            </a:r>
            <a:r>
              <a:rPr lang="en-US" sz="1200" b="0" i="0" kern="1200" err="1">
                <a:solidFill>
                  <a:schemeClr val="tx1"/>
                </a:solidFill>
                <a:effectLst/>
                <a:latin typeface="+mj-lt"/>
                <a:ea typeface="+mn-ea"/>
                <a:cs typeface="+mn-cs"/>
              </a:rPr>
              <a:t>PMCID</a:t>
            </a:r>
            <a:r>
              <a:rPr lang="en-US" sz="1200" b="0" i="0" kern="1200">
                <a:solidFill>
                  <a:schemeClr val="tx1"/>
                </a:solidFill>
                <a:effectLst/>
                <a:latin typeface="+mj-lt"/>
                <a:ea typeface="+mn-ea"/>
                <a:cs typeface="+mn-cs"/>
              </a:rPr>
              <a:t>: </a:t>
            </a:r>
            <a:r>
              <a:rPr lang="en-US" sz="1200" b="0" i="0" kern="1200" err="1">
                <a:solidFill>
                  <a:schemeClr val="tx1"/>
                </a:solidFill>
                <a:effectLst/>
                <a:latin typeface="+mj-lt"/>
                <a:ea typeface="+mn-ea"/>
                <a:cs typeface="+mn-cs"/>
              </a:rPr>
              <a:t>PMC9911359</a:t>
            </a:r>
            <a:r>
              <a:rPr lang="en-US" sz="1200" b="0" i="0" kern="1200">
                <a:solidFill>
                  <a:schemeClr val="tx1"/>
                </a:solidFill>
                <a:effectLst/>
                <a:latin typeface="+mj-lt"/>
                <a:ea typeface="+mn-ea"/>
                <a:cs typeface="+mn-cs"/>
              </a:rPr>
              <a:t>.</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14</a:t>
            </a:fld>
            <a:endParaRPr lang="en-US"/>
          </a:p>
        </p:txBody>
      </p:sp>
    </p:spTree>
    <p:extLst>
      <p:ext uri="{BB962C8B-B14F-4D97-AF65-F5344CB8AC3E}">
        <p14:creationId xmlns:p14="http://schemas.microsoft.com/office/powerpoint/2010/main" val="1812323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number of first allogeneic  procedures by graft source in adult patients since 2014. Peripheral blood stem cells represents the largest graft source consistently by year.</a:t>
            </a:r>
          </a:p>
        </p:txBody>
      </p:sp>
      <p:sp>
        <p:nvSpPr>
          <p:cNvPr id="4" name="Slide Number Placeholder 3"/>
          <p:cNvSpPr>
            <a:spLocks noGrp="1"/>
          </p:cNvSpPr>
          <p:nvPr>
            <p:ph type="sldNum" sz="quarter" idx="5"/>
          </p:nvPr>
        </p:nvSpPr>
        <p:spPr/>
        <p:txBody>
          <a:bodyPr/>
          <a:lstStyle/>
          <a:p>
            <a:fld id="{B01813AD-83F6-D843-B4B7-678E06E01419}" type="slidenum">
              <a:rPr lang="en-US" smtClean="0"/>
              <a:pPr/>
              <a:t>15</a:t>
            </a:fld>
            <a:endParaRPr lang="en-US"/>
          </a:p>
        </p:txBody>
      </p:sp>
    </p:spTree>
    <p:extLst>
      <p:ext uri="{BB962C8B-B14F-4D97-AF65-F5344CB8AC3E}">
        <p14:creationId xmlns:p14="http://schemas.microsoft.com/office/powerpoint/2010/main" val="1343137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This slide shows the number of first allogeneic procedures by  graft sources among pediatric recipients, 2014-2024. Bone marrow represents the largest graft source consistently each year.</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16</a:t>
            </a:fld>
            <a:endParaRPr lang="en-US"/>
          </a:p>
        </p:txBody>
      </p:sp>
    </p:spTree>
    <p:extLst>
      <p:ext uri="{BB962C8B-B14F-4D97-AF65-F5344CB8AC3E}">
        <p14:creationId xmlns:p14="http://schemas.microsoft.com/office/powerpoint/2010/main" val="3476503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Post-transplant cyclophosphamide (</a:t>
            </a:r>
            <a:r>
              <a:rPr lang="en-US" sz="1200" b="0" i="0" kern="1200" err="1">
                <a:solidFill>
                  <a:schemeClr val="tx1"/>
                </a:solidFill>
                <a:effectLst/>
                <a:latin typeface="+mj-lt"/>
                <a:ea typeface="+mn-ea"/>
                <a:cs typeface="+mn-cs"/>
              </a:rPr>
              <a:t>PTCy</a:t>
            </a:r>
            <a:r>
              <a:rPr lang="en-US" sz="1200" b="0" i="0" kern="1200">
                <a:solidFill>
                  <a:schemeClr val="tx1"/>
                </a:solidFill>
                <a:effectLst/>
                <a:latin typeface="+mj-lt"/>
                <a:ea typeface="+mn-ea"/>
                <a:cs typeface="+mn-cs"/>
              </a:rPr>
              <a:t>) became the most common graft-versus-host-disease (GVHD) prophylaxis approach in the adult matched related donor (MRD) recipients in the myeloablative conditioning (MAC) setting, starting in 2024.</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17</a:t>
            </a:fld>
            <a:endParaRPr lang="en-US"/>
          </a:p>
        </p:txBody>
      </p:sp>
    </p:spTree>
    <p:extLst>
      <p:ext uri="{BB962C8B-B14F-4D97-AF65-F5344CB8AC3E}">
        <p14:creationId xmlns:p14="http://schemas.microsoft.com/office/powerpoint/2010/main" val="4255152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The use of post-transplant cyclophosphamide (</a:t>
            </a:r>
            <a:r>
              <a:rPr lang="en-US" sz="1200" b="0" i="0" kern="1200" err="1">
                <a:solidFill>
                  <a:schemeClr val="tx1"/>
                </a:solidFill>
                <a:effectLst/>
                <a:latin typeface="+mj-lt"/>
                <a:ea typeface="+mn-ea"/>
                <a:cs typeface="+mn-cs"/>
              </a:rPr>
              <a:t>PTCy</a:t>
            </a:r>
            <a:r>
              <a:rPr lang="en-US" sz="1200" b="0" i="0" kern="1200">
                <a:solidFill>
                  <a:schemeClr val="tx1"/>
                </a:solidFill>
                <a:effectLst/>
                <a:latin typeface="+mj-lt"/>
                <a:ea typeface="+mn-ea"/>
                <a:cs typeface="+mn-cs"/>
              </a:rPr>
              <a:t>) became the most common GVHD prophylaxis approach in the reduced-intensity /nonmyeloablative (RIC/NMA) setting, starting in 2023.</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18</a:t>
            </a:fld>
            <a:endParaRPr lang="en-US"/>
          </a:p>
        </p:txBody>
      </p:sp>
    </p:spTree>
    <p:extLst>
      <p:ext uri="{BB962C8B-B14F-4D97-AF65-F5344CB8AC3E}">
        <p14:creationId xmlns:p14="http://schemas.microsoft.com/office/powerpoint/2010/main" val="1772449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Post-transplant cyclophosphamide (</a:t>
            </a:r>
            <a:r>
              <a:rPr lang="en-US" sz="1200" b="0" i="0" kern="1200" err="1">
                <a:solidFill>
                  <a:schemeClr val="tx1"/>
                </a:solidFill>
                <a:effectLst/>
                <a:latin typeface="+mj-lt"/>
                <a:ea typeface="+mn-ea"/>
                <a:cs typeface="+mn-cs"/>
              </a:rPr>
              <a:t>PTCy</a:t>
            </a:r>
            <a:r>
              <a:rPr lang="en-US" sz="1200" b="0" i="0" kern="1200">
                <a:solidFill>
                  <a:schemeClr val="tx1"/>
                </a:solidFill>
                <a:effectLst/>
                <a:latin typeface="+mj-lt"/>
                <a:ea typeface="+mn-ea"/>
                <a:cs typeface="+mn-cs"/>
              </a:rPr>
              <a:t>) became the most common GVHD prophylaxis approach in adult MUD recipients in the myeloablative conditioning (MAC) setting, starting in 2023.</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19</a:t>
            </a:fld>
            <a:endParaRPr lang="en-US"/>
          </a:p>
        </p:txBody>
      </p:sp>
    </p:spTree>
    <p:extLst>
      <p:ext uri="{BB962C8B-B14F-4D97-AF65-F5344CB8AC3E}">
        <p14:creationId xmlns:p14="http://schemas.microsoft.com/office/powerpoint/2010/main" val="2399237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Post-transplant cyclophosphamide (</a:t>
            </a:r>
            <a:r>
              <a:rPr lang="en-US" sz="1200" b="0" i="0" kern="1200" err="1">
                <a:solidFill>
                  <a:schemeClr val="tx1"/>
                </a:solidFill>
                <a:effectLst/>
                <a:latin typeface="+mj-lt"/>
                <a:ea typeface="+mn-ea"/>
                <a:cs typeface="+mn-cs"/>
              </a:rPr>
              <a:t>PTCy</a:t>
            </a:r>
            <a:r>
              <a:rPr lang="en-US" sz="1200" b="0" i="0" kern="1200">
                <a:solidFill>
                  <a:schemeClr val="tx1"/>
                </a:solidFill>
                <a:effectLst/>
                <a:latin typeface="+mj-lt"/>
                <a:ea typeface="+mn-ea"/>
                <a:cs typeface="+mn-cs"/>
              </a:rPr>
              <a:t>) became the most common GVHD prophylaxis approach in the reduced-intensity/nonmyeloablative (RIC/NMA) setting, starting in 2023.</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20</a:t>
            </a:fld>
            <a:endParaRPr lang="en-US"/>
          </a:p>
        </p:txBody>
      </p:sp>
    </p:spTree>
    <p:extLst>
      <p:ext uri="{BB962C8B-B14F-4D97-AF65-F5344CB8AC3E}">
        <p14:creationId xmlns:p14="http://schemas.microsoft.com/office/powerpoint/2010/main" val="1229177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GVHD prophylaxis for adults receiving </a:t>
            </a:r>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donor HCT is almost exclusively with </a:t>
            </a:r>
            <a:r>
              <a:rPr lang="en-US" sz="1200" b="0" i="0" kern="1200" err="1">
                <a:solidFill>
                  <a:schemeClr val="tx1"/>
                </a:solidFill>
                <a:effectLst/>
                <a:latin typeface="+mj-lt"/>
                <a:ea typeface="+mn-ea"/>
                <a:cs typeface="+mn-cs"/>
              </a:rPr>
              <a:t>PTCy</a:t>
            </a:r>
            <a:r>
              <a:rPr lang="en-US" sz="1200" b="0" i="0" kern="1200">
                <a:solidFill>
                  <a:schemeClr val="tx1"/>
                </a:solidFill>
                <a:effectLst/>
                <a:latin typeface="+mj-lt"/>
                <a:ea typeface="+mn-ea"/>
                <a:cs typeface="+mn-cs"/>
              </a:rPr>
              <a:t>.</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21</a:t>
            </a:fld>
            <a:endParaRPr lang="en-US"/>
          </a:p>
        </p:txBody>
      </p:sp>
    </p:spTree>
    <p:extLst>
      <p:ext uri="{BB962C8B-B14F-4D97-AF65-F5344CB8AC3E}">
        <p14:creationId xmlns:p14="http://schemas.microsoft.com/office/powerpoint/2010/main" val="1272225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Upon further stratifying the number of first allogeneic transplants in the US by donor type, matched unrelated donor (MUD) transplants represent the largest group, which continues to grow. The number of matched related donor (</a:t>
            </a:r>
            <a:r>
              <a:rPr lang="en-US" sz="1200" b="0" i="0" kern="1200" err="1">
                <a:solidFill>
                  <a:schemeClr val="tx1"/>
                </a:solidFill>
                <a:effectLst/>
                <a:latin typeface="+mj-lt"/>
                <a:ea typeface="+mn-ea"/>
                <a:cs typeface="+mn-cs"/>
              </a:rPr>
              <a:t>MRD</a:t>
            </a:r>
            <a:r>
              <a:rPr lang="en-US" sz="1200" b="0" i="0" kern="1200">
                <a:solidFill>
                  <a:schemeClr val="tx1"/>
                </a:solidFill>
                <a:effectLst/>
                <a:latin typeface="+mj-lt"/>
                <a:ea typeface="+mn-ea"/>
                <a:cs typeface="+mn-cs"/>
              </a:rPr>
              <a:t>) transplants has been decreasing for several years. The number of haploidentical procedures surpassed </a:t>
            </a:r>
            <a:r>
              <a:rPr lang="en-US" sz="1200" b="0" i="0" kern="1200" err="1">
                <a:solidFill>
                  <a:schemeClr val="tx1"/>
                </a:solidFill>
                <a:effectLst/>
                <a:latin typeface="+mj-lt"/>
                <a:ea typeface="+mn-ea"/>
                <a:cs typeface="+mn-cs"/>
              </a:rPr>
              <a:t>MRD</a:t>
            </a:r>
            <a:r>
              <a:rPr lang="en-US" sz="1200" b="0" i="0" kern="1200">
                <a:solidFill>
                  <a:schemeClr val="tx1"/>
                </a:solidFill>
                <a:effectLst/>
                <a:latin typeface="+mj-lt"/>
                <a:ea typeface="+mn-ea"/>
                <a:cs typeface="+mn-cs"/>
              </a:rPr>
              <a:t> transplants in 2020. There has been steady growth in mismatched unrelated donor (</a:t>
            </a:r>
            <a:r>
              <a:rPr lang="en-US" sz="1200" b="0" i="0" kern="1200" err="1">
                <a:solidFill>
                  <a:schemeClr val="tx1"/>
                </a:solidFill>
                <a:effectLst/>
                <a:latin typeface="+mj-lt"/>
                <a:ea typeface="+mn-ea"/>
                <a:cs typeface="+mn-cs"/>
              </a:rPr>
              <a:t>MMUD</a:t>
            </a:r>
            <a:r>
              <a:rPr lang="en-US" sz="1200" b="0" i="0" kern="1200">
                <a:solidFill>
                  <a:schemeClr val="tx1"/>
                </a:solidFill>
                <a:effectLst/>
                <a:latin typeface="+mj-lt"/>
                <a:ea typeface="+mn-ea"/>
                <a:cs typeface="+mn-cs"/>
              </a:rPr>
              <a:t>) transplants since 2020.</a:t>
            </a:r>
          </a:p>
          <a:p>
            <a:r>
              <a:rPr lang="en-US" sz="1200" b="0" i="0" kern="1200">
                <a:solidFill>
                  <a:schemeClr val="tx1"/>
                </a:solidFill>
                <a:effectLst/>
                <a:latin typeface="+mj-lt"/>
                <a:ea typeface="+mn-ea"/>
                <a:cs typeface="+mn-cs"/>
              </a:rPr>
              <a:t> </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4</a:t>
            </a:fld>
            <a:endParaRPr lang="en-US"/>
          </a:p>
        </p:txBody>
      </p:sp>
    </p:spTree>
    <p:extLst>
      <p:ext uri="{BB962C8B-B14F-4D97-AF65-F5344CB8AC3E}">
        <p14:creationId xmlns:p14="http://schemas.microsoft.com/office/powerpoint/2010/main" val="1352600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Since 2019, GVHD prophylaxis for adults receiving MMUD HCT with </a:t>
            </a:r>
            <a:r>
              <a:rPr lang="en-US" sz="1200" b="0" i="0" kern="1200" err="1">
                <a:solidFill>
                  <a:schemeClr val="tx1"/>
                </a:solidFill>
                <a:effectLst/>
                <a:latin typeface="+mj-lt"/>
                <a:ea typeface="+mn-ea"/>
                <a:cs typeface="+mn-cs"/>
              </a:rPr>
              <a:t>PTCy</a:t>
            </a:r>
            <a:r>
              <a:rPr lang="en-US" sz="1200" b="0" i="0" kern="1200">
                <a:solidFill>
                  <a:schemeClr val="tx1"/>
                </a:solidFill>
                <a:effectLst/>
                <a:latin typeface="+mj-lt"/>
                <a:ea typeface="+mn-ea"/>
                <a:cs typeface="+mn-cs"/>
              </a:rPr>
              <a:t> is &gt; 50%, and this continues to increase.</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22</a:t>
            </a:fld>
            <a:endParaRPr lang="en-US"/>
          </a:p>
        </p:txBody>
      </p:sp>
    </p:spTree>
    <p:extLst>
      <p:ext uri="{BB962C8B-B14F-4D97-AF65-F5344CB8AC3E}">
        <p14:creationId xmlns:p14="http://schemas.microsoft.com/office/powerpoint/2010/main" val="250248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CNI and MMF is the most common GVHD prophylaxis group within the </a:t>
            </a:r>
            <a:r>
              <a:rPr lang="en-US" sz="1200" b="0" i="0" kern="1200" err="1">
                <a:solidFill>
                  <a:schemeClr val="tx1"/>
                </a:solidFill>
                <a:effectLst/>
                <a:latin typeface="+mj-lt"/>
                <a:ea typeface="+mn-ea"/>
                <a:cs typeface="+mn-cs"/>
              </a:rPr>
              <a:t>PTCy</a:t>
            </a:r>
            <a:r>
              <a:rPr lang="en-US" sz="1200" b="0" i="0" kern="1200">
                <a:solidFill>
                  <a:schemeClr val="tx1"/>
                </a:solidFill>
                <a:effectLst/>
                <a:latin typeface="+mj-lt"/>
                <a:ea typeface="+mn-ea"/>
                <a:cs typeface="+mn-cs"/>
              </a:rPr>
              <a:t> GVHD prophylaxis setting for adults in 2024. </a:t>
            </a:r>
            <a:endParaRPr lang="en-US"/>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23</a:t>
            </a:fld>
            <a:endParaRPr lang="en-US"/>
          </a:p>
        </p:txBody>
      </p:sp>
    </p:spTree>
    <p:extLst>
      <p:ext uri="{BB962C8B-B14F-4D97-AF65-F5344CB8AC3E}">
        <p14:creationId xmlns:p14="http://schemas.microsoft.com/office/powerpoint/2010/main" val="1153075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CNI and MMF is the most common GVHD prophylaxis group within the </a:t>
            </a:r>
            <a:r>
              <a:rPr lang="en-US" sz="1200" b="0" i="0" kern="1200" err="1">
                <a:solidFill>
                  <a:schemeClr val="tx1"/>
                </a:solidFill>
                <a:effectLst/>
                <a:latin typeface="+mj-lt"/>
                <a:ea typeface="+mn-ea"/>
                <a:cs typeface="+mn-cs"/>
              </a:rPr>
              <a:t>PTCy</a:t>
            </a:r>
            <a:r>
              <a:rPr lang="en-US" sz="1200" b="0" i="0" kern="1200">
                <a:solidFill>
                  <a:schemeClr val="tx1"/>
                </a:solidFill>
                <a:effectLst/>
                <a:latin typeface="+mj-lt"/>
                <a:ea typeface="+mn-ea"/>
                <a:cs typeface="+mn-cs"/>
              </a:rPr>
              <a:t> GVHD prophylaxis setting for adults in 2024. </a:t>
            </a:r>
            <a:endParaRPr lang="en-US"/>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24</a:t>
            </a:fld>
            <a:endParaRPr lang="en-US"/>
          </a:p>
        </p:txBody>
      </p:sp>
    </p:spTree>
    <p:extLst>
      <p:ext uri="{BB962C8B-B14F-4D97-AF65-F5344CB8AC3E}">
        <p14:creationId xmlns:p14="http://schemas.microsoft.com/office/powerpoint/2010/main" val="1584164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CNI-based GVHD prophylaxis remains most commonly used in pediatric MRD recipients with malignant indication.</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25</a:t>
            </a:fld>
            <a:endParaRPr lang="en-US"/>
          </a:p>
        </p:txBody>
      </p:sp>
    </p:spTree>
    <p:extLst>
      <p:ext uri="{BB962C8B-B14F-4D97-AF65-F5344CB8AC3E}">
        <p14:creationId xmlns:p14="http://schemas.microsoft.com/office/powerpoint/2010/main" val="3159746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CNI-based GVHD prophylaxis remains most commonly used in pediatric MRD recipients with non-malignant indication. There has been a notable increase in the use of abatacept and sirolimus since 2020.</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26</a:t>
            </a:fld>
            <a:endParaRPr lang="en-US"/>
          </a:p>
        </p:txBody>
      </p:sp>
    </p:spTree>
    <p:extLst>
      <p:ext uri="{BB962C8B-B14F-4D97-AF65-F5344CB8AC3E}">
        <p14:creationId xmlns:p14="http://schemas.microsoft.com/office/powerpoint/2010/main" val="2425982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CNI-based GVHD prophylaxis remains most commonly used in pediatric MUD recipients with malignant indication. There has been a notable increase in the use of abatacept since 2020.</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27</a:t>
            </a:fld>
            <a:endParaRPr lang="en-US"/>
          </a:p>
        </p:txBody>
      </p:sp>
    </p:spTree>
    <p:extLst>
      <p:ext uri="{BB962C8B-B14F-4D97-AF65-F5344CB8AC3E}">
        <p14:creationId xmlns:p14="http://schemas.microsoft.com/office/powerpoint/2010/main" val="1338029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CNI-based GVHD prophylaxis remains most commonly used in pediatric matched unrelated donor (MUD) recipients with non-malignant indications. There has been a notable increase in the use of abatacept since 2020.</a:t>
            </a:r>
            <a:endParaRPr lang="en-US"/>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28</a:t>
            </a:fld>
            <a:endParaRPr lang="en-US"/>
          </a:p>
        </p:txBody>
      </p:sp>
    </p:spTree>
    <p:extLst>
      <p:ext uri="{BB962C8B-B14F-4D97-AF65-F5344CB8AC3E}">
        <p14:creationId xmlns:p14="http://schemas.microsoft.com/office/powerpoint/2010/main" val="3667531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err="1">
                <a:solidFill>
                  <a:schemeClr val="tx1"/>
                </a:solidFill>
                <a:effectLst/>
                <a:latin typeface="+mj-lt"/>
                <a:ea typeface="+mn-ea"/>
                <a:cs typeface="+mn-cs"/>
              </a:rPr>
              <a:t>PTCy</a:t>
            </a:r>
            <a:r>
              <a:rPr lang="en-US" sz="1200" b="0" i="0" kern="1200">
                <a:solidFill>
                  <a:schemeClr val="tx1"/>
                </a:solidFill>
                <a:effectLst/>
                <a:latin typeface="+mj-lt"/>
                <a:ea typeface="+mn-ea"/>
                <a:cs typeface="+mn-cs"/>
              </a:rPr>
              <a:t> remains most commonly used in pediatric haploidentical recipients for malignant indication.</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29</a:t>
            </a:fld>
            <a:endParaRPr lang="en-US"/>
          </a:p>
        </p:txBody>
      </p:sp>
    </p:spTree>
    <p:extLst>
      <p:ext uri="{BB962C8B-B14F-4D97-AF65-F5344CB8AC3E}">
        <p14:creationId xmlns:p14="http://schemas.microsoft.com/office/powerpoint/2010/main" val="1674489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err="1">
                <a:solidFill>
                  <a:schemeClr val="tx1"/>
                </a:solidFill>
                <a:effectLst/>
                <a:latin typeface="+mj-lt"/>
                <a:ea typeface="+mn-ea"/>
                <a:cs typeface="+mn-cs"/>
              </a:rPr>
              <a:t>PTCy</a:t>
            </a:r>
            <a:r>
              <a:rPr lang="en-US" sz="1200" b="0" i="0" kern="1200">
                <a:solidFill>
                  <a:schemeClr val="tx1"/>
                </a:solidFill>
                <a:effectLst/>
                <a:latin typeface="+mj-lt"/>
                <a:ea typeface="+mn-ea"/>
                <a:cs typeface="+mn-cs"/>
              </a:rPr>
              <a:t> remains most commonly used in pediatric haploidentical recipients for non-malignant indication.</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30</a:t>
            </a:fld>
            <a:endParaRPr lang="en-US"/>
          </a:p>
        </p:txBody>
      </p:sp>
    </p:spTree>
    <p:extLst>
      <p:ext uri="{BB962C8B-B14F-4D97-AF65-F5344CB8AC3E}">
        <p14:creationId xmlns:p14="http://schemas.microsoft.com/office/powerpoint/2010/main" val="282915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err="1">
                <a:solidFill>
                  <a:schemeClr val="tx1"/>
                </a:solidFill>
                <a:effectLst/>
                <a:latin typeface="+mj-lt"/>
                <a:ea typeface="+mn-ea"/>
                <a:cs typeface="+mn-cs"/>
              </a:rPr>
              <a:t>CNI</a:t>
            </a:r>
            <a:r>
              <a:rPr lang="en-US" sz="1200" b="0" i="0" kern="1200">
                <a:solidFill>
                  <a:schemeClr val="tx1"/>
                </a:solidFill>
                <a:effectLst/>
                <a:latin typeface="+mj-lt"/>
                <a:ea typeface="+mn-ea"/>
                <a:cs typeface="+mn-cs"/>
              </a:rPr>
              <a:t>-based GVHD prophylaxis remained the most commonly used approach in pediatric mismatched unrelated donor recipients with malignant indications through 2019. There was a notable increase in the use of abatacept starting in 2020 and of </a:t>
            </a:r>
            <a:r>
              <a:rPr lang="en-US" sz="1200" b="0" i="0" kern="1200" err="1">
                <a:solidFill>
                  <a:schemeClr val="tx1"/>
                </a:solidFill>
                <a:effectLst/>
                <a:latin typeface="+mj-lt"/>
                <a:ea typeface="+mn-ea"/>
                <a:cs typeface="+mn-cs"/>
              </a:rPr>
              <a:t>PTCy</a:t>
            </a:r>
            <a:r>
              <a:rPr lang="en-US" sz="1200" b="0" i="0" kern="1200">
                <a:solidFill>
                  <a:schemeClr val="tx1"/>
                </a:solidFill>
                <a:effectLst/>
                <a:latin typeface="+mj-lt"/>
                <a:ea typeface="+mn-ea"/>
                <a:cs typeface="+mn-cs"/>
              </a:rPr>
              <a:t> in 2021.</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31</a:t>
            </a:fld>
            <a:endParaRPr lang="en-US"/>
          </a:p>
        </p:txBody>
      </p:sp>
    </p:spTree>
    <p:extLst>
      <p:ext uri="{BB962C8B-B14F-4D97-AF65-F5344CB8AC3E}">
        <p14:creationId xmlns:p14="http://schemas.microsoft.com/office/powerpoint/2010/main" val="2454461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This slide shows the relative proportion of first allogeneic transplants performed, by donor type, annually, 2014-2024. The percentage of each is represented on the bar graph.</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5</a:t>
            </a:fld>
            <a:endParaRPr lang="en-US"/>
          </a:p>
        </p:txBody>
      </p:sp>
    </p:spTree>
    <p:extLst>
      <p:ext uri="{BB962C8B-B14F-4D97-AF65-F5344CB8AC3E}">
        <p14:creationId xmlns:p14="http://schemas.microsoft.com/office/powerpoint/2010/main" val="2764419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CNI-based GVHD prophylaxis remained the most commonly used approach in pediatric mismatched unrelated donor recipients with non-malignant indications through 2019. There was a notable increase in the use of abatacept starting in 2020.</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32</a:t>
            </a:fld>
            <a:endParaRPr lang="en-US"/>
          </a:p>
        </p:txBody>
      </p:sp>
    </p:spTree>
    <p:extLst>
      <p:ext uri="{BB962C8B-B14F-4D97-AF65-F5344CB8AC3E}">
        <p14:creationId xmlns:p14="http://schemas.microsoft.com/office/powerpoint/2010/main" val="1030474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The most common indications are AML for first allogeneic HCT and MM/PCD for first autologous HCT in the US in 2024 for adult patients. Forty-six (46) gene therapies for other non-malignant diseases were reported for treatment of primary immune deficiency, AA, sickle cell disease, thalassemia, and Scheie syndrome.</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33</a:t>
            </a:fld>
            <a:endParaRPr lang="en-US"/>
          </a:p>
        </p:txBody>
      </p:sp>
    </p:spTree>
    <p:extLst>
      <p:ext uri="{BB962C8B-B14F-4D97-AF65-F5344CB8AC3E}">
        <p14:creationId xmlns:p14="http://schemas.microsoft.com/office/powerpoint/2010/main" val="1402541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The most common treatment type for multiple myeloma is autologous HCT, accounting for majority of the cases, with an increase in the use of CAR-T therapies seen since 2021.</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34</a:t>
            </a:fld>
            <a:endParaRPr lang="en-US"/>
          </a:p>
        </p:txBody>
      </p:sp>
    </p:spTree>
    <p:extLst>
      <p:ext uri="{BB962C8B-B14F-4D97-AF65-F5344CB8AC3E}">
        <p14:creationId xmlns:p14="http://schemas.microsoft.com/office/powerpoint/2010/main" val="2854018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The most common treatment type for lymphoma remained autologous HCT through 2022. Since 2023, CAR-T therapies are now the most common treatment type. The percentage of </a:t>
            </a:r>
            <a:r>
              <a:rPr lang="en-US" sz="1200" b="1" i="0" kern="1200">
                <a:solidFill>
                  <a:schemeClr val="tx1"/>
                </a:solidFill>
                <a:effectLst/>
                <a:latin typeface="+mj-lt"/>
                <a:ea typeface="+mn-ea"/>
                <a:cs typeface="+mn-cs"/>
              </a:rPr>
              <a:t>allogeneic</a:t>
            </a:r>
            <a:r>
              <a:rPr lang="en-US" sz="1200" b="0" i="0" kern="1200">
                <a:solidFill>
                  <a:schemeClr val="tx1"/>
                </a:solidFill>
                <a:effectLst/>
                <a:latin typeface="+mj-lt"/>
                <a:ea typeface="+mn-ea"/>
                <a:cs typeface="+mn-cs"/>
              </a:rPr>
              <a:t> HCT remains approximately stable.</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35</a:t>
            </a:fld>
            <a:endParaRPr lang="en-US"/>
          </a:p>
        </p:txBody>
      </p:sp>
    </p:spTree>
    <p:extLst>
      <p:ext uri="{BB962C8B-B14F-4D97-AF65-F5344CB8AC3E}">
        <p14:creationId xmlns:p14="http://schemas.microsoft.com/office/powerpoint/2010/main" val="2910701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The most common indications are ALL for first allogeneic HCT and neuroblastoma for first autologous HCT in the US in 2024 for pediatric patients. A total of 51 gene therapies were reported for treatment of primary immune deficiency, sickle cell disease, thalassemia, and other non-malignant disease.</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36</a:t>
            </a:fld>
            <a:endParaRPr lang="en-US"/>
          </a:p>
        </p:txBody>
      </p:sp>
    </p:spTree>
    <p:extLst>
      <p:ext uri="{BB962C8B-B14F-4D97-AF65-F5344CB8AC3E}">
        <p14:creationId xmlns:p14="http://schemas.microsoft.com/office/powerpoint/2010/main" val="1966537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Diffuse large B-cell lymphoma (DLBCL) is the most common indication among patients receiving CAR-T, increasing in number from 2016 to 2024.  The number of patients who received CAR-T for multiple myeloma (MM) increased since 2021.</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37</a:t>
            </a:fld>
            <a:endParaRPr lang="en-US"/>
          </a:p>
        </p:txBody>
      </p:sp>
    </p:spTree>
    <p:extLst>
      <p:ext uri="{BB962C8B-B14F-4D97-AF65-F5344CB8AC3E}">
        <p14:creationId xmlns:p14="http://schemas.microsoft.com/office/powerpoint/2010/main" val="1911354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The percentage of patients receiving CAR-T with no prior HCT increased during 2016 to 2021 but remained approximately stable thereafter.</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38</a:t>
            </a:fld>
            <a:endParaRPr lang="en-US"/>
          </a:p>
        </p:txBody>
      </p:sp>
    </p:spTree>
    <p:extLst>
      <p:ext uri="{BB962C8B-B14F-4D97-AF65-F5344CB8AC3E}">
        <p14:creationId xmlns:p14="http://schemas.microsoft.com/office/powerpoint/2010/main" val="3395053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The percentage of patients receiving first </a:t>
            </a:r>
            <a:r>
              <a:rPr lang="en-US" sz="1200" b="0" i="0" kern="1200" err="1">
                <a:solidFill>
                  <a:schemeClr val="tx1"/>
                </a:solidFill>
                <a:effectLst/>
                <a:latin typeface="+mj-lt"/>
                <a:ea typeface="+mn-ea"/>
                <a:cs typeface="+mn-cs"/>
              </a:rPr>
              <a:t>alloHCT</a:t>
            </a:r>
            <a:r>
              <a:rPr lang="en-US" sz="1200" b="0" i="0" kern="1200">
                <a:solidFill>
                  <a:schemeClr val="tx1"/>
                </a:solidFill>
                <a:effectLst/>
                <a:latin typeface="+mj-lt"/>
                <a:ea typeface="+mn-ea"/>
                <a:cs typeface="+mn-cs"/>
              </a:rPr>
              <a:t> with no prior CAR-T decreased in 2019 but started to increase and stabilize after 2022.</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39</a:t>
            </a:fld>
            <a:endParaRPr lang="en-US"/>
          </a:p>
        </p:txBody>
      </p:sp>
    </p:spTree>
    <p:extLst>
      <p:ext uri="{BB962C8B-B14F-4D97-AF65-F5344CB8AC3E}">
        <p14:creationId xmlns:p14="http://schemas.microsoft.com/office/powerpoint/2010/main" val="3185434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LBCL was the most common indication for commercial CAR-T cells during 2016-2024, accounting for 51% of all cases. </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40</a:t>
            </a:fld>
            <a:endParaRPr lang="en-US"/>
          </a:p>
        </p:txBody>
      </p:sp>
    </p:spTree>
    <p:extLst>
      <p:ext uri="{BB962C8B-B14F-4D97-AF65-F5344CB8AC3E}">
        <p14:creationId xmlns:p14="http://schemas.microsoft.com/office/powerpoint/2010/main" val="615001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LBCL was also the most common non-commercial CAR-T cell indication during 2016-2024, accounting for 35% of all cases for the same time interval.</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41</a:t>
            </a:fld>
            <a:endParaRPr lang="en-US"/>
          </a:p>
        </p:txBody>
      </p:sp>
    </p:spTree>
    <p:extLst>
      <p:ext uri="{BB962C8B-B14F-4D97-AF65-F5344CB8AC3E}">
        <p14:creationId xmlns:p14="http://schemas.microsoft.com/office/powerpoint/2010/main" val="1733855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This is a subset of the previous slide, looking specifically at adult patients. The trends of donor type used for adult patients reflect the general overall trends on the previous slide.</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6</a:t>
            </a:fld>
            <a:endParaRPr lang="en-US"/>
          </a:p>
        </p:txBody>
      </p:sp>
    </p:spTree>
    <p:extLst>
      <p:ext uri="{BB962C8B-B14F-4D97-AF65-F5344CB8AC3E}">
        <p14:creationId xmlns:p14="http://schemas.microsoft.com/office/powerpoint/2010/main" val="36117795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Number of commercial CAR-T cell products by disease, 2016-2024. </a:t>
            </a:r>
            <a:r>
              <a:rPr lang="en-US" sz="1200" b="0" i="0" kern="1200" err="1">
                <a:solidFill>
                  <a:schemeClr val="tx1"/>
                </a:solidFill>
                <a:effectLst/>
                <a:latin typeface="+mj-lt"/>
                <a:ea typeface="+mn-ea"/>
                <a:cs typeface="+mn-cs"/>
              </a:rPr>
              <a:t>Axicabtagene</a:t>
            </a:r>
            <a:r>
              <a:rPr lang="en-US" sz="1200" b="0" i="0" kern="1200">
                <a:solidFill>
                  <a:schemeClr val="tx1"/>
                </a:solidFill>
                <a:effectLst/>
                <a:latin typeface="+mj-lt"/>
                <a:ea typeface="+mn-ea"/>
                <a:cs typeface="+mn-cs"/>
              </a:rPr>
              <a:t> </a:t>
            </a:r>
            <a:r>
              <a:rPr lang="en-US" sz="1200" b="0" i="0" kern="1200" err="1">
                <a:solidFill>
                  <a:schemeClr val="tx1"/>
                </a:solidFill>
                <a:effectLst/>
                <a:latin typeface="+mj-lt"/>
                <a:ea typeface="+mn-ea"/>
                <a:cs typeface="+mn-cs"/>
              </a:rPr>
              <a:t>ciloleucel</a:t>
            </a:r>
            <a:r>
              <a:rPr lang="en-US" sz="1200" b="0" i="0" kern="1200">
                <a:solidFill>
                  <a:schemeClr val="tx1"/>
                </a:solidFill>
                <a:effectLst/>
                <a:latin typeface="+mj-lt"/>
                <a:ea typeface="+mn-ea"/>
                <a:cs typeface="+mn-cs"/>
              </a:rPr>
              <a:t> accounts for 75% of follicular lymphoma cases, and </a:t>
            </a:r>
            <a:r>
              <a:rPr lang="en-US" sz="1200" b="0" i="0" kern="1200" err="1">
                <a:solidFill>
                  <a:schemeClr val="tx1"/>
                </a:solidFill>
                <a:effectLst/>
                <a:latin typeface="+mj-lt"/>
                <a:ea typeface="+mn-ea"/>
                <a:cs typeface="+mn-cs"/>
              </a:rPr>
              <a:t>brexucabtagene</a:t>
            </a:r>
            <a:r>
              <a:rPr lang="en-US" sz="1200" b="0" i="0" kern="1200">
                <a:solidFill>
                  <a:schemeClr val="tx1"/>
                </a:solidFill>
                <a:effectLst/>
                <a:latin typeface="+mj-lt"/>
                <a:ea typeface="+mn-ea"/>
                <a:cs typeface="+mn-cs"/>
              </a:rPr>
              <a:t> </a:t>
            </a:r>
            <a:r>
              <a:rPr lang="en-US" sz="1200" b="0" i="0" kern="1200" err="1">
                <a:solidFill>
                  <a:schemeClr val="tx1"/>
                </a:solidFill>
                <a:effectLst/>
                <a:latin typeface="+mj-lt"/>
                <a:ea typeface="+mn-ea"/>
                <a:cs typeface="+mn-cs"/>
              </a:rPr>
              <a:t>autoleucel</a:t>
            </a:r>
            <a:r>
              <a:rPr lang="en-US" sz="1200" b="0" i="0" kern="1200">
                <a:solidFill>
                  <a:schemeClr val="tx1"/>
                </a:solidFill>
                <a:effectLst/>
                <a:latin typeface="+mj-lt"/>
                <a:ea typeface="+mn-ea"/>
                <a:cs typeface="+mn-cs"/>
              </a:rPr>
              <a:t> accounts for 94% of mantle cell lymphoma cases.</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42</a:t>
            </a:fld>
            <a:endParaRPr lang="en-US"/>
          </a:p>
        </p:txBody>
      </p:sp>
    </p:spTree>
    <p:extLst>
      <p:ext uri="{BB962C8B-B14F-4D97-AF65-F5344CB8AC3E}">
        <p14:creationId xmlns:p14="http://schemas.microsoft.com/office/powerpoint/2010/main" val="17946694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Approximately half of deaths for recipients of first allogeneic transplants were due to disease relapse after 100 days. Within the first 100 days, disease relapse, organ failure, and infection were the 3 most common causes of death.</a:t>
            </a:r>
            <a:endParaRPr lang="en-US"/>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43</a:t>
            </a:fld>
            <a:endParaRPr lang="en-US"/>
          </a:p>
        </p:txBody>
      </p:sp>
    </p:spTree>
    <p:extLst>
      <p:ext uri="{BB962C8B-B14F-4D97-AF65-F5344CB8AC3E}">
        <p14:creationId xmlns:p14="http://schemas.microsoft.com/office/powerpoint/2010/main" val="3121283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Approximately half of deaths for recipients of first allogeneic transplants were due to disease relapse after 100 days. Within the first 100 days, disease relapse, organ failure, and infection were the 3 most common causes of death.</a:t>
            </a:r>
            <a:endParaRPr lang="en-US"/>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44</a:t>
            </a:fld>
            <a:endParaRPr lang="en-US"/>
          </a:p>
        </p:txBody>
      </p:sp>
    </p:spTree>
    <p:extLst>
      <p:ext uri="{BB962C8B-B14F-4D97-AF65-F5344CB8AC3E}">
        <p14:creationId xmlns:p14="http://schemas.microsoft.com/office/powerpoint/2010/main" val="1037649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The primary cause of death for recipients of first autologous transplants is disease relapse after 100 days. Though organ failure and infection are common in the first 100 days.</a:t>
            </a:r>
            <a:endParaRPr lang="en-US"/>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45</a:t>
            </a:fld>
            <a:endParaRPr lang="en-US"/>
          </a:p>
        </p:txBody>
      </p:sp>
    </p:spTree>
    <p:extLst>
      <p:ext uri="{BB962C8B-B14F-4D97-AF65-F5344CB8AC3E}">
        <p14:creationId xmlns:p14="http://schemas.microsoft.com/office/powerpoint/2010/main" val="1421992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The primary cause of death for recipients of first autologous transplants is disease relapse after 100 days. Though organ failure and infection are common in the first 100 days.</a:t>
            </a:r>
            <a:endParaRPr lang="en-US"/>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46</a:t>
            </a:fld>
            <a:endParaRPr lang="en-US"/>
          </a:p>
        </p:txBody>
      </p:sp>
    </p:spTree>
    <p:extLst>
      <p:ext uri="{BB962C8B-B14F-4D97-AF65-F5344CB8AC3E}">
        <p14:creationId xmlns:p14="http://schemas.microsoft.com/office/powerpoint/2010/main" val="10108273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Disease relapse, organ failure, and infection were the 3 most common causes of death for malignant disease in pediatrics.</a:t>
            </a:r>
            <a:endParaRPr lang="en-US"/>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47</a:t>
            </a:fld>
            <a:endParaRPr lang="en-US"/>
          </a:p>
        </p:txBody>
      </p:sp>
    </p:spTree>
    <p:extLst>
      <p:ext uri="{BB962C8B-B14F-4D97-AF65-F5344CB8AC3E}">
        <p14:creationId xmlns:p14="http://schemas.microsoft.com/office/powerpoint/2010/main" val="41708490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Disease relapse </a:t>
            </a:r>
            <a:r>
              <a:rPr lang="en-US"/>
              <a:t>is the primary cause of death for pediatric recipients of first transplants for malignant indication. </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48</a:t>
            </a:fld>
            <a:endParaRPr lang="en-US"/>
          </a:p>
        </p:txBody>
      </p:sp>
    </p:spTree>
    <p:extLst>
      <p:ext uri="{BB962C8B-B14F-4D97-AF65-F5344CB8AC3E}">
        <p14:creationId xmlns:p14="http://schemas.microsoft.com/office/powerpoint/2010/main" val="2315965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cause of death for pediatric recipients of first transplants for non-malignant organ failure. </a:t>
            </a:r>
          </a:p>
        </p:txBody>
      </p:sp>
      <p:sp>
        <p:nvSpPr>
          <p:cNvPr id="4" name="Slide Number Placeholder 3"/>
          <p:cNvSpPr>
            <a:spLocks noGrp="1"/>
          </p:cNvSpPr>
          <p:nvPr>
            <p:ph type="sldNum" sz="quarter" idx="5"/>
          </p:nvPr>
        </p:nvSpPr>
        <p:spPr/>
        <p:txBody>
          <a:bodyPr/>
          <a:lstStyle/>
          <a:p>
            <a:fld id="{B01813AD-83F6-D843-B4B7-678E06E01419}" type="slidenum">
              <a:rPr lang="en-US" smtClean="0"/>
              <a:pPr/>
              <a:t>49</a:t>
            </a:fld>
            <a:endParaRPr lang="en-US"/>
          </a:p>
        </p:txBody>
      </p:sp>
    </p:spTree>
    <p:extLst>
      <p:ext uri="{BB962C8B-B14F-4D97-AF65-F5344CB8AC3E}">
        <p14:creationId xmlns:p14="http://schemas.microsoft.com/office/powerpoint/2010/main" val="3084477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This slide shows a breakdown of commonly used conditioning regimens for myeloablative (MAC) and reduced-intensity/nonmyeloablative (RIC/NMA) conditioning in adult patients with AML or MDS/</a:t>
            </a:r>
            <a:r>
              <a:rPr lang="en-US" sz="1200" b="0" i="0" kern="1200" err="1">
                <a:solidFill>
                  <a:schemeClr val="tx1"/>
                </a:solidFill>
                <a:effectLst/>
                <a:latin typeface="+mj-lt"/>
                <a:ea typeface="+mn-ea"/>
                <a:cs typeface="+mn-cs"/>
              </a:rPr>
              <a:t>MPN</a:t>
            </a:r>
            <a:r>
              <a:rPr lang="en-US" sz="1200" b="0" i="0" kern="1200">
                <a:solidFill>
                  <a:schemeClr val="tx1"/>
                </a:solidFill>
                <a:effectLst/>
                <a:latin typeface="+mj-lt"/>
                <a:ea typeface="+mn-ea"/>
                <a:cs typeface="+mn-cs"/>
              </a:rPr>
              <a:t>.</a:t>
            </a:r>
          </a:p>
          <a:p>
            <a:pPr marL="171450" lvl="0" indent="-171450">
              <a:buFont typeface="Arial" panose="020B0604020202020204" pitchFamily="34" charset="0"/>
              <a:buChar char="•"/>
            </a:pPr>
            <a:r>
              <a:rPr lang="en-US" sz="1200" b="1" i="0" kern="1200">
                <a:solidFill>
                  <a:schemeClr val="tx1"/>
                </a:solidFill>
                <a:effectLst/>
                <a:latin typeface="+mj-lt"/>
                <a:ea typeface="+mn-ea"/>
                <a:cs typeface="+mn-cs"/>
              </a:rPr>
              <a:t>Myeloablative conditioning regimen</a:t>
            </a:r>
            <a:r>
              <a:rPr lang="en-US" sz="1200" b="0" i="0" kern="1200">
                <a:solidFill>
                  <a:schemeClr val="tx1"/>
                </a:solidFill>
                <a:effectLst/>
                <a:latin typeface="+mj-lt"/>
                <a:ea typeface="+mn-ea"/>
                <a:cs typeface="+mn-cs"/>
              </a:rPr>
              <a:t>: regimens with total body irradiation doses of ≥500 </a:t>
            </a:r>
            <a:r>
              <a:rPr lang="en-US" sz="1200" b="0" i="0" kern="1200" err="1">
                <a:solidFill>
                  <a:schemeClr val="tx1"/>
                </a:solidFill>
                <a:effectLst/>
                <a:latin typeface="+mj-lt"/>
                <a:ea typeface="+mn-ea"/>
                <a:cs typeface="+mn-cs"/>
              </a:rPr>
              <a:t>cGY</a:t>
            </a:r>
            <a:r>
              <a:rPr lang="en-US" sz="1200" b="0" i="0" kern="1200">
                <a:solidFill>
                  <a:schemeClr val="tx1"/>
                </a:solidFill>
                <a:effectLst/>
                <a:latin typeface="+mj-lt"/>
                <a:ea typeface="+mn-ea"/>
                <a:cs typeface="+mn-cs"/>
              </a:rPr>
              <a:t>, single fractionated doses of ≥ 800 </a:t>
            </a:r>
            <a:r>
              <a:rPr lang="en-US" sz="1200" b="0" i="0" kern="1200" err="1">
                <a:solidFill>
                  <a:schemeClr val="tx1"/>
                </a:solidFill>
                <a:effectLst/>
                <a:latin typeface="+mj-lt"/>
                <a:ea typeface="+mn-ea"/>
                <a:cs typeface="+mn-cs"/>
              </a:rPr>
              <a:t>cGY</a:t>
            </a:r>
            <a:r>
              <a:rPr lang="en-US" sz="1200" b="0" i="0" kern="1200">
                <a:solidFill>
                  <a:schemeClr val="tx1"/>
                </a:solidFill>
                <a:effectLst/>
                <a:latin typeface="+mj-lt"/>
                <a:ea typeface="+mn-ea"/>
                <a:cs typeface="+mn-cs"/>
              </a:rPr>
              <a:t>, busulfan doses of &gt; 9 mg/kg oral or Bu ≥ 7.2 mg/kg IV, or melphalan doses of &gt;150 mg/</a:t>
            </a:r>
            <a:r>
              <a:rPr lang="en-US" sz="1200" b="0" i="0" kern="1200" err="1">
                <a:solidFill>
                  <a:schemeClr val="tx1"/>
                </a:solidFill>
                <a:effectLst/>
                <a:latin typeface="+mj-lt"/>
                <a:ea typeface="+mn-ea"/>
                <a:cs typeface="+mn-cs"/>
              </a:rPr>
              <a:t>m</a:t>
            </a:r>
            <a:r>
              <a:rPr lang="en-US" sz="1200" b="0" i="0" kern="1200" baseline="30000" err="1">
                <a:solidFill>
                  <a:schemeClr val="tx1"/>
                </a:solidFill>
                <a:effectLst/>
                <a:latin typeface="+mj-lt"/>
                <a:ea typeface="+mn-ea"/>
                <a:cs typeface="+mn-cs"/>
              </a:rPr>
              <a:t>2</a:t>
            </a:r>
            <a:r>
              <a:rPr lang="en-US" sz="1200" b="0" i="0" kern="1200">
                <a:solidFill>
                  <a:schemeClr val="tx1"/>
                </a:solidFill>
                <a:effectLst/>
                <a:latin typeface="+mj-lt"/>
                <a:ea typeface="+mn-ea"/>
                <a:cs typeface="+mn-cs"/>
              </a:rPr>
              <a:t> given as single agents or in combination with other drugs.</a:t>
            </a:r>
          </a:p>
          <a:p>
            <a:pPr marL="171450" lvl="0" indent="-171450">
              <a:buFont typeface="Arial" panose="020B0604020202020204" pitchFamily="34" charset="0"/>
              <a:buChar char="•"/>
            </a:pPr>
            <a:r>
              <a:rPr lang="en-US" sz="1200" b="1" i="0" kern="1200">
                <a:solidFill>
                  <a:schemeClr val="tx1"/>
                </a:solidFill>
                <a:effectLst/>
                <a:latin typeface="+mj-lt"/>
                <a:ea typeface="+mn-ea"/>
                <a:cs typeface="+mn-cs"/>
              </a:rPr>
              <a:t>Reduced-intensity conditioning/nonmyeloablative regimen:</a:t>
            </a:r>
            <a:r>
              <a:rPr lang="en-US" sz="1200" b="0" i="0" kern="1200">
                <a:solidFill>
                  <a:schemeClr val="tx1"/>
                </a:solidFill>
                <a:effectLst/>
                <a:latin typeface="+mj-lt"/>
                <a:ea typeface="+mn-ea"/>
                <a:cs typeface="+mn-cs"/>
              </a:rPr>
              <a:t> regimens with lower doses of total body irradiation, fractionated radiation therapy, busulfan, and melphalan than those used to define a myeloablative conditioning regimen (above).</a:t>
            </a:r>
          </a:p>
          <a:p>
            <a:pPr marL="0" indent="0">
              <a:buFont typeface="Arial" panose="020B0604020202020204" pitchFamily="34" charset="0"/>
              <a:buNone/>
            </a:pPr>
            <a:r>
              <a:rPr lang="en-US" sz="1200" b="1" i="0" kern="1200">
                <a:solidFill>
                  <a:schemeClr val="tx1"/>
                </a:solidFill>
                <a:effectLst/>
                <a:latin typeface="+mj-lt"/>
                <a:ea typeface="+mn-ea"/>
                <a:cs typeface="+mn-cs"/>
              </a:rPr>
              <a:t>References for conditioning intensity:</a:t>
            </a:r>
            <a:endParaRPr lang="en-US" sz="1200" b="0" i="0" kern="1200">
              <a:solidFill>
                <a:schemeClr val="tx1"/>
              </a:solidFill>
              <a:effectLst/>
              <a:latin typeface="+mj-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j-lt"/>
                <a:ea typeface="+mn-ea"/>
                <a:cs typeface="+mn-cs"/>
              </a:rPr>
              <a:t>Bacigalupo A, Ballen K, Rizzo D, Giralt S, Lazarus H, Ho V, et al. Defining the intensity of conditioning regimens: working definitions. Biology of Blood and Marrow Transplantation: Journal of the American Society for Blood and Marrow Transplantation. 2009;15(12):1628–1633. </a:t>
            </a:r>
            <a:r>
              <a:rPr lang="en-US" sz="1200" b="0" i="0" kern="1200" err="1">
                <a:solidFill>
                  <a:schemeClr val="tx1"/>
                </a:solidFill>
                <a:effectLst/>
                <a:latin typeface="+mj-lt"/>
                <a:ea typeface="+mn-ea"/>
                <a:cs typeface="+mn-cs"/>
              </a:rPr>
              <a:t>doi</a:t>
            </a:r>
            <a:r>
              <a:rPr lang="en-US" sz="1200" b="0" i="0" kern="1200">
                <a:solidFill>
                  <a:schemeClr val="tx1"/>
                </a:solidFill>
                <a:effectLst/>
                <a:latin typeface="+mj-lt"/>
                <a:ea typeface="+mn-ea"/>
                <a:cs typeface="+mn-cs"/>
              </a:rPr>
              <a:t>: 10.1016/</a:t>
            </a:r>
            <a:r>
              <a:rPr lang="en-US" sz="1200" b="0" i="0" kern="1200" err="1">
                <a:solidFill>
                  <a:schemeClr val="tx1"/>
                </a:solidFill>
                <a:effectLst/>
                <a:latin typeface="+mj-lt"/>
                <a:ea typeface="+mn-ea"/>
                <a:cs typeface="+mn-cs"/>
              </a:rPr>
              <a:t>j.bbmt.2009.07.004</a:t>
            </a:r>
            <a:r>
              <a:rPr lang="en-US" sz="1200" b="0" i="0" kern="1200">
                <a:solidFill>
                  <a:schemeClr val="tx1"/>
                </a:solidFill>
                <a:effectLst/>
                <a:latin typeface="+mj-lt"/>
                <a:ea typeface="+mn-ea"/>
                <a:cs typeface="+mn-cs"/>
              </a:rPr>
              <a:t>.</a:t>
            </a:r>
          </a:p>
          <a:p>
            <a:pPr marL="171450" indent="-171450">
              <a:buFont typeface="Arial" panose="020B0604020202020204" pitchFamily="34" charset="0"/>
              <a:buChar char="•"/>
            </a:pPr>
            <a:r>
              <a:rPr lang="en-US" sz="1200" b="0" i="0" kern="1200">
                <a:solidFill>
                  <a:schemeClr val="tx1"/>
                </a:solidFill>
                <a:effectLst/>
                <a:latin typeface="+mj-lt"/>
                <a:ea typeface="+mn-ea"/>
                <a:cs typeface="+mn-cs"/>
              </a:rPr>
              <a:t>Giralt S, Ballen K, Rizzo D, Bacigalupo A, Horowitz M, Pasquini M, et al. Reduced-intensity conditioning regimen workshop: defining the dose spectrum. Report of a workshop convened by the Center for International Blood and Marrow Transplant Research. Biology of Blood And Marrow Transplantation: Journal of the American Society for Blood and Marrow Transplantation. 2009;15(3):367–369. </a:t>
            </a:r>
            <a:r>
              <a:rPr lang="en-US" sz="1200" b="0" i="0" kern="1200" err="1">
                <a:solidFill>
                  <a:schemeClr val="tx1"/>
                </a:solidFill>
                <a:effectLst/>
                <a:latin typeface="+mj-lt"/>
                <a:ea typeface="+mn-ea"/>
                <a:cs typeface="+mn-cs"/>
              </a:rPr>
              <a:t>doi</a:t>
            </a:r>
            <a:r>
              <a:rPr lang="en-US" sz="1200" b="0" i="0" kern="1200">
                <a:solidFill>
                  <a:schemeClr val="tx1"/>
                </a:solidFill>
                <a:effectLst/>
                <a:latin typeface="+mj-lt"/>
                <a:ea typeface="+mn-ea"/>
                <a:cs typeface="+mn-cs"/>
              </a:rPr>
              <a:t>: 10.1016/</a:t>
            </a:r>
            <a:r>
              <a:rPr lang="en-US" sz="1200" b="0" i="0" kern="1200" err="1">
                <a:solidFill>
                  <a:schemeClr val="tx1"/>
                </a:solidFill>
                <a:effectLst/>
                <a:latin typeface="+mj-lt"/>
                <a:ea typeface="+mn-ea"/>
                <a:cs typeface="+mn-cs"/>
              </a:rPr>
              <a:t>j.bbmt.2008.12.497</a:t>
            </a:r>
            <a:r>
              <a:rPr lang="en-US" sz="1200" b="0" i="0" kern="1200">
                <a:solidFill>
                  <a:schemeClr val="tx1"/>
                </a:solidFill>
                <a:effectLst/>
                <a:latin typeface="+mj-lt"/>
                <a:ea typeface="+mn-ea"/>
                <a:cs typeface="+mn-cs"/>
              </a:rPr>
              <a:t>.</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50</a:t>
            </a:fld>
            <a:endParaRPr lang="en-US"/>
          </a:p>
        </p:txBody>
      </p:sp>
    </p:spTree>
    <p:extLst>
      <p:ext uri="{BB962C8B-B14F-4D97-AF65-F5344CB8AC3E}">
        <p14:creationId xmlns:p14="http://schemas.microsoft.com/office/powerpoint/2010/main" val="1073787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This slide shows a breakdown of commonly used conditioning regimens for myeloablative (MAC) and reduced-intensity/nonmyeloablative (RIC/NMA) conditioning in adult patients with ALL.</a:t>
            </a:r>
          </a:p>
          <a:p>
            <a:pPr marL="171450" indent="-171450">
              <a:buFont typeface="Arial" panose="020B0604020202020204" pitchFamily="34" charset="0"/>
              <a:buChar char="•"/>
            </a:pPr>
            <a:r>
              <a:rPr lang="en-US" sz="1200" b="1" i="0" kern="1200">
                <a:solidFill>
                  <a:schemeClr val="tx1"/>
                </a:solidFill>
                <a:effectLst/>
                <a:latin typeface="+mj-lt"/>
                <a:ea typeface="+mn-ea"/>
                <a:cs typeface="+mn-cs"/>
              </a:rPr>
              <a:t>Myeloablative conditioning regimen</a:t>
            </a:r>
            <a:r>
              <a:rPr lang="en-US" sz="1200" b="0" i="0" kern="1200">
                <a:solidFill>
                  <a:schemeClr val="tx1"/>
                </a:solidFill>
                <a:effectLst/>
                <a:latin typeface="+mj-lt"/>
                <a:ea typeface="+mn-ea"/>
                <a:cs typeface="+mn-cs"/>
              </a:rPr>
              <a:t>: regimens with total body irradiation doses of ≥500 </a:t>
            </a:r>
            <a:r>
              <a:rPr lang="en-US" sz="1200" b="0" i="0" kern="1200" err="1">
                <a:solidFill>
                  <a:schemeClr val="tx1"/>
                </a:solidFill>
                <a:effectLst/>
                <a:latin typeface="+mj-lt"/>
                <a:ea typeface="+mn-ea"/>
                <a:cs typeface="+mn-cs"/>
              </a:rPr>
              <a:t>cGY</a:t>
            </a:r>
            <a:r>
              <a:rPr lang="en-US" sz="1200" b="0" i="0" kern="1200">
                <a:solidFill>
                  <a:schemeClr val="tx1"/>
                </a:solidFill>
                <a:effectLst/>
                <a:latin typeface="+mj-lt"/>
                <a:ea typeface="+mn-ea"/>
                <a:cs typeface="+mn-cs"/>
              </a:rPr>
              <a:t>, single fractionated doses of ≥ 800 </a:t>
            </a:r>
            <a:r>
              <a:rPr lang="en-US" sz="1200" b="0" i="0" kern="1200" err="1">
                <a:solidFill>
                  <a:schemeClr val="tx1"/>
                </a:solidFill>
                <a:effectLst/>
                <a:latin typeface="+mj-lt"/>
                <a:ea typeface="+mn-ea"/>
                <a:cs typeface="+mn-cs"/>
              </a:rPr>
              <a:t>cGY</a:t>
            </a:r>
            <a:r>
              <a:rPr lang="en-US" sz="1200" b="0" i="0" kern="1200">
                <a:solidFill>
                  <a:schemeClr val="tx1"/>
                </a:solidFill>
                <a:effectLst/>
                <a:latin typeface="+mj-lt"/>
                <a:ea typeface="+mn-ea"/>
                <a:cs typeface="+mn-cs"/>
              </a:rPr>
              <a:t>, busulfan doses of &gt; </a:t>
            </a:r>
            <a:r>
              <a:rPr lang="en-US" sz="1200" b="0" i="0" kern="1200" err="1">
                <a:solidFill>
                  <a:schemeClr val="tx1"/>
                </a:solidFill>
                <a:effectLst/>
                <a:latin typeface="+mj-lt"/>
                <a:ea typeface="+mn-ea"/>
                <a:cs typeface="+mn-cs"/>
              </a:rPr>
              <a:t>9mg</a:t>
            </a:r>
            <a:r>
              <a:rPr lang="en-US" sz="1200" b="0" i="0" kern="1200">
                <a:solidFill>
                  <a:schemeClr val="tx1"/>
                </a:solidFill>
                <a:effectLst/>
                <a:latin typeface="+mj-lt"/>
                <a:ea typeface="+mn-ea"/>
                <a:cs typeface="+mn-cs"/>
              </a:rPr>
              <a:t>/kg oral or Bu ≥ 7.2 mg/kg IV, or melphalan doses of &gt;150 mg/</a:t>
            </a:r>
            <a:r>
              <a:rPr lang="en-US" sz="1200" b="0" i="0" kern="1200" err="1">
                <a:solidFill>
                  <a:schemeClr val="tx1"/>
                </a:solidFill>
                <a:effectLst/>
                <a:latin typeface="+mj-lt"/>
                <a:ea typeface="+mn-ea"/>
                <a:cs typeface="+mn-cs"/>
              </a:rPr>
              <a:t>m</a:t>
            </a:r>
            <a:r>
              <a:rPr lang="en-US" sz="1200" b="0" i="0" kern="1200" baseline="30000" err="1">
                <a:solidFill>
                  <a:schemeClr val="tx1"/>
                </a:solidFill>
                <a:effectLst/>
                <a:latin typeface="+mj-lt"/>
                <a:ea typeface="+mn-ea"/>
                <a:cs typeface="+mn-cs"/>
              </a:rPr>
              <a:t>2</a:t>
            </a:r>
            <a:r>
              <a:rPr lang="en-US" sz="1200" b="0" i="0" kern="1200">
                <a:solidFill>
                  <a:schemeClr val="tx1"/>
                </a:solidFill>
                <a:effectLst/>
                <a:latin typeface="+mj-lt"/>
                <a:ea typeface="+mn-ea"/>
                <a:cs typeface="+mn-cs"/>
              </a:rPr>
              <a:t> given as single agents or in combination with other drugs.</a:t>
            </a:r>
          </a:p>
          <a:p>
            <a:pPr marL="171450" indent="-171450">
              <a:buFont typeface="Arial" panose="020B0604020202020204" pitchFamily="34" charset="0"/>
              <a:buChar char="•"/>
            </a:pPr>
            <a:r>
              <a:rPr lang="en-US" sz="1200" b="1" i="0" kern="1200">
                <a:solidFill>
                  <a:schemeClr val="tx1"/>
                </a:solidFill>
                <a:effectLst/>
                <a:latin typeface="+mj-lt"/>
                <a:ea typeface="+mn-ea"/>
                <a:cs typeface="+mn-cs"/>
              </a:rPr>
              <a:t>Reduced-intensity conditioning/nonmyeloablative regimen</a:t>
            </a:r>
            <a:r>
              <a:rPr lang="en-US" sz="1200" b="0" i="0" kern="1200">
                <a:solidFill>
                  <a:schemeClr val="tx1"/>
                </a:solidFill>
                <a:effectLst/>
                <a:latin typeface="+mj-lt"/>
                <a:ea typeface="+mn-ea"/>
                <a:cs typeface="+mn-cs"/>
              </a:rPr>
              <a:t>: regimens with lower doses of total body irradiation, fractionated radiation therapy, busulfan, and melphalan than those used to define a myeloablative conditioning regimen (above).</a:t>
            </a:r>
          </a:p>
          <a:p>
            <a:pPr marL="0" indent="0">
              <a:buFont typeface="Arial" panose="020B0604020202020204" pitchFamily="34" charset="0"/>
              <a:buNone/>
            </a:pPr>
            <a:r>
              <a:rPr lang="en-US" sz="1200" b="1" i="0" kern="1200">
                <a:solidFill>
                  <a:schemeClr val="tx1"/>
                </a:solidFill>
                <a:effectLst/>
                <a:latin typeface="+mj-lt"/>
                <a:ea typeface="+mn-ea"/>
                <a:cs typeface="+mn-cs"/>
              </a:rPr>
              <a:t>References for conditioning intensity:</a:t>
            </a:r>
            <a:endParaRPr lang="en-US" sz="1200" b="0" i="0" kern="1200">
              <a:solidFill>
                <a:schemeClr val="tx1"/>
              </a:solidFill>
              <a:effectLst/>
              <a:latin typeface="+mj-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j-lt"/>
                <a:ea typeface="+mn-ea"/>
                <a:cs typeface="+mn-cs"/>
              </a:rPr>
              <a:t>Bacigalupo A, Ballen K, Rizzo D, Giralt S, Lazarus H, Ho V, et al. Defining the intensity of conditioning regimens: working definitions. </a:t>
            </a:r>
            <a:r>
              <a:rPr lang="en-US" sz="1200" b="0" i="1" kern="1200">
                <a:solidFill>
                  <a:schemeClr val="tx1"/>
                </a:solidFill>
                <a:effectLst/>
                <a:latin typeface="+mj-lt"/>
                <a:ea typeface="+mn-ea"/>
                <a:cs typeface="+mn-cs"/>
              </a:rPr>
              <a:t>Biology of Blood and Marrow Transplantation: Journal of the American Society for Blood and Marrow Transplantation. </a:t>
            </a:r>
            <a:r>
              <a:rPr lang="en-US" sz="1200" b="0" i="0" kern="1200">
                <a:solidFill>
                  <a:schemeClr val="tx1"/>
                </a:solidFill>
                <a:effectLst/>
                <a:latin typeface="+mj-lt"/>
                <a:ea typeface="+mn-ea"/>
                <a:cs typeface="+mn-cs"/>
              </a:rPr>
              <a:t>2009;15(12):1628–1633. </a:t>
            </a:r>
            <a:r>
              <a:rPr lang="en-US" sz="1200" b="0" i="0" kern="1200" err="1">
                <a:solidFill>
                  <a:schemeClr val="tx1"/>
                </a:solidFill>
                <a:effectLst/>
                <a:latin typeface="+mj-lt"/>
                <a:ea typeface="+mn-ea"/>
                <a:cs typeface="+mn-cs"/>
              </a:rPr>
              <a:t>doi</a:t>
            </a:r>
            <a:r>
              <a:rPr lang="en-US" sz="1200" b="0" i="0" kern="1200">
                <a:solidFill>
                  <a:schemeClr val="tx1"/>
                </a:solidFill>
                <a:effectLst/>
                <a:latin typeface="+mj-lt"/>
                <a:ea typeface="+mn-ea"/>
                <a:cs typeface="+mn-cs"/>
              </a:rPr>
              <a:t>: 10.1016/</a:t>
            </a:r>
            <a:r>
              <a:rPr lang="en-US" sz="1200" b="0" i="0" kern="1200" err="1">
                <a:solidFill>
                  <a:schemeClr val="tx1"/>
                </a:solidFill>
                <a:effectLst/>
                <a:latin typeface="+mj-lt"/>
                <a:ea typeface="+mn-ea"/>
                <a:cs typeface="+mn-cs"/>
              </a:rPr>
              <a:t>j.bbmt.2009.07.004</a:t>
            </a:r>
            <a:r>
              <a:rPr lang="en-US" sz="1200" b="0" i="0" kern="1200">
                <a:solidFill>
                  <a:schemeClr val="tx1"/>
                </a:solidFill>
                <a:effectLst/>
                <a:latin typeface="+mj-lt"/>
                <a:ea typeface="+mn-ea"/>
                <a:cs typeface="+mn-cs"/>
              </a:rPr>
              <a:t>.</a:t>
            </a:r>
          </a:p>
          <a:p>
            <a:pPr marL="171450" indent="-171450">
              <a:buFont typeface="Arial" panose="020B0604020202020204" pitchFamily="34" charset="0"/>
              <a:buChar char="•"/>
            </a:pPr>
            <a:r>
              <a:rPr lang="en-US" sz="1200" b="0" i="0" kern="1200">
                <a:solidFill>
                  <a:schemeClr val="tx1"/>
                </a:solidFill>
                <a:effectLst/>
                <a:latin typeface="+mj-lt"/>
                <a:ea typeface="+mn-ea"/>
                <a:cs typeface="+mn-cs"/>
              </a:rPr>
              <a:t>Giralt S, Ballen K, Rizzo D, Bacigalupo A, Horowitz M, Pasquini M, et al. Reduced-intensity conditioning regimen workshop: defining the dose spectrum. Report of a workshop convened by the Center for International Blood and Marrow Transplant Research. </a:t>
            </a:r>
            <a:r>
              <a:rPr lang="en-US" sz="1200" b="0" i="1" kern="1200">
                <a:solidFill>
                  <a:schemeClr val="tx1"/>
                </a:solidFill>
                <a:effectLst/>
                <a:latin typeface="+mj-lt"/>
                <a:ea typeface="+mn-ea"/>
                <a:cs typeface="+mn-cs"/>
              </a:rPr>
              <a:t>Biology of Blood And Marrow Transplantation: Journal of the American Society for Blood and Marrow Transplantation. </a:t>
            </a:r>
            <a:r>
              <a:rPr lang="en-US" sz="1200" b="0" i="0" kern="1200">
                <a:solidFill>
                  <a:schemeClr val="tx1"/>
                </a:solidFill>
                <a:effectLst/>
                <a:latin typeface="+mj-lt"/>
                <a:ea typeface="+mn-ea"/>
                <a:cs typeface="+mn-cs"/>
              </a:rPr>
              <a:t>2009;15(3):367–369. </a:t>
            </a:r>
            <a:r>
              <a:rPr lang="en-US" sz="1200" b="0" i="0" kern="1200" err="1">
                <a:solidFill>
                  <a:schemeClr val="tx1"/>
                </a:solidFill>
                <a:effectLst/>
                <a:latin typeface="+mj-lt"/>
                <a:ea typeface="+mn-ea"/>
                <a:cs typeface="+mn-cs"/>
              </a:rPr>
              <a:t>doi</a:t>
            </a:r>
            <a:r>
              <a:rPr lang="en-US" sz="1200" b="0" i="0" kern="1200">
                <a:solidFill>
                  <a:schemeClr val="tx1"/>
                </a:solidFill>
                <a:effectLst/>
                <a:latin typeface="+mj-lt"/>
                <a:ea typeface="+mn-ea"/>
                <a:cs typeface="+mn-cs"/>
              </a:rPr>
              <a:t>: 10.1016/</a:t>
            </a:r>
            <a:r>
              <a:rPr lang="en-US" sz="1200" b="0" i="0" kern="1200" err="1">
                <a:solidFill>
                  <a:schemeClr val="tx1"/>
                </a:solidFill>
                <a:effectLst/>
                <a:latin typeface="+mj-lt"/>
                <a:ea typeface="+mn-ea"/>
                <a:cs typeface="+mn-cs"/>
              </a:rPr>
              <a:t>j.bbmt.2008.12.497</a:t>
            </a:r>
            <a:r>
              <a:rPr lang="en-US" sz="1200" b="0" i="0" kern="1200">
                <a:solidFill>
                  <a:schemeClr val="tx1"/>
                </a:solidFill>
                <a:effectLst/>
                <a:latin typeface="+mj-lt"/>
                <a:ea typeface="+mn-ea"/>
                <a:cs typeface="+mn-cs"/>
              </a:rPr>
              <a:t>.</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51</a:t>
            </a:fld>
            <a:endParaRPr lang="en-US"/>
          </a:p>
        </p:txBody>
      </p:sp>
    </p:spTree>
    <p:extLst>
      <p:ext uri="{BB962C8B-B14F-4D97-AF65-F5344CB8AC3E}">
        <p14:creationId xmlns:p14="http://schemas.microsoft.com/office/powerpoint/2010/main" val="739360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In pediatric first allogeneic transplants (recipients younger than 18), haploidentical related donor (</a:t>
            </a:r>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and matched related donor (MRD) transplants are equally popular and are the most frequently used donor groups, followed by matched unrelated (MUD) donors. </a:t>
            </a:r>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transplants increased steadily over the last 10 years, while the number of umbilical cord blood donor (UCB) transplants decreased steadily. The use of MMUD has varied over time, increasing since 2020.</a:t>
            </a:r>
          </a:p>
        </p:txBody>
      </p:sp>
      <p:sp>
        <p:nvSpPr>
          <p:cNvPr id="4" name="Slide Number Placeholder 3"/>
          <p:cNvSpPr>
            <a:spLocks noGrp="1"/>
          </p:cNvSpPr>
          <p:nvPr>
            <p:ph type="sldNum" sz="quarter" idx="5"/>
          </p:nvPr>
        </p:nvSpPr>
        <p:spPr/>
        <p:txBody>
          <a:bodyPr/>
          <a:lstStyle/>
          <a:p>
            <a:fld id="{B01813AD-83F6-D843-B4B7-678E06E01419}" type="slidenum">
              <a:rPr lang="en-US" smtClean="0"/>
              <a:pPr/>
              <a:t>7</a:t>
            </a:fld>
            <a:endParaRPr lang="en-US"/>
          </a:p>
        </p:txBody>
      </p:sp>
    </p:spTree>
    <p:extLst>
      <p:ext uri="{BB962C8B-B14F-4D97-AF65-F5344CB8AC3E}">
        <p14:creationId xmlns:p14="http://schemas.microsoft.com/office/powerpoint/2010/main" val="5982038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Percentage of center-reported race and ethnicity for first allogeneic HCT recipients, 2014-2024. There is a slight increase in Hispanic or Latino recipients of allogeneic HCT over time.</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52</a:t>
            </a:fld>
            <a:endParaRPr lang="en-US"/>
          </a:p>
        </p:txBody>
      </p:sp>
    </p:spTree>
    <p:extLst>
      <p:ext uri="{BB962C8B-B14F-4D97-AF65-F5344CB8AC3E}">
        <p14:creationId xmlns:p14="http://schemas.microsoft.com/office/powerpoint/2010/main" val="1991719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Percentage of donor type for first allogeneic HCT recipients by race and ethnicity.</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53</a:t>
            </a:fld>
            <a:endParaRPr lang="en-US"/>
          </a:p>
        </p:txBody>
      </p:sp>
    </p:spTree>
    <p:extLst>
      <p:ext uri="{BB962C8B-B14F-4D97-AF65-F5344CB8AC3E}">
        <p14:creationId xmlns:p14="http://schemas.microsoft.com/office/powerpoint/2010/main" val="10417370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Percentage of center-reported recipient race and ethnicity for first autologous HCT recipients, 2014-2024. There is a slight increase in Hispanic or Latino recipients of autologous HCT over time.</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54</a:t>
            </a:fld>
            <a:endParaRPr lang="en-US"/>
          </a:p>
        </p:txBody>
      </p:sp>
    </p:spTree>
    <p:extLst>
      <p:ext uri="{BB962C8B-B14F-4D97-AF65-F5344CB8AC3E}">
        <p14:creationId xmlns:p14="http://schemas.microsoft.com/office/powerpoint/2010/main" val="1203316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Percentage of center-reported recipient by race and ethnicity for first autologous HCT recipients, adults, 2014-2024. There is an increase in non-Hispanic White recipients over this period.</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55</a:t>
            </a:fld>
            <a:endParaRPr lang="en-US"/>
          </a:p>
        </p:txBody>
      </p:sp>
    </p:spTree>
    <p:extLst>
      <p:ext uri="{BB962C8B-B14F-4D97-AF65-F5344CB8AC3E}">
        <p14:creationId xmlns:p14="http://schemas.microsoft.com/office/powerpoint/2010/main" val="16836664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Percentage of center-reported recipient by race and ethnicity for first autologous HCT recipients, pediatrics, 2014-2024.</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56</a:t>
            </a:fld>
            <a:endParaRPr lang="en-US"/>
          </a:p>
        </p:txBody>
      </p:sp>
    </p:spTree>
    <p:extLst>
      <p:ext uri="{BB962C8B-B14F-4D97-AF65-F5344CB8AC3E}">
        <p14:creationId xmlns:p14="http://schemas.microsoft.com/office/powerpoint/2010/main" val="3556080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The percentage of patient center-reported by race and ethnicity for commercial CAR-T cell product types.</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57</a:t>
            </a:fld>
            <a:endParaRPr lang="en-US"/>
          </a:p>
        </p:txBody>
      </p:sp>
    </p:spTree>
    <p:extLst>
      <p:ext uri="{BB962C8B-B14F-4D97-AF65-F5344CB8AC3E}">
        <p14:creationId xmlns:p14="http://schemas.microsoft.com/office/powerpoint/2010/main" val="37906366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The percentage of patient center-reported data for adults by race and ethnicity for commercial CAR-T cell product types.</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58</a:t>
            </a:fld>
            <a:endParaRPr lang="en-US"/>
          </a:p>
        </p:txBody>
      </p:sp>
    </p:spTree>
    <p:extLst>
      <p:ext uri="{BB962C8B-B14F-4D97-AF65-F5344CB8AC3E}">
        <p14:creationId xmlns:p14="http://schemas.microsoft.com/office/powerpoint/2010/main" val="28894445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The percentage of patient center-reported data for pediatrics by race and ethnicity for commercial CAR-T cell product types.</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59</a:t>
            </a:fld>
            <a:endParaRPr lang="en-US"/>
          </a:p>
        </p:txBody>
      </p:sp>
    </p:spTree>
    <p:extLst>
      <p:ext uri="{BB962C8B-B14F-4D97-AF65-F5344CB8AC3E}">
        <p14:creationId xmlns:p14="http://schemas.microsoft.com/office/powerpoint/2010/main" val="2848611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Among the 146,026 patients receiving first </a:t>
            </a:r>
            <a:r>
              <a:rPr lang="en-US" sz="1200" b="1" i="0" kern="1200">
                <a:solidFill>
                  <a:schemeClr val="tx1"/>
                </a:solidFill>
                <a:effectLst/>
                <a:latin typeface="+mj-lt"/>
                <a:ea typeface="+mn-ea"/>
                <a:cs typeface="+mn-cs"/>
              </a:rPr>
              <a:t>allogeneic</a:t>
            </a:r>
            <a:r>
              <a:rPr lang="en-US" sz="1200" b="0" i="0" kern="1200">
                <a:solidFill>
                  <a:schemeClr val="tx1"/>
                </a:solidFill>
                <a:effectLst/>
                <a:latin typeface="+mj-lt"/>
                <a:ea typeface="+mn-ea"/>
                <a:cs typeface="+mn-cs"/>
              </a:rPr>
              <a:t> HCT in US during 2004-2023, the 3-year probabilities (95% CI) of survival after allogeneic HCT during 2004-2023 in US are:</a:t>
            </a:r>
          </a:p>
          <a:p>
            <a:r>
              <a:rPr lang="en-US" sz="1200" b="0" i="0" kern="1200">
                <a:solidFill>
                  <a:schemeClr val="tx1"/>
                </a:solidFill>
                <a:effectLst/>
                <a:latin typeface="+mj-lt"/>
                <a:ea typeface="+mn-ea"/>
                <a:cs typeface="+mn-cs"/>
              </a:rPr>
              <a:t> </a:t>
            </a:r>
          </a:p>
          <a:p>
            <a:pPr lvl="0"/>
            <a:r>
              <a:rPr lang="en-US" sz="1200" b="1" i="0" kern="1200">
                <a:solidFill>
                  <a:schemeClr val="tx1"/>
                </a:solidFill>
                <a:effectLst/>
                <a:latin typeface="+mj-lt"/>
                <a:ea typeface="+mn-ea"/>
                <a:cs typeface="+mn-cs"/>
              </a:rPr>
              <a:t>2019-2023 </a:t>
            </a:r>
            <a:r>
              <a:rPr lang="en-US" sz="1200" b="0" i="0" kern="1200">
                <a:solidFill>
                  <a:schemeClr val="tx1"/>
                </a:solidFill>
                <a:effectLst/>
                <a:latin typeface="+mj-lt"/>
                <a:ea typeface="+mn-ea"/>
                <a:cs typeface="+mn-cs"/>
              </a:rPr>
              <a:t>63.6% (63.1-64.1%)</a:t>
            </a:r>
          </a:p>
          <a:p>
            <a:pPr lvl="0"/>
            <a:r>
              <a:rPr lang="en-US" sz="1200" b="1" i="0" kern="1200">
                <a:solidFill>
                  <a:schemeClr val="tx1"/>
                </a:solidFill>
                <a:effectLst/>
                <a:latin typeface="+mj-lt"/>
                <a:ea typeface="+mn-ea"/>
                <a:cs typeface="+mn-cs"/>
              </a:rPr>
              <a:t>2014-2018 </a:t>
            </a:r>
            <a:r>
              <a:rPr lang="en-US" sz="1200" b="0" i="0" kern="1200">
                <a:solidFill>
                  <a:schemeClr val="tx1"/>
                </a:solidFill>
                <a:effectLst/>
                <a:latin typeface="+mj-lt"/>
                <a:ea typeface="+mn-ea"/>
                <a:cs typeface="+mn-cs"/>
              </a:rPr>
              <a:t>58.6% (58.1-59.1%)</a:t>
            </a:r>
          </a:p>
          <a:p>
            <a:pPr lvl="0"/>
            <a:r>
              <a:rPr lang="en-US" sz="1200" b="1" i="0" kern="1200">
                <a:solidFill>
                  <a:schemeClr val="tx1"/>
                </a:solidFill>
                <a:effectLst/>
                <a:latin typeface="+mj-lt"/>
                <a:ea typeface="+mn-ea"/>
                <a:cs typeface="+mn-cs"/>
              </a:rPr>
              <a:t>2009-2013 </a:t>
            </a:r>
            <a:r>
              <a:rPr lang="en-US" sz="1200" b="0" i="0" kern="1200">
                <a:solidFill>
                  <a:schemeClr val="tx1"/>
                </a:solidFill>
                <a:effectLst/>
                <a:latin typeface="+mj-lt"/>
                <a:ea typeface="+mn-ea"/>
                <a:cs typeface="+mn-cs"/>
              </a:rPr>
              <a:t>52.8% (52.2-53.3%)</a:t>
            </a:r>
          </a:p>
          <a:p>
            <a:pPr lvl="0"/>
            <a:r>
              <a:rPr lang="en-US" sz="1200" b="1" i="0" kern="1200">
                <a:solidFill>
                  <a:schemeClr val="tx1"/>
                </a:solidFill>
                <a:effectLst/>
                <a:latin typeface="+mj-lt"/>
                <a:ea typeface="+mn-ea"/>
                <a:cs typeface="+mn-cs"/>
              </a:rPr>
              <a:t>2004-2008 </a:t>
            </a:r>
            <a:r>
              <a:rPr lang="en-US" sz="1200" b="0" i="0" kern="1200">
                <a:solidFill>
                  <a:schemeClr val="tx1"/>
                </a:solidFill>
                <a:effectLst/>
                <a:latin typeface="+mj-lt"/>
                <a:ea typeface="+mn-ea"/>
                <a:cs typeface="+mn-cs"/>
              </a:rPr>
              <a:t>47.6% (46.9-48.2%)</a:t>
            </a:r>
          </a:p>
          <a:p>
            <a:r>
              <a:rPr lang="en-US" sz="1200" b="0" i="0" kern="1200">
                <a:solidFill>
                  <a:schemeClr val="tx1"/>
                </a:solidFill>
                <a:effectLst/>
                <a:latin typeface="+mj-lt"/>
                <a:ea typeface="+mn-ea"/>
                <a:cs typeface="+mn-cs"/>
              </a:rPr>
              <a:t> </a:t>
            </a:r>
          </a:p>
          <a:p>
            <a:r>
              <a:rPr lang="en-US" sz="1200" b="0" i="0" kern="1200">
                <a:solidFill>
                  <a:schemeClr val="tx1"/>
                </a:solidFill>
                <a:effectLst/>
                <a:latin typeface="+mj-lt"/>
                <a:ea typeface="+mn-ea"/>
                <a:cs typeface="+mn-cs"/>
              </a:rPr>
              <a:t>Two-group comparison P value:</a:t>
            </a:r>
          </a:p>
          <a:p>
            <a:r>
              <a:rPr lang="en-US" sz="1200" b="0" i="0" kern="1200">
                <a:solidFill>
                  <a:schemeClr val="tx1"/>
                </a:solidFill>
                <a:effectLst/>
                <a:latin typeface="+mj-lt"/>
                <a:ea typeface="+mn-ea"/>
                <a:cs typeface="+mn-cs"/>
              </a:rPr>
              <a:t>2019-2023 vs 2014-2018, P &lt;.0001</a:t>
            </a:r>
          </a:p>
          <a:p>
            <a:r>
              <a:rPr lang="en-US" sz="1200" b="0" i="0" kern="1200">
                <a:solidFill>
                  <a:schemeClr val="tx1"/>
                </a:solidFill>
                <a:effectLst/>
                <a:latin typeface="+mj-lt"/>
                <a:ea typeface="+mn-ea"/>
                <a:cs typeface="+mn-cs"/>
              </a:rPr>
              <a:t> </a:t>
            </a: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60</a:t>
            </a:fld>
            <a:endParaRPr lang="en-US">
              <a:solidFill>
                <a:srgbClr val="000000"/>
              </a:solidFill>
              <a:latin typeface="Verdana"/>
            </a:endParaRPr>
          </a:p>
        </p:txBody>
      </p:sp>
    </p:spTree>
    <p:extLst>
      <p:ext uri="{BB962C8B-B14F-4D97-AF65-F5344CB8AC3E}">
        <p14:creationId xmlns:p14="http://schemas.microsoft.com/office/powerpoint/2010/main" val="25660700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7F84F-B862-2A33-6CCD-D3176E773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BF368-30BA-1788-E387-3FB11B2D5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5D6458-57D3-CCB8-112B-92D6AA0F5041}"/>
              </a:ext>
            </a:extLst>
          </p:cNvPr>
          <p:cNvSpPr>
            <a:spLocks noGrp="1"/>
          </p:cNvSpPr>
          <p:nvPr>
            <p:ph type="body" idx="1"/>
          </p:nvPr>
        </p:nvSpPr>
        <p:spPr/>
        <p:txBody>
          <a:bodyPr/>
          <a:lstStyle/>
          <a:p>
            <a:r>
              <a:rPr lang="en-US" sz="1200" b="0" i="0" kern="1200">
                <a:solidFill>
                  <a:schemeClr val="tx1"/>
                </a:solidFill>
                <a:effectLst/>
                <a:latin typeface="+mj-lt"/>
                <a:ea typeface="+mn-ea"/>
                <a:cs typeface="+mn-cs"/>
              </a:rPr>
              <a:t>Among the 190,946 patients receiving first </a:t>
            </a:r>
            <a:r>
              <a:rPr lang="en-US" sz="1200" b="1" i="0" kern="1200">
                <a:solidFill>
                  <a:schemeClr val="tx1"/>
                </a:solidFill>
                <a:effectLst/>
                <a:latin typeface="+mj-lt"/>
                <a:ea typeface="+mn-ea"/>
                <a:cs typeface="+mn-cs"/>
              </a:rPr>
              <a:t>autologous</a:t>
            </a:r>
            <a:r>
              <a:rPr lang="en-US" sz="1200" b="0" i="0" kern="1200">
                <a:solidFill>
                  <a:schemeClr val="tx1"/>
                </a:solidFill>
                <a:effectLst/>
                <a:latin typeface="+mj-lt"/>
                <a:ea typeface="+mn-ea"/>
                <a:cs typeface="+mn-cs"/>
              </a:rPr>
              <a:t> HCT in US during 2004-2023, the 3-year probabilities (95% CI) of survival after autologous HCT during 2004-2023 in US are:</a:t>
            </a:r>
          </a:p>
          <a:p>
            <a:r>
              <a:rPr lang="en-US" sz="1200" b="0" i="0" kern="1200">
                <a:solidFill>
                  <a:schemeClr val="tx1"/>
                </a:solidFill>
                <a:effectLst/>
                <a:latin typeface="+mj-lt"/>
                <a:ea typeface="+mn-ea"/>
                <a:cs typeface="+mn-cs"/>
              </a:rPr>
              <a:t> </a:t>
            </a:r>
          </a:p>
          <a:p>
            <a:pPr lvl="0"/>
            <a:r>
              <a:rPr lang="en-US" sz="1200" b="1" i="0" kern="1200">
                <a:solidFill>
                  <a:schemeClr val="tx1"/>
                </a:solidFill>
                <a:effectLst/>
                <a:latin typeface="+mj-lt"/>
                <a:ea typeface="+mn-ea"/>
                <a:cs typeface="+mn-cs"/>
              </a:rPr>
              <a:t>2019-2023   </a:t>
            </a:r>
            <a:r>
              <a:rPr lang="en-US" sz="1200" b="0" i="0" kern="1200">
                <a:solidFill>
                  <a:schemeClr val="tx1"/>
                </a:solidFill>
                <a:effectLst/>
                <a:latin typeface="+mj-lt"/>
                <a:ea typeface="+mn-ea"/>
                <a:cs typeface="+mn-cs"/>
              </a:rPr>
              <a:t>83.9% (83.5-84.2%)</a:t>
            </a:r>
          </a:p>
          <a:p>
            <a:pPr lvl="0"/>
            <a:r>
              <a:rPr lang="en-US" sz="1200" b="1" i="0" kern="1200">
                <a:solidFill>
                  <a:schemeClr val="tx1"/>
                </a:solidFill>
                <a:effectLst/>
                <a:latin typeface="+mj-lt"/>
                <a:ea typeface="+mn-ea"/>
                <a:cs typeface="+mn-cs"/>
              </a:rPr>
              <a:t>2014-2018   </a:t>
            </a:r>
            <a:r>
              <a:rPr lang="en-US" sz="1200" b="0" i="0" kern="1200">
                <a:solidFill>
                  <a:schemeClr val="tx1"/>
                </a:solidFill>
                <a:effectLst/>
                <a:latin typeface="+mj-lt"/>
                <a:ea typeface="+mn-ea"/>
                <a:cs typeface="+mn-cs"/>
              </a:rPr>
              <a:t>81.2% (80.8-81.5%)</a:t>
            </a:r>
          </a:p>
          <a:p>
            <a:pPr lvl="0"/>
            <a:r>
              <a:rPr lang="en-US" sz="1200" b="1" i="0" kern="1200">
                <a:solidFill>
                  <a:schemeClr val="tx1"/>
                </a:solidFill>
                <a:effectLst/>
                <a:latin typeface="+mj-lt"/>
                <a:ea typeface="+mn-ea"/>
                <a:cs typeface="+mn-cs"/>
              </a:rPr>
              <a:t>2009-2013   </a:t>
            </a:r>
            <a:r>
              <a:rPr lang="en-US" sz="1200" b="0" i="0" kern="1200">
                <a:solidFill>
                  <a:schemeClr val="tx1"/>
                </a:solidFill>
                <a:effectLst/>
                <a:latin typeface="+mj-lt"/>
                <a:ea typeface="+mn-ea"/>
                <a:cs typeface="+mn-cs"/>
              </a:rPr>
              <a:t>77.8% (77.5-78.2%)</a:t>
            </a:r>
          </a:p>
          <a:p>
            <a:pPr lvl="0"/>
            <a:r>
              <a:rPr lang="en-US" sz="1200" b="1" i="0" kern="1200">
                <a:solidFill>
                  <a:schemeClr val="tx1"/>
                </a:solidFill>
                <a:effectLst/>
                <a:latin typeface="+mj-lt"/>
                <a:ea typeface="+mn-ea"/>
                <a:cs typeface="+mn-cs"/>
              </a:rPr>
              <a:t>2004-2008   </a:t>
            </a:r>
            <a:r>
              <a:rPr lang="en-US" sz="1200" b="0" i="0" kern="1200">
                <a:solidFill>
                  <a:schemeClr val="tx1"/>
                </a:solidFill>
                <a:effectLst/>
                <a:latin typeface="+mj-lt"/>
                <a:ea typeface="+mn-ea"/>
                <a:cs typeface="+mn-cs"/>
              </a:rPr>
              <a:t>70.8% (70.3-71.4%)</a:t>
            </a:r>
          </a:p>
          <a:p>
            <a:r>
              <a:rPr lang="en-US" sz="1200" b="0" i="0" kern="1200">
                <a:solidFill>
                  <a:schemeClr val="tx1"/>
                </a:solidFill>
                <a:effectLst/>
                <a:latin typeface="+mj-lt"/>
                <a:ea typeface="+mn-ea"/>
                <a:cs typeface="+mn-cs"/>
              </a:rPr>
              <a:t> </a:t>
            </a:r>
          </a:p>
          <a:p>
            <a:r>
              <a:rPr lang="en-US" sz="1200" b="0" i="0" kern="1200">
                <a:solidFill>
                  <a:schemeClr val="tx1"/>
                </a:solidFill>
                <a:effectLst/>
                <a:latin typeface="+mj-lt"/>
                <a:ea typeface="+mn-ea"/>
                <a:cs typeface="+mn-cs"/>
              </a:rPr>
              <a:t>Two-group comparison, 2019-2023 vs 2014-2018, P &lt;.0001</a:t>
            </a:r>
          </a:p>
          <a:p>
            <a:r>
              <a:rPr lang="en-US" sz="1200" b="0" i="0" kern="1200">
                <a:solidFill>
                  <a:schemeClr val="tx1"/>
                </a:solidFill>
                <a:effectLst/>
                <a:latin typeface="+mj-lt"/>
                <a:ea typeface="+mn-ea"/>
                <a:cs typeface="+mn-cs"/>
              </a:rPr>
              <a:t> </a:t>
            </a: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a:p>
        </p:txBody>
      </p:sp>
      <p:sp>
        <p:nvSpPr>
          <p:cNvPr id="4" name="Slide Number Placeholder 3">
            <a:extLst>
              <a:ext uri="{FF2B5EF4-FFF2-40B4-BE49-F238E27FC236}">
                <a16:creationId xmlns:a16="http://schemas.microsoft.com/office/drawing/2014/main" id="{0B342387-60CB-FA56-50DB-5B779C0C26D3}"/>
              </a:ext>
            </a:extLst>
          </p:cNvPr>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61</a:t>
            </a:fld>
            <a:endParaRPr lang="en-US">
              <a:solidFill>
                <a:srgbClr val="000000"/>
              </a:solidFill>
              <a:latin typeface="Verdana"/>
            </a:endParaRPr>
          </a:p>
        </p:txBody>
      </p:sp>
    </p:spTree>
    <p:extLst>
      <p:ext uri="{BB962C8B-B14F-4D97-AF65-F5344CB8AC3E}">
        <p14:creationId xmlns:p14="http://schemas.microsoft.com/office/powerpoint/2010/main" val="16207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This slide shows the relative proportion of first allogeneic transplants, by donor type, performed for different recipient age groups during 2020-2024. The percentage of each is represented on the bar graph.</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8</a:t>
            </a:fld>
            <a:endParaRPr lang="en-US"/>
          </a:p>
        </p:txBody>
      </p:sp>
    </p:spTree>
    <p:extLst>
      <p:ext uri="{BB962C8B-B14F-4D97-AF65-F5344CB8AC3E}">
        <p14:creationId xmlns:p14="http://schemas.microsoft.com/office/powerpoint/2010/main" val="39778009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Among </a:t>
            </a:r>
            <a:r>
              <a:rPr lang="en-US" sz="1200">
                <a:latin typeface="+mj-lt"/>
              </a:rPr>
              <a:t>2,784</a:t>
            </a:r>
            <a:r>
              <a:rPr lang="en-US" sz="1200" b="0" i="0" kern="1200">
                <a:solidFill>
                  <a:schemeClr val="tx1"/>
                </a:solidFill>
                <a:effectLst/>
                <a:latin typeface="+mj-lt"/>
                <a:ea typeface="+mn-ea"/>
                <a:cs typeface="+mn-cs"/>
              </a:rPr>
              <a:t> adult patients with a </a:t>
            </a:r>
            <a:r>
              <a:rPr lang="en-US" sz="1200" b="1" i="0" kern="1200">
                <a:solidFill>
                  <a:schemeClr val="tx1"/>
                </a:solidFill>
                <a:effectLst/>
                <a:latin typeface="+mj-lt"/>
                <a:ea typeface="+mn-ea"/>
                <a:cs typeface="+mn-cs"/>
              </a:rPr>
              <a:t>matched related donor</a:t>
            </a:r>
            <a:r>
              <a:rPr lang="en-US" sz="1200" b="0" i="0" kern="1200">
                <a:solidFill>
                  <a:schemeClr val="tx1"/>
                </a:solidFill>
                <a:effectLst/>
                <a:latin typeface="+mj-lt"/>
                <a:ea typeface="+mn-ea"/>
                <a:cs typeface="+mn-cs"/>
              </a:rPr>
              <a:t>, the 3-year probabilities (95% CI) of survival following transplant according to disease status are:</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CR1</a:t>
            </a:r>
            <a:r>
              <a:rPr lang="en-US" sz="1200"/>
              <a:t> </a:t>
            </a:r>
            <a:r>
              <a:rPr lang="en-US" sz="1200" b="0" i="0" kern="1200">
                <a:solidFill>
                  <a:schemeClr val="tx1"/>
                </a:solidFill>
                <a:effectLst/>
                <a:latin typeface="+mj-lt"/>
                <a:ea typeface="+mn-ea"/>
                <a:cs typeface="+mn-cs"/>
              </a:rPr>
              <a:t>				66.3% (</a:t>
            </a:r>
            <a:r>
              <a:rPr lang="en-US" sz="1200">
                <a:latin typeface="+mj-lt"/>
              </a:rPr>
              <a:t>64.1</a:t>
            </a:r>
            <a:r>
              <a:rPr lang="en-US" sz="1200" b="0" i="0" kern="1200">
                <a:solidFill>
                  <a:schemeClr val="tx1"/>
                </a:solidFill>
                <a:effectLst/>
                <a:latin typeface="+mj-lt"/>
                <a:ea typeface="+mn-ea"/>
                <a:cs typeface="+mn-cs"/>
              </a:rPr>
              <a:t>-68.4%)</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CR2+ (2nd or subsequent complete remission)</a:t>
            </a:r>
            <a:r>
              <a:rPr lang="en-US" sz="1200"/>
              <a:t> </a:t>
            </a:r>
            <a:r>
              <a:rPr lang="en-US" sz="1200" b="0" i="0" kern="1200">
                <a:solidFill>
                  <a:schemeClr val="tx1"/>
                </a:solidFill>
                <a:effectLst/>
                <a:latin typeface="+mj-lt"/>
                <a:ea typeface="+mn-ea"/>
                <a:cs typeface="+mn-cs"/>
              </a:rPr>
              <a:t>	</a:t>
            </a:r>
            <a:r>
              <a:rPr lang="en-US" sz="1200">
                <a:latin typeface="+mj-lt"/>
              </a:rPr>
              <a:t>65.1</a:t>
            </a:r>
            <a:r>
              <a:rPr lang="en-US" sz="1200" b="0" i="0" kern="1200">
                <a:solidFill>
                  <a:schemeClr val="tx1"/>
                </a:solidFill>
                <a:effectLst/>
                <a:latin typeface="+mj-lt"/>
                <a:ea typeface="+mn-ea"/>
                <a:cs typeface="+mn-cs"/>
              </a:rPr>
              <a:t>% (60.2-70.4%)</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Relapse/never in CR (includes primary induction failure)</a:t>
            </a:r>
            <a:r>
              <a:rPr lang="en-US" sz="1200"/>
              <a:t> </a:t>
            </a:r>
            <a:r>
              <a:rPr lang="en-US" sz="1200" b="0" i="0" kern="1200">
                <a:solidFill>
                  <a:schemeClr val="tx1"/>
                </a:solidFill>
                <a:effectLst/>
                <a:latin typeface="+mj-lt"/>
                <a:ea typeface="+mn-ea"/>
                <a:cs typeface="+mn-cs"/>
              </a:rPr>
              <a:t>	</a:t>
            </a:r>
            <a:r>
              <a:rPr lang="en-US" sz="1200">
                <a:latin typeface="+mj-lt"/>
              </a:rPr>
              <a:t>38.1</a:t>
            </a:r>
            <a:r>
              <a:rPr lang="en-US" sz="1200" b="0" i="0" kern="1200">
                <a:solidFill>
                  <a:schemeClr val="tx1"/>
                </a:solidFill>
                <a:effectLst/>
                <a:latin typeface="+mj-lt"/>
                <a:ea typeface="+mn-ea"/>
                <a:cs typeface="+mn-cs"/>
              </a:rPr>
              <a:t>% (32.7-44.4%)</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Two-group comparison:</a:t>
            </a:r>
            <a:endParaRPr lang="en-US" sz="14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MRD CR1 vs CR2+, 	P = </a:t>
            </a:r>
            <a:r>
              <a:rPr lang="en-US" sz="1200">
                <a:latin typeface="+mj-lt"/>
              </a:rPr>
              <a:t>0.2229</a:t>
            </a:r>
            <a:r>
              <a:rPr lang="en-US" sz="1200" b="0" i="0" kern="1200">
                <a:solidFill>
                  <a:schemeClr val="tx1"/>
                </a:solidFill>
                <a:effectLst/>
                <a:latin typeface="+mj-lt"/>
                <a:ea typeface="+mn-ea"/>
                <a:cs typeface="+mn-cs"/>
              </a:rPr>
              <a:t>;</a:t>
            </a:r>
            <a:endParaRPr lang="en-US" sz="16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MRD CR2+ vs relapse, 	</a:t>
            </a:r>
            <a:r>
              <a:rPr lang="en-US" sz="1200">
                <a:latin typeface="+mj-lt"/>
              </a:rPr>
              <a:t>P &lt;.0001</a:t>
            </a:r>
            <a:r>
              <a:rPr lang="en-US" sz="1200" b="0" i="0" kern="1200">
                <a:solidFill>
                  <a:schemeClr val="tx1"/>
                </a:solidFill>
                <a:effectLst/>
                <a:latin typeface="+mj-lt"/>
                <a:ea typeface="+mn-ea"/>
                <a:cs typeface="+mn-cs"/>
              </a:rPr>
              <a:t>;</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Among the </a:t>
            </a:r>
            <a:r>
              <a:rPr lang="en-US" sz="1200">
                <a:latin typeface="+mj-lt"/>
              </a:rPr>
              <a:t>7</a:t>
            </a:r>
            <a:r>
              <a:rPr lang="en-US" sz="1200" b="0" i="0" kern="1200">
                <a:solidFill>
                  <a:schemeClr val="tx1"/>
                </a:solidFill>
                <a:effectLst/>
                <a:latin typeface="+mj-lt"/>
                <a:ea typeface="+mn-ea"/>
                <a:cs typeface="+mn-cs"/>
              </a:rPr>
              <a:t>,210 adult recipients of </a:t>
            </a:r>
            <a:r>
              <a:rPr lang="en-US" sz="1200" b="1" i="0" kern="1200">
                <a:solidFill>
                  <a:schemeClr val="tx1"/>
                </a:solidFill>
                <a:effectLst/>
                <a:latin typeface="+mj-lt"/>
                <a:ea typeface="+mn-ea"/>
                <a:cs typeface="+mn-cs"/>
              </a:rPr>
              <a:t>matched unrelated donor</a:t>
            </a:r>
            <a:r>
              <a:rPr lang="en-US" sz="1200" b="0" i="0" kern="1200">
                <a:solidFill>
                  <a:schemeClr val="tx1"/>
                </a:solidFill>
                <a:effectLst/>
                <a:latin typeface="+mj-lt"/>
                <a:ea typeface="+mn-ea"/>
                <a:cs typeface="+mn-cs"/>
              </a:rPr>
              <a:t>, The 3-year probabilities (95% CI) of survival following transplant according to disease status are:</a:t>
            </a:r>
            <a:endParaRPr lang="en-US" sz="14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CR1 				 </a:t>
            </a:r>
            <a:r>
              <a:rPr lang="en-US" sz="1200">
                <a:latin typeface="+mj-lt"/>
              </a:rPr>
              <a:t>62</a:t>
            </a:r>
            <a:r>
              <a:rPr lang="en-US" sz="1200" b="0" i="0" kern="1200">
                <a:solidFill>
                  <a:schemeClr val="tx1"/>
                </a:solidFill>
                <a:effectLst/>
                <a:latin typeface="+mj-lt"/>
                <a:ea typeface="+mn-ea"/>
                <a:cs typeface="+mn-cs"/>
              </a:rPr>
              <a:t>.5% (61.1-63.9%)</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CR2+ (2nd or subsequent complete remission)	</a:t>
            </a:r>
            <a:r>
              <a:rPr lang="en-US" sz="1200"/>
              <a:t> 57.9</a:t>
            </a:r>
            <a:r>
              <a:rPr lang="en-US" sz="1200" b="0" i="0" kern="1200">
                <a:solidFill>
                  <a:schemeClr val="tx1"/>
                </a:solidFill>
                <a:effectLst/>
                <a:latin typeface="+mj-lt"/>
                <a:ea typeface="+mn-ea"/>
                <a:cs typeface="+mn-cs"/>
              </a:rPr>
              <a:t>% (54.6-61.4%)</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Relapse/never in CR (includes primary induction failure)</a:t>
            </a:r>
            <a:r>
              <a:rPr lang="en-US" sz="1200"/>
              <a:t> </a:t>
            </a:r>
            <a:r>
              <a:rPr lang="en-US" sz="1200" b="0" i="0" kern="1200">
                <a:solidFill>
                  <a:schemeClr val="tx1"/>
                </a:solidFill>
                <a:effectLst/>
                <a:latin typeface="+mj-lt"/>
                <a:ea typeface="+mn-ea"/>
                <a:cs typeface="+mn-cs"/>
              </a:rPr>
              <a:t>	 </a:t>
            </a:r>
            <a:r>
              <a:rPr lang="en-US" sz="1200">
                <a:latin typeface="+mj-lt"/>
              </a:rPr>
              <a:t>36.6</a:t>
            </a:r>
            <a:r>
              <a:rPr lang="en-US" sz="1200" b="0" i="0" kern="1200">
                <a:solidFill>
                  <a:schemeClr val="tx1"/>
                </a:solidFill>
                <a:effectLst/>
                <a:latin typeface="+mj-lt"/>
                <a:ea typeface="+mn-ea"/>
                <a:cs typeface="+mn-cs"/>
              </a:rPr>
              <a:t>% (33.2-40.3%)</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Two-group comparison:</a:t>
            </a:r>
            <a:endParaRPr lang="en-US" sz="14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MUD CR1 vs CR2+, 	P = 0.0038;</a:t>
            </a:r>
            <a:endParaRPr lang="en-US" sz="16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MUD CR2+ vs relapse, 	</a:t>
            </a:r>
            <a:r>
              <a:rPr lang="en-US" sz="1200"/>
              <a:t>P &lt;.0001</a:t>
            </a:r>
            <a:r>
              <a:rPr lang="en-US" sz="1200" b="0" i="0" kern="1200">
                <a:solidFill>
                  <a:schemeClr val="tx1"/>
                </a:solidFill>
                <a:effectLst/>
                <a:latin typeface="+mj-lt"/>
                <a:ea typeface="+mn-ea"/>
                <a:cs typeface="+mn-cs"/>
              </a:rPr>
              <a:t>;</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b="0" i="0" kern="1200">
              <a:solidFill>
                <a:schemeClr val="tx1"/>
              </a:solidFill>
              <a:latin typeface="+mj-lt"/>
              <a:ea typeface="+mn-ea"/>
              <a:cs typeface="+mn-cs"/>
            </a:endParaRPr>
          </a:p>
          <a:p>
            <a:endParaRPr lang="en-US" sz="1200" b="0" i="0" kern="1200">
              <a:solidFill>
                <a:schemeClr val="tx1"/>
              </a:solidFill>
              <a:effectLst/>
              <a:latin typeface="+mj-lt"/>
              <a:ea typeface="Verdana"/>
            </a:endParaRPr>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62</a:t>
            </a:fld>
            <a:endParaRPr lang="en-US">
              <a:solidFill>
                <a:srgbClr val="000000"/>
              </a:solidFill>
              <a:latin typeface="Verdana"/>
            </a:endParaRPr>
          </a:p>
        </p:txBody>
      </p:sp>
    </p:spTree>
    <p:extLst>
      <p:ext uri="{BB962C8B-B14F-4D97-AF65-F5344CB8AC3E}">
        <p14:creationId xmlns:p14="http://schemas.microsoft.com/office/powerpoint/2010/main" val="40796608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BCCD3-52F3-00E8-ED95-4B4E8585C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B5E2A-9B7B-8605-8C83-15CBFD7E8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613AC-90EA-5E04-795E-DFFA7DC3340A}"/>
              </a:ext>
            </a:extLst>
          </p:cNvPr>
          <p:cNvSpPr>
            <a:spLocks noGrp="1"/>
          </p:cNvSpPr>
          <p:nvPr>
            <p:ph type="body" idx="1"/>
          </p:nvPr>
        </p:nvSpPr>
        <p:spPr/>
        <p:txBody>
          <a:bodyPr/>
          <a:lstStyle/>
          <a:p>
            <a:r>
              <a:rPr lang="en-US" sz="1200" b="0" i="0" kern="1200">
                <a:solidFill>
                  <a:schemeClr val="tx1"/>
                </a:solidFill>
                <a:effectLst/>
                <a:latin typeface="+mj-lt"/>
                <a:ea typeface="+mn-ea"/>
                <a:cs typeface="+mn-cs"/>
              </a:rPr>
              <a:t>Among 2,953 adult patients with a </a:t>
            </a:r>
            <a:r>
              <a:rPr lang="en-US" sz="1200" b="1" i="0" kern="1200" err="1">
                <a:solidFill>
                  <a:schemeClr val="tx1"/>
                </a:solidFill>
                <a:effectLst/>
                <a:latin typeface="+mj-lt"/>
                <a:ea typeface="+mn-ea"/>
                <a:cs typeface="+mn-cs"/>
              </a:rPr>
              <a:t>haplo</a:t>
            </a:r>
            <a:r>
              <a:rPr lang="en-US" sz="1200" b="1" i="0" kern="1200">
                <a:solidFill>
                  <a:schemeClr val="tx1"/>
                </a:solidFill>
                <a:effectLst/>
                <a:latin typeface="+mj-lt"/>
                <a:ea typeface="+mn-ea"/>
                <a:cs typeface="+mn-cs"/>
              </a:rPr>
              <a:t> donor</a:t>
            </a:r>
            <a:r>
              <a:rPr lang="en-US" sz="1200" b="0" i="0" kern="1200">
                <a:solidFill>
                  <a:schemeClr val="tx1"/>
                </a:solidFill>
                <a:effectLst/>
                <a:latin typeface="+mj-lt"/>
                <a:ea typeface="+mn-ea"/>
                <a:cs typeface="+mn-cs"/>
              </a:rPr>
              <a:t>, the 3-year probabilities (95% CI) of survival following transplant according to disease status are:</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CR1</a:t>
            </a:r>
            <a:r>
              <a:rPr lang="en-US" sz="1200"/>
              <a:t> </a:t>
            </a:r>
            <a:r>
              <a:rPr lang="en-US" sz="1200" b="0" i="0" kern="1200">
                <a:solidFill>
                  <a:schemeClr val="tx1"/>
                </a:solidFill>
                <a:effectLst/>
                <a:latin typeface="+mj-lt"/>
                <a:ea typeface="+mn-ea"/>
                <a:cs typeface="+mn-cs"/>
              </a:rPr>
              <a:t>				</a:t>
            </a:r>
            <a:r>
              <a:rPr lang="en-US" sz="1200">
                <a:latin typeface="+mj-lt"/>
              </a:rPr>
              <a:t>62</a:t>
            </a:r>
            <a:r>
              <a:rPr lang="en-US" sz="1200" b="0" i="0" kern="1200">
                <a:solidFill>
                  <a:schemeClr val="tx1"/>
                </a:solidFill>
                <a:effectLst/>
                <a:latin typeface="+mj-lt"/>
                <a:ea typeface="+mn-ea"/>
                <a:cs typeface="+mn-cs"/>
              </a:rPr>
              <a:t>.1% (</a:t>
            </a:r>
            <a:r>
              <a:rPr lang="en-US" sz="1200">
                <a:latin typeface="+mj-lt"/>
              </a:rPr>
              <a:t>59</a:t>
            </a:r>
            <a:r>
              <a:rPr lang="en-US" sz="1200" b="0" i="0" kern="1200">
                <a:solidFill>
                  <a:schemeClr val="tx1"/>
                </a:solidFill>
                <a:effectLst/>
                <a:latin typeface="+mj-lt"/>
                <a:ea typeface="+mn-ea"/>
                <a:cs typeface="+mn-cs"/>
              </a:rPr>
              <a:t>.9-64.3%)</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CR2+ (2nd or subsequent complete remission)</a:t>
            </a:r>
            <a:r>
              <a:rPr lang="en-US" sz="1200"/>
              <a:t> </a:t>
            </a:r>
            <a:r>
              <a:rPr lang="en-US" sz="1200" b="0" i="0" kern="1200">
                <a:solidFill>
                  <a:schemeClr val="tx1"/>
                </a:solidFill>
                <a:effectLst/>
                <a:latin typeface="+mj-lt"/>
                <a:ea typeface="+mn-ea"/>
                <a:cs typeface="+mn-cs"/>
              </a:rPr>
              <a:t>	59.9% (55.4-64.7%)</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Relapse/never in CR (includes primary induction failure)</a:t>
            </a:r>
            <a:r>
              <a:rPr lang="en-US" sz="1200"/>
              <a:t> </a:t>
            </a:r>
            <a:r>
              <a:rPr lang="en-US" sz="1200" b="0" i="0" kern="1200">
                <a:solidFill>
                  <a:schemeClr val="tx1"/>
                </a:solidFill>
                <a:effectLst/>
                <a:latin typeface="+mj-lt"/>
                <a:ea typeface="+mn-ea"/>
                <a:cs typeface="+mn-cs"/>
              </a:rPr>
              <a:t>	</a:t>
            </a:r>
            <a:r>
              <a:rPr lang="en-US" sz="1200">
                <a:latin typeface="+mj-lt"/>
              </a:rPr>
              <a:t>3</a:t>
            </a:r>
            <a:r>
              <a:rPr lang="en-US" sz="1200" b="0" i="0" kern="1200">
                <a:solidFill>
                  <a:schemeClr val="tx1"/>
                </a:solidFill>
                <a:effectLst/>
                <a:latin typeface="+mj-lt"/>
                <a:ea typeface="+mn-ea"/>
                <a:cs typeface="+mn-cs"/>
              </a:rPr>
              <a:t>2.6% (</a:t>
            </a:r>
            <a:r>
              <a:rPr lang="en-US" sz="1200">
                <a:latin typeface="+mj-lt"/>
              </a:rPr>
              <a:t>27</a:t>
            </a:r>
            <a:r>
              <a:rPr lang="en-US" sz="1200" b="0" i="0" kern="1200">
                <a:solidFill>
                  <a:schemeClr val="tx1"/>
                </a:solidFill>
                <a:effectLst/>
                <a:latin typeface="+mj-lt"/>
                <a:ea typeface="+mn-ea"/>
                <a:cs typeface="+mn-cs"/>
              </a:rPr>
              <a:t>.6-38.5%)</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Two-group comparison:</a:t>
            </a:r>
            <a:endParaRPr lang="en-US" sz="14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MRD CR1 vs CR2+, 	P = </a:t>
            </a:r>
            <a:r>
              <a:rPr lang="en-US" sz="1200">
                <a:latin typeface="+mj-lt"/>
              </a:rPr>
              <a:t>0.5047</a:t>
            </a:r>
            <a:r>
              <a:rPr lang="en-US" sz="1200" b="0" i="0" kern="1200">
                <a:solidFill>
                  <a:schemeClr val="tx1"/>
                </a:solidFill>
                <a:effectLst/>
                <a:latin typeface="+mj-lt"/>
                <a:ea typeface="+mn-ea"/>
                <a:cs typeface="+mn-cs"/>
              </a:rPr>
              <a:t>;</a:t>
            </a:r>
            <a:endParaRPr lang="en-US" sz="16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MRD CR2+ vs relapse, 	P &lt;.0001;</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Among the 1,246 adult recipients of </a:t>
            </a:r>
            <a:r>
              <a:rPr lang="en-US" sz="1200" b="1" i="0" kern="1200">
                <a:solidFill>
                  <a:schemeClr val="tx1"/>
                </a:solidFill>
                <a:effectLst/>
                <a:latin typeface="+mj-lt"/>
                <a:ea typeface="+mn-ea"/>
                <a:cs typeface="+mn-cs"/>
              </a:rPr>
              <a:t>mismatched unrelated donor</a:t>
            </a:r>
            <a:r>
              <a:rPr lang="en-US" sz="1200" b="0" i="0" kern="1200">
                <a:solidFill>
                  <a:schemeClr val="tx1"/>
                </a:solidFill>
                <a:effectLst/>
                <a:latin typeface="+mj-lt"/>
                <a:ea typeface="+mn-ea"/>
                <a:cs typeface="+mn-cs"/>
              </a:rPr>
              <a:t>, The 3-year probabilities (95% CI) of survival following transplant according to disease status are:</a:t>
            </a:r>
            <a:endParaRPr lang="en-US" sz="14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CR1 				 </a:t>
            </a:r>
            <a:r>
              <a:rPr lang="en-US" sz="1200">
                <a:latin typeface="+mj-lt"/>
              </a:rPr>
              <a:t>60</a:t>
            </a:r>
            <a:r>
              <a:rPr lang="en-US" sz="1200" b="0" i="0" kern="1200">
                <a:solidFill>
                  <a:schemeClr val="tx1"/>
                </a:solidFill>
                <a:effectLst/>
                <a:latin typeface="+mj-lt"/>
                <a:ea typeface="+mn-ea"/>
                <a:cs typeface="+mn-cs"/>
              </a:rPr>
              <a:t>.1% (</a:t>
            </a:r>
            <a:r>
              <a:rPr lang="en-US" sz="1200">
                <a:latin typeface="+mj-lt"/>
              </a:rPr>
              <a:t>56</a:t>
            </a:r>
            <a:r>
              <a:rPr lang="en-US" sz="1200" b="0" i="0" kern="1200">
                <a:solidFill>
                  <a:schemeClr val="tx1"/>
                </a:solidFill>
                <a:effectLst/>
                <a:latin typeface="+mj-lt"/>
                <a:ea typeface="+mn-ea"/>
                <a:cs typeface="+mn-cs"/>
              </a:rPr>
              <a:t>.5-63.8%)</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CR2+ (2nd or subsequent complete remission)	</a:t>
            </a:r>
            <a:r>
              <a:rPr lang="en-US" sz="1200"/>
              <a:t> 62.6</a:t>
            </a:r>
            <a:r>
              <a:rPr lang="en-US" sz="1200" b="0" i="0" kern="1200">
                <a:solidFill>
                  <a:schemeClr val="tx1"/>
                </a:solidFill>
                <a:effectLst/>
                <a:latin typeface="+mj-lt"/>
                <a:ea typeface="+mn-ea"/>
                <a:cs typeface="+mn-cs"/>
              </a:rPr>
              <a:t>% (54.8-71.6%)</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Relapse/never in CR (includes primary induction failure)</a:t>
            </a:r>
            <a:r>
              <a:rPr lang="en-US" sz="1200"/>
              <a:t> </a:t>
            </a:r>
            <a:r>
              <a:rPr lang="en-US" sz="1200" b="0" i="0" kern="1200">
                <a:solidFill>
                  <a:schemeClr val="tx1"/>
                </a:solidFill>
                <a:effectLst/>
                <a:latin typeface="+mj-lt"/>
                <a:ea typeface="+mn-ea"/>
                <a:cs typeface="+mn-cs"/>
              </a:rPr>
              <a:t>	 </a:t>
            </a:r>
            <a:r>
              <a:rPr lang="en-US" sz="1200">
                <a:latin typeface="+mj-lt"/>
              </a:rPr>
              <a:t>29</a:t>
            </a:r>
            <a:r>
              <a:rPr lang="en-US" sz="1200" b="0" i="0" kern="1200">
                <a:solidFill>
                  <a:schemeClr val="tx1"/>
                </a:solidFill>
                <a:effectLst/>
                <a:latin typeface="+mj-lt"/>
                <a:ea typeface="+mn-ea"/>
                <a:cs typeface="+mn-cs"/>
              </a:rPr>
              <a:t>.3% (</a:t>
            </a:r>
            <a:r>
              <a:rPr lang="en-US" sz="1200">
                <a:latin typeface="+mj-lt"/>
              </a:rPr>
              <a:t>21</a:t>
            </a:r>
            <a:r>
              <a:rPr lang="en-US" sz="1200" b="0" i="0" kern="1200">
                <a:solidFill>
                  <a:schemeClr val="tx1"/>
                </a:solidFill>
                <a:effectLst/>
                <a:latin typeface="+mj-lt"/>
                <a:ea typeface="+mn-ea"/>
                <a:cs typeface="+mn-cs"/>
              </a:rPr>
              <a:t>.2-40.3%)</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Two-group comparison:</a:t>
            </a:r>
            <a:endParaRPr lang="en-US" sz="14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MUD CR1 vs CR2+, 	P = 0.5770;</a:t>
            </a:r>
            <a:endParaRPr lang="en-US" sz="16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MUD CR2+ vs relapse, 	P &lt;.0001;</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b="0" i="0" kern="1200">
              <a:solidFill>
                <a:schemeClr val="tx1"/>
              </a:solidFill>
              <a:latin typeface="+mj-lt"/>
              <a:ea typeface="+mn-ea"/>
              <a:cs typeface="+mn-cs"/>
            </a:endParaRPr>
          </a:p>
          <a:p>
            <a:endParaRPr lang="en-US" sz="1200" b="0" i="0" kern="1200">
              <a:solidFill>
                <a:schemeClr val="tx1"/>
              </a:solidFill>
              <a:effectLst/>
              <a:latin typeface="+mj-lt"/>
              <a:ea typeface="Verdana"/>
            </a:endParaRPr>
          </a:p>
        </p:txBody>
      </p:sp>
      <p:sp>
        <p:nvSpPr>
          <p:cNvPr id="4" name="Slide Number Placeholder 3">
            <a:extLst>
              <a:ext uri="{FF2B5EF4-FFF2-40B4-BE49-F238E27FC236}">
                <a16:creationId xmlns:a16="http://schemas.microsoft.com/office/drawing/2014/main" id="{8FA24593-695B-C614-FD5C-E1ED20AE5F25}"/>
              </a:ext>
            </a:extLst>
          </p:cNvPr>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63</a:t>
            </a:fld>
            <a:endParaRPr lang="en-US">
              <a:solidFill>
                <a:srgbClr val="000000"/>
              </a:solidFill>
              <a:latin typeface="Verdana"/>
            </a:endParaRPr>
          </a:p>
        </p:txBody>
      </p:sp>
    </p:spTree>
    <p:extLst>
      <p:ext uri="{BB962C8B-B14F-4D97-AF65-F5344CB8AC3E}">
        <p14:creationId xmlns:p14="http://schemas.microsoft.com/office/powerpoint/2010/main" val="3678125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B2276-6998-D640-19A1-9FA72FD3E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C5CE8-6B26-22EE-4161-1F8ABAB59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418F97-F500-95D5-8B4C-A2FA4C592436}"/>
              </a:ext>
            </a:extLst>
          </p:cNvPr>
          <p:cNvSpPr>
            <a:spLocks noGrp="1"/>
          </p:cNvSpPr>
          <p:nvPr>
            <p:ph type="body" idx="1"/>
          </p:nvPr>
        </p:nvSpPr>
        <p:spPr/>
        <p:txBody>
          <a:bodyPr/>
          <a:lstStyle/>
          <a:p>
            <a:r>
              <a:rPr lang="en-US" sz="1200" b="0" i="0" kern="1200">
                <a:solidFill>
                  <a:schemeClr val="tx1"/>
                </a:solidFill>
                <a:effectLst/>
                <a:latin typeface="+mj-lt"/>
                <a:ea typeface="+mn-ea"/>
                <a:cs typeface="+mn-cs"/>
              </a:rPr>
              <a:t>Among 1,131 </a:t>
            </a:r>
            <a:r>
              <a:rPr lang="en-US" sz="1200">
                <a:latin typeface="+mj-lt"/>
              </a:rPr>
              <a:t>pediatric</a:t>
            </a:r>
            <a:r>
              <a:rPr lang="en-US" sz="1200" b="0" i="0" kern="1200">
                <a:solidFill>
                  <a:schemeClr val="tx1"/>
                </a:solidFill>
                <a:effectLst/>
                <a:latin typeface="+mj-lt"/>
                <a:ea typeface="+mn-ea"/>
                <a:cs typeface="+mn-cs"/>
              </a:rPr>
              <a:t> patients, the 3-year probabilities (95% CI) of survival following transplant according to disease status are:</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CR1</a:t>
            </a:r>
            <a:r>
              <a:rPr lang="en-US" sz="1200"/>
              <a:t> </a:t>
            </a:r>
            <a:r>
              <a:rPr lang="en-US" sz="1200" b="0" i="0" kern="1200">
                <a:solidFill>
                  <a:schemeClr val="tx1"/>
                </a:solidFill>
                <a:effectLst/>
                <a:latin typeface="+mj-lt"/>
                <a:ea typeface="+mn-ea"/>
                <a:cs typeface="+mn-cs"/>
              </a:rPr>
              <a:t>				</a:t>
            </a:r>
            <a:r>
              <a:rPr lang="en-US" sz="1200">
                <a:latin typeface="+mj-lt"/>
              </a:rPr>
              <a:t>67</a:t>
            </a:r>
            <a:r>
              <a:rPr lang="en-US" sz="1200" b="0" i="0" kern="1200">
                <a:solidFill>
                  <a:schemeClr val="tx1"/>
                </a:solidFill>
                <a:effectLst/>
                <a:latin typeface="+mj-lt"/>
                <a:ea typeface="+mn-ea"/>
                <a:cs typeface="+mn-cs"/>
              </a:rPr>
              <a:t>.0% (63.5-70.6%)</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CR2+ (2nd or subsequent complete remission)</a:t>
            </a:r>
            <a:r>
              <a:rPr lang="en-US" sz="1200"/>
              <a:t> </a:t>
            </a:r>
            <a:r>
              <a:rPr lang="en-US" sz="1200" b="0" i="0" kern="1200">
                <a:solidFill>
                  <a:schemeClr val="tx1"/>
                </a:solidFill>
                <a:effectLst/>
                <a:latin typeface="+mj-lt"/>
                <a:ea typeface="+mn-ea"/>
                <a:cs typeface="+mn-cs"/>
              </a:rPr>
              <a:t>	</a:t>
            </a:r>
            <a:r>
              <a:rPr lang="en-US" sz="1200">
                <a:latin typeface="+mj-lt"/>
              </a:rPr>
              <a:t>74</a:t>
            </a:r>
            <a:r>
              <a:rPr lang="en-US" sz="1200" b="0" i="0" kern="1200">
                <a:solidFill>
                  <a:schemeClr val="tx1"/>
                </a:solidFill>
                <a:effectLst/>
                <a:latin typeface="+mj-lt"/>
                <a:ea typeface="+mn-ea"/>
                <a:cs typeface="+mn-cs"/>
              </a:rPr>
              <a:t>.5% (</a:t>
            </a:r>
            <a:r>
              <a:rPr lang="en-US" sz="1200">
                <a:latin typeface="+mj-lt"/>
              </a:rPr>
              <a:t>69</a:t>
            </a:r>
            <a:r>
              <a:rPr lang="en-US" sz="1200" b="0" i="0" kern="1200">
                <a:solidFill>
                  <a:schemeClr val="tx1"/>
                </a:solidFill>
                <a:effectLst/>
                <a:latin typeface="+mj-lt"/>
                <a:ea typeface="+mn-ea"/>
                <a:cs typeface="+mn-cs"/>
              </a:rPr>
              <a:t>.0-80.</a:t>
            </a:r>
            <a:r>
              <a:rPr lang="en-US" sz="1200">
                <a:latin typeface="+mj-lt"/>
              </a:rPr>
              <a:t>3</a:t>
            </a:r>
            <a:r>
              <a:rPr lang="en-US" sz="1200" b="0" i="0" kern="1200">
                <a:solidFill>
                  <a:schemeClr val="tx1"/>
                </a:solidFill>
                <a:effectLst/>
                <a:latin typeface="+mj-lt"/>
                <a:ea typeface="+mn-ea"/>
                <a:cs typeface="+mn-cs"/>
              </a:rPr>
              <a:t>%)</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Relapse/never in CR (includes primary induction failure)</a:t>
            </a:r>
            <a:r>
              <a:rPr lang="en-US" sz="1200"/>
              <a:t> </a:t>
            </a:r>
            <a:r>
              <a:rPr lang="en-US" sz="1200" b="0" i="0" kern="1200">
                <a:solidFill>
                  <a:schemeClr val="tx1"/>
                </a:solidFill>
                <a:effectLst/>
                <a:latin typeface="+mj-lt"/>
                <a:ea typeface="+mn-ea"/>
                <a:cs typeface="+mn-cs"/>
              </a:rPr>
              <a:t>	</a:t>
            </a:r>
            <a:r>
              <a:rPr lang="en-US" sz="1200">
                <a:latin typeface="+mj-lt"/>
              </a:rPr>
              <a:t>35</a:t>
            </a:r>
            <a:r>
              <a:rPr lang="en-US" sz="1200" b="0" i="0" kern="1200">
                <a:solidFill>
                  <a:schemeClr val="tx1"/>
                </a:solidFill>
                <a:effectLst/>
                <a:latin typeface="+mj-lt"/>
                <a:ea typeface="+mn-ea"/>
                <a:cs typeface="+mn-cs"/>
              </a:rPr>
              <a:t>.7% (</a:t>
            </a:r>
            <a:r>
              <a:rPr lang="en-US" sz="1200">
                <a:latin typeface="+mj-lt"/>
              </a:rPr>
              <a:t>25</a:t>
            </a:r>
            <a:r>
              <a:rPr lang="en-US" sz="1200" b="0" i="0" kern="1200">
                <a:solidFill>
                  <a:schemeClr val="tx1"/>
                </a:solidFill>
                <a:effectLst/>
                <a:latin typeface="+mj-lt"/>
                <a:ea typeface="+mn-ea"/>
                <a:cs typeface="+mn-cs"/>
              </a:rPr>
              <a:t>.3-50.3%)</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Two-group comparison:</a:t>
            </a:r>
            <a:endParaRPr lang="en-US" sz="14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MRD CR1 vs CR2+, 	P = 0.0275;</a:t>
            </a:r>
            <a:endParaRPr lang="en-US" sz="16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MRD CR2+ vs relapse, 	P &lt;.0001;</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b="0" i="0" kern="1200">
              <a:solidFill>
                <a:schemeClr val="tx1"/>
              </a:solidFill>
              <a:latin typeface="+mj-lt"/>
              <a:ea typeface="+mn-ea"/>
              <a:cs typeface="+mn-cs"/>
            </a:endParaRPr>
          </a:p>
          <a:p>
            <a:endParaRPr lang="en-US"/>
          </a:p>
        </p:txBody>
      </p:sp>
      <p:sp>
        <p:nvSpPr>
          <p:cNvPr id="4" name="Slide Number Placeholder 3">
            <a:extLst>
              <a:ext uri="{FF2B5EF4-FFF2-40B4-BE49-F238E27FC236}">
                <a16:creationId xmlns:a16="http://schemas.microsoft.com/office/drawing/2014/main" id="{0056041E-F828-0E77-AC23-B8051F276966}"/>
              </a:ext>
            </a:extLst>
          </p:cNvPr>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64</a:t>
            </a:fld>
            <a:endParaRPr lang="en-US">
              <a:solidFill>
                <a:srgbClr val="000000"/>
              </a:solidFill>
              <a:latin typeface="Verdana"/>
            </a:endParaRPr>
          </a:p>
        </p:txBody>
      </p:sp>
    </p:spTree>
    <p:extLst>
      <p:ext uri="{BB962C8B-B14F-4D97-AF65-F5344CB8AC3E}">
        <p14:creationId xmlns:p14="http://schemas.microsoft.com/office/powerpoint/2010/main" val="7151697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CC1B3-2950-1764-CBE1-582A4C54E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3FEBA-D0C4-0084-2DF4-9EF11A00E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CC74ED-253D-5BDE-D0FA-BCD4E98A73D4}"/>
              </a:ext>
            </a:extLst>
          </p:cNvPr>
          <p:cNvSpPr>
            <a:spLocks noGrp="1"/>
          </p:cNvSpPr>
          <p:nvPr>
            <p:ph type="body" idx="1"/>
          </p:nvPr>
        </p:nvSpPr>
        <p:spPr/>
        <p:txBody>
          <a:bodyPr/>
          <a:lstStyle/>
          <a:p>
            <a:r>
              <a:rPr lang="en-US" sz="1200" b="0" i="0" kern="1200">
                <a:solidFill>
                  <a:schemeClr val="tx1"/>
                </a:solidFill>
                <a:effectLst/>
                <a:latin typeface="+mj-lt"/>
                <a:ea typeface="+mn-ea"/>
                <a:cs typeface="+mn-cs"/>
              </a:rPr>
              <a:t>Among 1,041 pediatric patients with AML receiving first </a:t>
            </a:r>
            <a:r>
              <a:rPr lang="en-US" sz="1200" b="1" i="0" kern="1200">
                <a:solidFill>
                  <a:schemeClr val="tx1"/>
                </a:solidFill>
                <a:effectLst/>
                <a:latin typeface="+mj-lt"/>
                <a:ea typeface="+mn-ea"/>
                <a:cs typeface="+mn-cs"/>
              </a:rPr>
              <a:t>allogeneic</a:t>
            </a:r>
            <a:r>
              <a:rPr lang="en-US" sz="1200" b="0" i="0" kern="1200">
                <a:solidFill>
                  <a:schemeClr val="tx1"/>
                </a:solidFill>
                <a:effectLst/>
                <a:latin typeface="+mj-lt"/>
                <a:ea typeface="+mn-ea"/>
                <a:cs typeface="+mn-cs"/>
              </a:rPr>
              <a:t> transplant during 2019-2023, the 3-year probabilities (95% CI) of survival following transplant according to donor types are:</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Matched related donor		69.7% (64.1-75.8%)</a:t>
            </a:r>
          </a:p>
          <a:p>
            <a:r>
              <a:rPr lang="en-US" sz="1200" b="0" i="0" kern="1200">
                <a:solidFill>
                  <a:schemeClr val="tx1"/>
                </a:solidFill>
                <a:effectLst/>
                <a:latin typeface="+mj-lt"/>
                <a:ea typeface="+mn-ea"/>
                <a:cs typeface="+mn-cs"/>
              </a:rPr>
              <a:t>Matched unrelated donor</a:t>
            </a:r>
            <a:r>
              <a:rPr lang="en-US"/>
              <a:t> </a:t>
            </a:r>
            <a:r>
              <a:rPr lang="en-US" sz="1200" b="0" i="0" kern="1200">
                <a:solidFill>
                  <a:schemeClr val="tx1"/>
                </a:solidFill>
                <a:effectLst/>
                <a:latin typeface="+mj-lt"/>
                <a:ea typeface="+mn-ea"/>
                <a:cs typeface="+mn-cs"/>
              </a:rPr>
              <a:t>		67.7% (62.4-73.4%)</a:t>
            </a:r>
          </a:p>
          <a:p>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related donor</a:t>
            </a:r>
            <a:r>
              <a:rPr lang="en-US"/>
              <a:t> </a:t>
            </a:r>
            <a:r>
              <a:rPr lang="en-US" sz="1200" b="0" i="0" kern="1200">
                <a:solidFill>
                  <a:schemeClr val="tx1"/>
                </a:solidFill>
                <a:effectLst/>
                <a:latin typeface="+mj-lt"/>
                <a:ea typeface="+mn-ea"/>
                <a:cs typeface="+mn-cs"/>
              </a:rPr>
              <a:t>		68.3% (63.4-73.6%)</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Mismatched unrelated donor</a:t>
            </a:r>
            <a:r>
              <a:rPr lang="en-US"/>
              <a:t> </a:t>
            </a:r>
            <a:r>
              <a:rPr lang="en-US" sz="1200" b="0" i="0" kern="1200">
                <a:solidFill>
                  <a:schemeClr val="tx1"/>
                </a:solidFill>
                <a:effectLst/>
                <a:latin typeface="+mj-lt"/>
                <a:ea typeface="+mn-ea"/>
                <a:cs typeface="+mn-cs"/>
              </a:rPr>
              <a:t>	60.8% (50.0-74.0%)</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Two-group comparison:</a:t>
            </a:r>
          </a:p>
          <a:p>
            <a:pPr lvl="0"/>
            <a:r>
              <a:rPr lang="en-US" sz="1200" b="0" i="0" kern="1200">
                <a:solidFill>
                  <a:schemeClr val="tx1"/>
                </a:solidFill>
                <a:effectLst/>
                <a:latin typeface="+mj-lt"/>
                <a:ea typeface="+mn-ea"/>
                <a:cs typeface="+mn-cs"/>
              </a:rPr>
              <a:t>Pediatrics MRD vs MUD, 	 P = 0.4189;</a:t>
            </a:r>
          </a:p>
          <a:p>
            <a:pPr lvl="0"/>
            <a:r>
              <a:rPr lang="en-US" sz="1200" b="0" i="0" kern="1200">
                <a:solidFill>
                  <a:schemeClr val="tx1"/>
                </a:solidFill>
                <a:effectLst/>
                <a:latin typeface="+mj-lt"/>
                <a:ea typeface="+mn-ea"/>
                <a:cs typeface="+mn-cs"/>
              </a:rPr>
              <a:t>Pediatrics MRD vs </a:t>
            </a:r>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P = 0.3007;</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Pediatrics MRD vs MMUD,	 P = 0.1236;</a:t>
            </a:r>
          </a:p>
          <a:p>
            <a:endParaRPr lang="en-US" sz="1200" b="0" i="0" kern="1200">
              <a:solidFill>
                <a:schemeClr val="tx1"/>
              </a:solidFill>
              <a:effectLst/>
              <a:latin typeface="+mj-lt"/>
              <a:ea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b="0" i="0" kern="1200">
              <a:solidFill>
                <a:schemeClr val="tx1"/>
              </a:solidFill>
              <a:latin typeface="+mj-lt"/>
              <a:ea typeface="+mn-ea"/>
              <a:cs typeface="+mn-cs"/>
            </a:endParaRPr>
          </a:p>
          <a:p>
            <a:endParaRPr lang="en-US"/>
          </a:p>
        </p:txBody>
      </p:sp>
      <p:sp>
        <p:nvSpPr>
          <p:cNvPr id="4" name="Slide Number Placeholder 3">
            <a:extLst>
              <a:ext uri="{FF2B5EF4-FFF2-40B4-BE49-F238E27FC236}">
                <a16:creationId xmlns:a16="http://schemas.microsoft.com/office/drawing/2014/main" id="{E40A86F0-B4D0-37A7-3CC0-04E19DA2002A}"/>
              </a:ext>
            </a:extLst>
          </p:cNvPr>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65</a:t>
            </a:fld>
            <a:endParaRPr lang="en-US">
              <a:solidFill>
                <a:srgbClr val="000000"/>
              </a:solidFill>
              <a:latin typeface="Verdana"/>
            </a:endParaRPr>
          </a:p>
        </p:txBody>
      </p:sp>
    </p:spTree>
    <p:extLst>
      <p:ext uri="{BB962C8B-B14F-4D97-AF65-F5344CB8AC3E}">
        <p14:creationId xmlns:p14="http://schemas.microsoft.com/office/powerpoint/2010/main" val="17499581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Among 701 patients with a </a:t>
            </a:r>
            <a:r>
              <a:rPr lang="en-US" sz="1200" b="1" i="0" kern="1200">
                <a:solidFill>
                  <a:schemeClr val="tx1"/>
                </a:solidFill>
                <a:effectLst/>
                <a:latin typeface="+mj-lt"/>
                <a:ea typeface="+mn-ea"/>
                <a:cs typeface="+mn-cs"/>
              </a:rPr>
              <a:t>matched related donor </a:t>
            </a:r>
            <a:r>
              <a:rPr lang="en-US" sz="1200" b="0" i="0" kern="1200">
                <a:solidFill>
                  <a:schemeClr val="tx1"/>
                </a:solidFill>
                <a:effectLst/>
                <a:latin typeface="+mj-lt"/>
                <a:ea typeface="+mn-ea"/>
                <a:cs typeface="+mn-cs"/>
              </a:rPr>
              <a:t>allogeneic transplants performed during 2019-2023 in recipients with early and advanced disease MDS, the 3-year probabilities (95% CI) of survival following transplant according to IPSS-R Score are:</a:t>
            </a:r>
          </a:p>
          <a:p>
            <a:endParaRPr lang="en-US" sz="12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Very low</a:t>
            </a:r>
            <a:r>
              <a:rPr lang="en-US"/>
              <a:t> </a:t>
            </a:r>
            <a:r>
              <a:rPr lang="en-US" sz="1200" b="0" i="0" kern="1200">
                <a:solidFill>
                  <a:schemeClr val="tx1"/>
                </a:solidFill>
                <a:effectLst/>
                <a:latin typeface="+mj-lt"/>
                <a:ea typeface="+mn-ea"/>
                <a:cs typeface="+mn-cs"/>
              </a:rPr>
              <a:t>	68.1% (59.6-77.7%)</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Low 	73.0% (66.1-80.5%)</a:t>
            </a:r>
          </a:p>
          <a:p>
            <a:pPr lvl="0"/>
            <a:r>
              <a:rPr lang="en-US" sz="1200" b="0" i="0" kern="1200">
                <a:solidFill>
                  <a:schemeClr val="tx1"/>
                </a:solidFill>
                <a:effectLst/>
                <a:latin typeface="+mj-lt"/>
                <a:ea typeface="+mn-ea"/>
                <a:cs typeface="+mn-cs"/>
              </a:rPr>
              <a:t>Intermediate 	49.5% (42.4-57.9%)</a:t>
            </a:r>
          </a:p>
          <a:p>
            <a:pPr lvl="0"/>
            <a:r>
              <a:rPr lang="en-US" sz="1200" b="0" i="0" kern="1200">
                <a:solidFill>
                  <a:schemeClr val="tx1"/>
                </a:solidFill>
                <a:effectLst/>
                <a:latin typeface="+mj-lt"/>
                <a:ea typeface="+mn-ea"/>
                <a:cs typeface="+mn-cs"/>
              </a:rPr>
              <a:t>High 	44.5% (36.5-54.3%)</a:t>
            </a:r>
          </a:p>
          <a:p>
            <a:r>
              <a:rPr lang="en-US" sz="1200" b="0" i="0" kern="1200">
                <a:solidFill>
                  <a:schemeClr val="tx1"/>
                </a:solidFill>
                <a:effectLst/>
                <a:latin typeface="+mj-lt"/>
                <a:ea typeface="+mn-ea"/>
                <a:cs typeface="+mn-cs"/>
              </a:rPr>
              <a:t>Very high</a:t>
            </a:r>
            <a:r>
              <a:rPr lang="en-US"/>
              <a:t> </a:t>
            </a:r>
            <a:r>
              <a:rPr lang="en-US" sz="1200" b="0" i="0" kern="1200">
                <a:solidFill>
                  <a:schemeClr val="tx1"/>
                </a:solidFill>
                <a:effectLst/>
                <a:latin typeface="+mj-lt"/>
                <a:ea typeface="+mn-ea"/>
                <a:cs typeface="+mn-cs"/>
              </a:rPr>
              <a:t>	28.5% (20.2-40.1%)</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Two-group comparison: </a:t>
            </a:r>
            <a:r>
              <a:rPr lang="en-US"/>
              <a:t>0.2708</a:t>
            </a:r>
            <a:r>
              <a:rPr lang="en-US" sz="1200" b="0" i="0" kern="1200">
                <a:solidFill>
                  <a:schemeClr val="tx1"/>
                </a:solidFill>
                <a:effectLst/>
                <a:latin typeface="+mj-lt"/>
                <a:ea typeface="+mn-ea"/>
                <a:cs typeface="+mn-cs"/>
              </a:rPr>
              <a:t>;</a:t>
            </a:r>
          </a:p>
          <a:p>
            <a:endParaRPr lang="en-US" sz="12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MRD very low vs intermediate, 	P = 0.0100;</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MRD very low vs high, 		P = 0.0014;</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MRD very low vs very high, 		P &lt; 0.0001;</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The 3-year probabilities (95% CI) of survival following transplant among 2,615 patients with a </a:t>
            </a:r>
            <a:r>
              <a:rPr lang="en-US" sz="1200" b="1" i="0" kern="1200">
                <a:solidFill>
                  <a:schemeClr val="tx1"/>
                </a:solidFill>
                <a:effectLst/>
                <a:latin typeface="+mj-lt"/>
                <a:ea typeface="+mn-ea"/>
                <a:cs typeface="+mn-cs"/>
              </a:rPr>
              <a:t>matched unrelated donor</a:t>
            </a:r>
            <a:r>
              <a:rPr lang="en-US" sz="1200" b="0" i="0" kern="1200">
                <a:solidFill>
                  <a:schemeClr val="tx1"/>
                </a:solidFill>
                <a:effectLst/>
                <a:latin typeface="+mj-lt"/>
                <a:ea typeface="+mn-ea"/>
                <a:cs typeface="+mn-cs"/>
              </a:rPr>
              <a:t> according to IPSS-R score are:</a:t>
            </a:r>
          </a:p>
          <a:p>
            <a:endParaRPr lang="en-US" sz="12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Very low</a:t>
            </a:r>
            <a:r>
              <a:rPr lang="en-US"/>
              <a:t> </a:t>
            </a:r>
            <a:r>
              <a:rPr lang="en-US" sz="1200" b="0" i="0" kern="1200">
                <a:solidFill>
                  <a:schemeClr val="tx1"/>
                </a:solidFill>
                <a:effectLst/>
                <a:latin typeface="+mj-lt"/>
                <a:ea typeface="+mn-ea"/>
                <a:cs typeface="+mn-cs"/>
              </a:rPr>
              <a:t>	65.8% (60.8-71.2%)</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Low</a:t>
            </a:r>
            <a:r>
              <a:rPr lang="en-US"/>
              <a:t> </a:t>
            </a:r>
            <a:r>
              <a:rPr lang="en-US" sz="1200" b="0" i="0" kern="1200">
                <a:solidFill>
                  <a:schemeClr val="tx1"/>
                </a:solidFill>
                <a:effectLst/>
                <a:latin typeface="+mj-lt"/>
                <a:ea typeface="+mn-ea"/>
                <a:cs typeface="+mn-cs"/>
              </a:rPr>
              <a:t>	61.0% (57.3-64.9%)</a:t>
            </a:r>
          </a:p>
          <a:p>
            <a:pPr lvl="0"/>
            <a:r>
              <a:rPr lang="en-US" sz="1200" b="0" i="0" kern="1200">
                <a:solidFill>
                  <a:schemeClr val="tx1"/>
                </a:solidFill>
                <a:effectLst/>
                <a:latin typeface="+mj-lt"/>
                <a:ea typeface="+mn-ea"/>
                <a:cs typeface="+mn-cs"/>
              </a:rPr>
              <a:t>Intermediate 	50.5% (46.7-54.5%)</a:t>
            </a:r>
          </a:p>
          <a:p>
            <a:pPr lvl="0"/>
            <a:r>
              <a:rPr lang="en-US" sz="1200" b="0" i="0" kern="1200">
                <a:solidFill>
                  <a:schemeClr val="tx1"/>
                </a:solidFill>
                <a:effectLst/>
                <a:latin typeface="+mj-lt"/>
                <a:ea typeface="+mn-ea"/>
                <a:cs typeface="+mn-cs"/>
              </a:rPr>
              <a:t>High 	43.5% (38.8-48.6%)</a:t>
            </a:r>
          </a:p>
          <a:p>
            <a:r>
              <a:rPr lang="en-US" sz="1200" b="0" i="0" kern="1200">
                <a:solidFill>
                  <a:schemeClr val="tx1"/>
                </a:solidFill>
                <a:effectLst/>
                <a:latin typeface="+mj-lt"/>
                <a:ea typeface="+mn-ea"/>
                <a:cs typeface="+mn-cs"/>
              </a:rPr>
              <a:t>Very high	33.7% (28.3-40.0%)</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Two-group comparison:</a:t>
            </a:r>
          </a:p>
          <a:p>
            <a:pPr lvl="0"/>
            <a:r>
              <a:rPr lang="en-US" sz="1200" b="0" i="0" kern="1200">
                <a:solidFill>
                  <a:schemeClr val="tx1"/>
                </a:solidFill>
                <a:effectLst/>
                <a:latin typeface="+mj-lt"/>
                <a:ea typeface="+mn-ea"/>
                <a:cs typeface="+mn-cs"/>
              </a:rPr>
              <a:t>MUD very low vs low, 		P = 0.0506;</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MUD very low vs intermediate, 	P &lt;.0001;</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MUD very low vs high, 		P &lt;.0001;</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MUD very low vs very high, 		P &lt;.0001;</a:t>
            </a:r>
            <a:endParaRPr lang="en-US" sz="1200" b="0" i="0" kern="1200">
              <a:solidFill>
                <a:schemeClr val="tx1"/>
              </a:solidFill>
              <a:effectLst/>
              <a:latin typeface="+mj-lt"/>
              <a:ea typeface="Verdana"/>
            </a:endParaRPr>
          </a:p>
          <a:p>
            <a:r>
              <a:rPr lang="en-US" sz="1200" b="1" i="0" kern="1200">
                <a:solidFill>
                  <a:schemeClr val="tx1"/>
                </a:solidFill>
                <a:effectLst/>
                <a:latin typeface="+mj-lt"/>
                <a:ea typeface="+mn-ea"/>
                <a:cs typeface="+mn-cs"/>
              </a:rPr>
              <a:t> </a:t>
            </a:r>
            <a:endParaRPr lang="en-US" sz="1200" b="0" i="0" kern="1200">
              <a:solidFill>
                <a:schemeClr val="tx1"/>
              </a:solidFill>
              <a:effectLst/>
              <a:latin typeface="+mj-lt"/>
              <a:ea typeface="+mn-ea"/>
              <a:cs typeface="+mn-cs"/>
            </a:endParaRPr>
          </a:p>
          <a:p>
            <a:r>
              <a:rPr lang="en-US" sz="1200" b="1" i="0" kern="1200">
                <a:solidFill>
                  <a:schemeClr val="tx1"/>
                </a:solidFill>
                <a:effectLst/>
                <a:latin typeface="+mj-lt"/>
                <a:ea typeface="+mn-ea"/>
                <a:cs typeface="+mn-cs"/>
              </a:rPr>
              <a:t>Reference for MDS classifications:</a:t>
            </a:r>
            <a:endParaRPr lang="en-US" sz="12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Greenberg PL, </a:t>
            </a:r>
            <a:r>
              <a:rPr lang="en-US" sz="1200" b="0" i="0" kern="1200" err="1">
                <a:solidFill>
                  <a:schemeClr val="tx1"/>
                </a:solidFill>
                <a:effectLst/>
                <a:latin typeface="+mj-lt"/>
                <a:ea typeface="+mn-ea"/>
                <a:cs typeface="+mn-cs"/>
              </a:rPr>
              <a:t>Tuechler</a:t>
            </a:r>
            <a:r>
              <a:rPr lang="en-US" sz="1200" b="0" i="0" kern="1200">
                <a:solidFill>
                  <a:schemeClr val="tx1"/>
                </a:solidFill>
                <a:effectLst/>
                <a:latin typeface="+mj-lt"/>
                <a:ea typeface="+mn-ea"/>
                <a:cs typeface="+mn-cs"/>
              </a:rPr>
              <a:t> H, Schanz J, et al. Revised international prognostic scoring system for myelodysplastic syndrome. </a:t>
            </a:r>
            <a:r>
              <a:rPr lang="en-US" sz="1200" b="0" i="1" kern="1200">
                <a:solidFill>
                  <a:schemeClr val="tx1"/>
                </a:solidFill>
                <a:effectLst/>
                <a:latin typeface="+mj-lt"/>
                <a:ea typeface="+mn-ea"/>
                <a:cs typeface="+mn-cs"/>
              </a:rPr>
              <a:t>Blood. </a:t>
            </a:r>
            <a:r>
              <a:rPr lang="en-US" sz="1200" b="0" i="0" kern="1200">
                <a:solidFill>
                  <a:schemeClr val="tx1"/>
                </a:solidFill>
                <a:effectLst/>
                <a:latin typeface="+mj-lt"/>
                <a:ea typeface="+mn-ea"/>
                <a:cs typeface="+mn-cs"/>
              </a:rPr>
              <a:t>2012;120(12):2454-2465.</a:t>
            </a:r>
            <a:endParaRPr lang="en-US" sz="1200" b="0" i="0" kern="1200">
              <a:solidFill>
                <a:schemeClr val="tx1"/>
              </a:solidFill>
              <a:effectLst/>
              <a:latin typeface="+mj-lt"/>
              <a:ea typeface="Verdana"/>
            </a:endParaRPr>
          </a:p>
          <a:p>
            <a:r>
              <a:rPr lang="en-US" sz="1200" b="1" i="0" kern="1200">
                <a:solidFill>
                  <a:schemeClr val="tx1"/>
                </a:solidFill>
                <a:effectLst/>
                <a:latin typeface="+mj-lt"/>
                <a:ea typeface="+mn-ea"/>
                <a:cs typeface="+mn-cs"/>
              </a:rPr>
              <a:t> </a:t>
            </a:r>
            <a:endParaRPr lang="en-US" sz="12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100">
              <a:latin typeface="+mn-lt"/>
            </a:endParaRPr>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66</a:t>
            </a:fld>
            <a:endParaRPr lang="en-US">
              <a:solidFill>
                <a:srgbClr val="000000"/>
              </a:solidFill>
              <a:latin typeface="Verdana"/>
            </a:endParaRPr>
          </a:p>
        </p:txBody>
      </p:sp>
    </p:spTree>
    <p:extLst>
      <p:ext uri="{BB962C8B-B14F-4D97-AF65-F5344CB8AC3E}">
        <p14:creationId xmlns:p14="http://schemas.microsoft.com/office/powerpoint/2010/main" val="24206488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Among 797 adult patients with a </a:t>
            </a:r>
            <a:r>
              <a:rPr lang="en-US" sz="1200" b="1"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donor receiving first </a:t>
            </a:r>
            <a:r>
              <a:rPr lang="en-US" sz="1200" b="1" i="0" kern="1200">
                <a:solidFill>
                  <a:schemeClr val="tx1"/>
                </a:solidFill>
                <a:effectLst/>
                <a:latin typeface="+mj-lt"/>
                <a:ea typeface="+mn-ea"/>
                <a:cs typeface="+mn-cs"/>
              </a:rPr>
              <a:t>allogeneic</a:t>
            </a:r>
            <a:r>
              <a:rPr lang="en-US" sz="1200" b="0" i="0" kern="1200">
                <a:solidFill>
                  <a:schemeClr val="tx1"/>
                </a:solidFill>
                <a:effectLst/>
                <a:latin typeface="+mj-lt"/>
                <a:ea typeface="+mn-ea"/>
                <a:cs typeface="+mn-cs"/>
              </a:rPr>
              <a:t> transplant for early and advanced MDS performed during 2019-2023, the 3-year probabilities (95% CI) of survival following transplant according to IPSS-R Score are:</a:t>
            </a:r>
          </a:p>
          <a:p>
            <a:endParaRPr lang="en-US" sz="12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Very low</a:t>
            </a:r>
            <a:r>
              <a:rPr lang="en-US"/>
              <a:t> </a:t>
            </a:r>
            <a:r>
              <a:rPr lang="en-US" sz="1200" b="0" i="0" kern="1200">
                <a:solidFill>
                  <a:schemeClr val="tx1"/>
                </a:solidFill>
                <a:effectLst/>
                <a:latin typeface="+mj-lt"/>
                <a:ea typeface="+mn-ea"/>
                <a:cs typeface="+mn-cs"/>
              </a:rPr>
              <a:t>	55.1% (45.4-66.9%)</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Low</a:t>
            </a:r>
            <a:r>
              <a:rPr lang="en-US"/>
              <a:t> </a:t>
            </a:r>
            <a:r>
              <a:rPr lang="en-US" sz="1200" b="0" i="0" kern="1200">
                <a:solidFill>
                  <a:schemeClr val="tx1"/>
                </a:solidFill>
                <a:effectLst/>
                <a:latin typeface="+mj-lt"/>
                <a:ea typeface="+mn-ea"/>
                <a:cs typeface="+mn-cs"/>
              </a:rPr>
              <a:t>	57.0% (50.3-64.5%)</a:t>
            </a:r>
          </a:p>
          <a:p>
            <a:pPr lvl="0"/>
            <a:r>
              <a:rPr lang="en-US" sz="1200" b="0" i="0" kern="1200">
                <a:solidFill>
                  <a:schemeClr val="tx1"/>
                </a:solidFill>
                <a:effectLst/>
                <a:latin typeface="+mj-lt"/>
                <a:ea typeface="+mn-ea"/>
                <a:cs typeface="+mn-cs"/>
              </a:rPr>
              <a:t>Intermediate 	43.0% (36.6-50.4%)</a:t>
            </a:r>
          </a:p>
          <a:p>
            <a:pPr lvl="0"/>
            <a:r>
              <a:rPr lang="en-US" sz="1200" b="0" i="0" kern="1200">
                <a:solidFill>
                  <a:schemeClr val="tx1"/>
                </a:solidFill>
                <a:effectLst/>
                <a:latin typeface="+mj-lt"/>
                <a:ea typeface="+mn-ea"/>
                <a:cs typeface="+mn-cs"/>
              </a:rPr>
              <a:t>High 	38.9% (31.2-48.5%)</a:t>
            </a:r>
          </a:p>
          <a:p>
            <a:r>
              <a:rPr lang="en-US" sz="1200" b="0" i="0" kern="1200">
                <a:solidFill>
                  <a:schemeClr val="tx1"/>
                </a:solidFill>
                <a:effectLst/>
                <a:latin typeface="+mj-lt"/>
                <a:ea typeface="+mn-ea"/>
                <a:cs typeface="+mn-cs"/>
              </a:rPr>
              <a:t>Very high	23.9% (16.8-34.1%)</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Two-group comparison:</a:t>
            </a:r>
          </a:p>
          <a:p>
            <a:pPr lvl="0"/>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very low vs low, 		P = 0.7417;</a:t>
            </a:r>
            <a:endParaRPr lang="en-US" sz="1200" b="0" i="0" kern="1200">
              <a:solidFill>
                <a:schemeClr val="tx1"/>
              </a:solidFill>
              <a:effectLst/>
              <a:latin typeface="+mj-lt"/>
              <a:ea typeface="Verdana"/>
            </a:endParaRPr>
          </a:p>
          <a:p>
            <a:pPr lvl="0"/>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very low vs intermediate	P = 0.0899;</a:t>
            </a:r>
            <a:endParaRPr lang="en-US" sz="1200" b="0" i="0" kern="1200">
              <a:solidFill>
                <a:schemeClr val="tx1"/>
              </a:solidFill>
              <a:effectLst/>
              <a:latin typeface="+mj-lt"/>
              <a:ea typeface="Verdana"/>
            </a:endParaRPr>
          </a:p>
          <a:p>
            <a:pPr lvl="0"/>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very low vs high, 		P = 0.0165;</a:t>
            </a:r>
            <a:endParaRPr lang="en-US" sz="1200" b="0" i="0" kern="1200">
              <a:solidFill>
                <a:schemeClr val="tx1"/>
              </a:solidFill>
              <a:effectLst/>
              <a:latin typeface="+mj-lt"/>
              <a:ea typeface="Verdana"/>
            </a:endParaRPr>
          </a:p>
          <a:p>
            <a:pPr lvl="0"/>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very low vs very high		P &lt;.0001;</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Among 350 adult patients with a </a:t>
            </a:r>
            <a:r>
              <a:rPr lang="en-US" sz="1200" b="1" i="0" kern="1200">
                <a:solidFill>
                  <a:schemeClr val="tx1"/>
                </a:solidFill>
                <a:effectLst/>
                <a:latin typeface="+mj-lt"/>
                <a:ea typeface="+mn-ea"/>
                <a:cs typeface="+mn-cs"/>
              </a:rPr>
              <a:t>mismatched unrelated donor</a:t>
            </a:r>
            <a:r>
              <a:rPr lang="en-US" sz="1200" b="0" i="0" kern="1200">
                <a:solidFill>
                  <a:schemeClr val="tx1"/>
                </a:solidFill>
                <a:effectLst/>
                <a:latin typeface="+mj-lt"/>
                <a:ea typeface="+mn-ea"/>
                <a:cs typeface="+mn-cs"/>
              </a:rPr>
              <a:t>, the 3-year probabilities (95% CI) of survival following transplant according to IPSS-R Score are:</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Very low</a:t>
            </a:r>
            <a:r>
              <a:rPr lang="en-US"/>
              <a:t> </a:t>
            </a:r>
            <a:r>
              <a:rPr lang="en-US" sz="1200" b="0" i="0" kern="1200">
                <a:solidFill>
                  <a:schemeClr val="tx1"/>
                </a:solidFill>
                <a:effectLst/>
                <a:latin typeface="+mj-lt"/>
                <a:ea typeface="+mn-ea"/>
                <a:cs typeface="+mn-cs"/>
              </a:rPr>
              <a:t>	59.6% (47.8-74.5%)</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Low	58.1% (47.8-70.7%)</a:t>
            </a:r>
          </a:p>
          <a:p>
            <a:pPr lvl="0"/>
            <a:r>
              <a:rPr lang="en-US" sz="1200" b="0" i="0" kern="1200">
                <a:solidFill>
                  <a:schemeClr val="tx1"/>
                </a:solidFill>
                <a:effectLst/>
                <a:latin typeface="+mj-lt"/>
                <a:ea typeface="+mn-ea"/>
                <a:cs typeface="+mn-cs"/>
              </a:rPr>
              <a:t>Intermediate 	46.6% (36.3-59.8%)</a:t>
            </a:r>
          </a:p>
          <a:p>
            <a:pPr lvl="0"/>
            <a:r>
              <a:rPr lang="en-US" sz="1200" b="0" i="0" kern="1200">
                <a:solidFill>
                  <a:schemeClr val="tx1"/>
                </a:solidFill>
                <a:effectLst/>
                <a:latin typeface="+mj-lt"/>
                <a:ea typeface="+mn-ea"/>
                <a:cs typeface="+mn-cs"/>
              </a:rPr>
              <a:t>High 	30.7% (18.8-50.3%)</a:t>
            </a:r>
          </a:p>
          <a:p>
            <a:r>
              <a:rPr lang="en-US" sz="1200" b="0" i="0" kern="1200">
                <a:solidFill>
                  <a:schemeClr val="tx1"/>
                </a:solidFill>
                <a:effectLst/>
                <a:latin typeface="+mj-lt"/>
                <a:ea typeface="+mn-ea"/>
                <a:cs typeface="+mn-cs"/>
              </a:rPr>
              <a:t>Very high</a:t>
            </a:r>
            <a:r>
              <a:rPr lang="en-US"/>
              <a:t> </a:t>
            </a:r>
            <a:r>
              <a:rPr lang="en-US" sz="1200" b="0" i="0" kern="1200">
                <a:solidFill>
                  <a:schemeClr val="tx1"/>
                </a:solidFill>
                <a:effectLst/>
                <a:latin typeface="+mj-lt"/>
                <a:ea typeface="+mn-ea"/>
                <a:cs typeface="+mn-cs"/>
              </a:rPr>
              <a:t>	28.0% (17.1-45.9%)</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Two-group comparison:</a:t>
            </a:r>
          </a:p>
          <a:p>
            <a:pPr lvl="0"/>
            <a:r>
              <a:rPr lang="en-US" sz="1200" b="0" i="0" kern="1200">
                <a:solidFill>
                  <a:schemeClr val="tx1"/>
                </a:solidFill>
                <a:effectLst/>
                <a:latin typeface="+mj-lt"/>
                <a:ea typeface="+mn-ea"/>
                <a:cs typeface="+mn-cs"/>
              </a:rPr>
              <a:t>MMUD very low vs low, 		P = 0.6282;</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MMUD very low vs intermediate,	P = 0.1408;</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MMUD very low vs high, 		P = 0.0036;</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MMUD very low vs very high 		P value: 0.0042;</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100">
              <a:latin typeface="+mn-lt"/>
            </a:endParaRPr>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67</a:t>
            </a:fld>
            <a:endParaRPr lang="en-US">
              <a:solidFill>
                <a:srgbClr val="000000"/>
              </a:solidFill>
              <a:latin typeface="Verdana"/>
            </a:endParaRPr>
          </a:p>
        </p:txBody>
      </p:sp>
    </p:spTree>
    <p:extLst>
      <p:ext uri="{BB962C8B-B14F-4D97-AF65-F5344CB8AC3E}">
        <p14:creationId xmlns:p14="http://schemas.microsoft.com/office/powerpoint/2010/main" val="24581787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85947-EC17-4647-2E8F-430A0465A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002AB-66C9-6616-7301-2C885F315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2C9E91-F180-983C-70FF-17EB247EC930}"/>
              </a:ext>
            </a:extLst>
          </p:cNvPr>
          <p:cNvSpPr>
            <a:spLocks noGrp="1"/>
          </p:cNvSpPr>
          <p:nvPr>
            <p:ph type="body" idx="1"/>
          </p:nvPr>
        </p:nvSpPr>
        <p:spPr/>
        <p:txBody>
          <a:bodyPr/>
          <a:lstStyle/>
          <a:p>
            <a:r>
              <a:rPr lang="en-US" sz="1200" b="0" i="0" kern="1200">
                <a:solidFill>
                  <a:schemeClr val="tx1"/>
                </a:solidFill>
                <a:effectLst/>
                <a:latin typeface="+mj-lt"/>
                <a:ea typeface="+mn-ea"/>
                <a:cs typeface="+mn-cs"/>
              </a:rPr>
              <a:t>Among 170 pediatric patients receiving first </a:t>
            </a:r>
            <a:r>
              <a:rPr lang="en-US" sz="1200" b="1" i="0" kern="1200">
                <a:solidFill>
                  <a:schemeClr val="tx1"/>
                </a:solidFill>
                <a:effectLst/>
                <a:latin typeface="+mj-lt"/>
                <a:ea typeface="+mn-ea"/>
                <a:cs typeface="+mn-cs"/>
              </a:rPr>
              <a:t>allogeneic</a:t>
            </a:r>
            <a:r>
              <a:rPr lang="en-US" sz="1200" b="0" i="0" kern="1200">
                <a:solidFill>
                  <a:schemeClr val="tx1"/>
                </a:solidFill>
                <a:effectLst/>
                <a:latin typeface="+mj-lt"/>
                <a:ea typeface="+mn-ea"/>
                <a:cs typeface="+mn-cs"/>
              </a:rPr>
              <a:t> transplant for early and advanced MDS performed during 2019-2023, the 3-year probabilities (95% CI) of survival following transplant by donor type are:</a:t>
            </a:r>
          </a:p>
          <a:p>
            <a:r>
              <a:rPr lang="en-US" sz="1200" b="0" i="0" kern="1200">
                <a:solidFill>
                  <a:schemeClr val="tx1"/>
                </a:solidFill>
                <a:effectLst/>
                <a:latin typeface="+mj-lt"/>
                <a:ea typeface="+mn-ea"/>
                <a:cs typeface="+mn-cs"/>
              </a:rPr>
              <a:t>Matched related donor	</a:t>
            </a:r>
            <a:r>
              <a:rPr lang="en-US"/>
              <a:t> </a:t>
            </a:r>
            <a:r>
              <a:rPr lang="en-US" sz="1200" b="0" i="0" kern="1200">
                <a:solidFill>
                  <a:schemeClr val="tx1"/>
                </a:solidFill>
                <a:effectLst/>
                <a:latin typeface="+mj-lt"/>
                <a:ea typeface="+mn-ea"/>
                <a:cs typeface="+mn-cs"/>
              </a:rPr>
              <a:t>72.9% (58.2-91.2%)</a:t>
            </a:r>
          </a:p>
          <a:p>
            <a:r>
              <a:rPr lang="en-US" sz="1200" b="0" i="0" kern="1200">
                <a:solidFill>
                  <a:schemeClr val="tx1"/>
                </a:solidFill>
                <a:effectLst/>
                <a:latin typeface="+mj-lt"/>
                <a:ea typeface="+mn-ea"/>
                <a:cs typeface="+mn-cs"/>
              </a:rPr>
              <a:t>Matched unrelated donor</a:t>
            </a:r>
            <a:r>
              <a:rPr lang="en-US"/>
              <a:t> </a:t>
            </a:r>
            <a:r>
              <a:rPr lang="en-US" sz="1200" b="0" i="0" kern="1200">
                <a:solidFill>
                  <a:schemeClr val="tx1"/>
                </a:solidFill>
                <a:effectLst/>
                <a:latin typeface="+mj-lt"/>
                <a:ea typeface="+mn-ea"/>
                <a:cs typeface="+mn-cs"/>
              </a:rPr>
              <a:t>	 75.6% (65.2-87.7%)</a:t>
            </a:r>
          </a:p>
          <a:p>
            <a:pPr lvl="0"/>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donor 		 75.6% (64.0-89.5%)</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Mismatched unrelated donor	</a:t>
            </a:r>
            <a:r>
              <a:rPr lang="en-US"/>
              <a:t> </a:t>
            </a:r>
            <a:r>
              <a:rPr lang="en-US" sz="1200" b="0" i="0" kern="1200">
                <a:solidFill>
                  <a:schemeClr val="tx1"/>
                </a:solidFill>
                <a:effectLst/>
                <a:latin typeface="+mj-lt"/>
                <a:ea typeface="+mn-ea"/>
                <a:cs typeface="+mn-cs"/>
              </a:rPr>
              <a:t>60.1% (43.5-83.0%)</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Two-group comparison:</a:t>
            </a:r>
          </a:p>
          <a:p>
            <a:r>
              <a:rPr lang="en-US" sz="1200" b="0" i="0" kern="1200">
                <a:solidFill>
                  <a:schemeClr val="tx1"/>
                </a:solidFill>
                <a:effectLst/>
                <a:latin typeface="+mj-lt"/>
                <a:ea typeface="+mn-ea"/>
                <a:cs typeface="+mn-cs"/>
              </a:rPr>
              <a:t>Pediatrics MRD vs MUD,	P = 0.8523;</a:t>
            </a:r>
          </a:p>
          <a:p>
            <a:pPr lvl="0"/>
            <a:r>
              <a:rPr lang="en-US" sz="1200" b="0" i="0" kern="1200">
                <a:solidFill>
                  <a:schemeClr val="tx1"/>
                </a:solidFill>
                <a:effectLst/>
                <a:latin typeface="+mj-lt"/>
                <a:ea typeface="+mn-ea"/>
                <a:cs typeface="+mn-cs"/>
              </a:rPr>
              <a:t>Pediatrics MRD vs </a:t>
            </a:r>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P = 0.7302;</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Pediatrics MRD vs MMUD, 	P = 0.1687;</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Among 99 pediatric patients receiving first </a:t>
            </a:r>
            <a:r>
              <a:rPr lang="en-US" sz="1200" b="1" i="0" kern="1200">
                <a:solidFill>
                  <a:schemeClr val="tx1"/>
                </a:solidFill>
                <a:effectLst/>
                <a:latin typeface="+mj-lt"/>
                <a:ea typeface="+mn-ea"/>
                <a:cs typeface="+mn-cs"/>
              </a:rPr>
              <a:t>allogeneic</a:t>
            </a:r>
            <a:r>
              <a:rPr lang="en-US" sz="1200" b="0" i="0" kern="1200">
                <a:solidFill>
                  <a:schemeClr val="tx1"/>
                </a:solidFill>
                <a:effectLst/>
                <a:latin typeface="+mj-lt"/>
                <a:ea typeface="+mn-ea"/>
                <a:cs typeface="+mn-cs"/>
              </a:rPr>
              <a:t> transplant for early and advanced MDS performed during 2019-2023, the 3-year probabilities (95% CI) of survival following transplant by IPSS-R Score are:</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Very low	</a:t>
            </a:r>
            <a:r>
              <a:rPr lang="en-US"/>
              <a:t>71.4</a:t>
            </a:r>
            <a:r>
              <a:rPr lang="en-US" sz="1200" b="0" i="0" kern="1200">
                <a:solidFill>
                  <a:schemeClr val="tx1"/>
                </a:solidFill>
                <a:effectLst/>
                <a:latin typeface="+mj-lt"/>
                <a:ea typeface="+mn-ea"/>
                <a:cs typeface="+mn-cs"/>
              </a:rPr>
              <a:t>% (44.7-100.0%)</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Low</a:t>
            </a:r>
            <a:r>
              <a:rPr lang="en-US"/>
              <a:t> </a:t>
            </a:r>
            <a:r>
              <a:rPr lang="en-US" sz="1200" b="0" i="0" kern="1200">
                <a:solidFill>
                  <a:schemeClr val="tx1"/>
                </a:solidFill>
                <a:effectLst/>
                <a:latin typeface="+mj-lt"/>
                <a:ea typeface="+mn-ea"/>
                <a:cs typeface="+mn-cs"/>
              </a:rPr>
              <a:t>	78.1% (58.3-100.0%)</a:t>
            </a:r>
          </a:p>
          <a:p>
            <a:pPr lvl="0"/>
            <a:r>
              <a:rPr lang="en-US" sz="1200" b="0" i="0" kern="1200">
                <a:solidFill>
                  <a:schemeClr val="tx1"/>
                </a:solidFill>
                <a:effectLst/>
                <a:latin typeface="+mj-lt"/>
                <a:ea typeface="+mn-ea"/>
                <a:cs typeface="+mn-cs"/>
              </a:rPr>
              <a:t>Intermediate 	68.3% (52.3-89.3%)</a:t>
            </a:r>
          </a:p>
          <a:p>
            <a:pPr lvl="0"/>
            <a:r>
              <a:rPr lang="en-US" sz="1200" b="0" i="0" kern="1200">
                <a:solidFill>
                  <a:schemeClr val="tx1"/>
                </a:solidFill>
                <a:effectLst/>
                <a:latin typeface="+mj-lt"/>
                <a:ea typeface="+mn-ea"/>
                <a:cs typeface="+mn-cs"/>
              </a:rPr>
              <a:t>High 	67.2% (49.9-90.5%)</a:t>
            </a:r>
          </a:p>
          <a:p>
            <a:r>
              <a:rPr lang="en-US" sz="1200" b="0" i="0" kern="1200">
                <a:solidFill>
                  <a:schemeClr val="tx1"/>
                </a:solidFill>
                <a:effectLst/>
                <a:latin typeface="+mj-lt"/>
                <a:ea typeface="+mn-ea"/>
                <a:cs typeface="+mn-cs"/>
              </a:rPr>
              <a:t>Very </a:t>
            </a:r>
            <a:r>
              <a:rPr lang="en-US"/>
              <a:t>high </a:t>
            </a:r>
            <a:r>
              <a:rPr lang="en-US" sz="1200" b="0" i="0" kern="1200">
                <a:solidFill>
                  <a:schemeClr val="tx1"/>
                </a:solidFill>
                <a:effectLst/>
                <a:latin typeface="+mj-lt"/>
                <a:ea typeface="+mn-ea"/>
                <a:cs typeface="+mn-cs"/>
              </a:rPr>
              <a:t>	58.6% (39.8-86.3%)</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Two-group comparison:</a:t>
            </a:r>
          </a:p>
          <a:p>
            <a:pPr lvl="0"/>
            <a:r>
              <a:rPr lang="en-US" sz="1200" b="0" i="0" kern="1200">
                <a:solidFill>
                  <a:schemeClr val="tx1"/>
                </a:solidFill>
                <a:effectLst/>
                <a:latin typeface="+mj-lt"/>
                <a:ea typeface="+mn-ea"/>
                <a:cs typeface="+mn-cs"/>
              </a:rPr>
              <a:t>Pediatrics very low vs low, 		P = 0.5409;</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Pediatrics very low vs intermediate, 	P = 0.7633;</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Pediatrics very low vs high, 		P = 0.9266;</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Pediatrics very low vs very high, 	P = 0.6831;</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100">
              <a:latin typeface="+mn-lt"/>
            </a:endParaRPr>
          </a:p>
        </p:txBody>
      </p:sp>
      <p:sp>
        <p:nvSpPr>
          <p:cNvPr id="4" name="Slide Number Placeholder 3">
            <a:extLst>
              <a:ext uri="{FF2B5EF4-FFF2-40B4-BE49-F238E27FC236}">
                <a16:creationId xmlns:a16="http://schemas.microsoft.com/office/drawing/2014/main" id="{176F369A-4792-0A6E-81FD-2C4BD5D4695F}"/>
              </a:ext>
            </a:extLst>
          </p:cNvPr>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68</a:t>
            </a:fld>
            <a:endParaRPr lang="en-US">
              <a:solidFill>
                <a:srgbClr val="000000"/>
              </a:solidFill>
              <a:latin typeface="Verdana"/>
            </a:endParaRPr>
          </a:p>
        </p:txBody>
      </p:sp>
    </p:spTree>
    <p:extLst>
      <p:ext uri="{BB962C8B-B14F-4D97-AF65-F5344CB8AC3E}">
        <p14:creationId xmlns:p14="http://schemas.microsoft.com/office/powerpoint/2010/main" val="3711697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Among 604 adult patients with a </a:t>
            </a:r>
            <a:r>
              <a:rPr lang="en-US" sz="1200" b="1" i="0" kern="1200">
                <a:solidFill>
                  <a:schemeClr val="tx1"/>
                </a:solidFill>
                <a:effectLst/>
                <a:latin typeface="+mj-lt"/>
                <a:ea typeface="+mn-ea"/>
                <a:cs typeface="+mn-cs"/>
              </a:rPr>
              <a:t>matched related donor</a:t>
            </a:r>
            <a:r>
              <a:rPr lang="en-US" sz="1200" b="0" i="0" kern="1200">
                <a:solidFill>
                  <a:schemeClr val="tx1"/>
                </a:solidFill>
                <a:effectLst/>
                <a:latin typeface="+mj-lt"/>
                <a:ea typeface="+mn-ea"/>
                <a:cs typeface="+mn-cs"/>
              </a:rPr>
              <a:t>, the 3-year probabilities (95% CI) of survival following transplant according to disease status are:</a:t>
            </a:r>
          </a:p>
          <a:p>
            <a:pPr lvl="0"/>
            <a:r>
              <a:rPr lang="en-US" sz="1200" b="0" i="0" kern="1200">
                <a:solidFill>
                  <a:schemeClr val="tx1"/>
                </a:solidFill>
                <a:effectLst/>
                <a:latin typeface="+mj-lt"/>
                <a:ea typeface="+mn-ea"/>
                <a:cs typeface="+mn-cs"/>
              </a:rPr>
              <a:t>Myelofibrosis 	68.5% (63.0-74.5%)</a:t>
            </a:r>
          </a:p>
          <a:p>
            <a:pPr lvl="0"/>
            <a:r>
              <a:rPr lang="en-US" sz="1200" b="0" i="0" kern="1200">
                <a:solidFill>
                  <a:schemeClr val="tx1"/>
                </a:solidFill>
                <a:effectLst/>
                <a:latin typeface="+mj-lt"/>
                <a:ea typeface="+mn-ea"/>
                <a:cs typeface="+mn-cs"/>
              </a:rPr>
              <a:t>Other MPN 	59.1% (53.6-65.2%)</a:t>
            </a:r>
          </a:p>
          <a:p>
            <a:r>
              <a:rPr lang="en-US" sz="1200" b="0" i="0" kern="1200">
                <a:solidFill>
                  <a:schemeClr val="tx1"/>
                </a:solidFill>
                <a:effectLst/>
                <a:latin typeface="+mj-lt"/>
                <a:ea typeface="+mn-ea"/>
                <a:cs typeface="+mn-cs"/>
              </a:rPr>
              <a:t> </a:t>
            </a:r>
          </a:p>
          <a:p>
            <a:r>
              <a:rPr lang="en-US" sz="1200" b="0" i="0" kern="1200">
                <a:solidFill>
                  <a:schemeClr val="tx1"/>
                </a:solidFill>
                <a:effectLst/>
                <a:latin typeface="+mj-lt"/>
                <a:ea typeface="+mn-ea"/>
                <a:cs typeface="+mn-cs"/>
              </a:rPr>
              <a:t>Among 1,888 adult patients with a </a:t>
            </a:r>
            <a:r>
              <a:rPr lang="en-US" sz="1200" b="1" i="0" kern="1200">
                <a:solidFill>
                  <a:schemeClr val="tx1"/>
                </a:solidFill>
                <a:effectLst/>
                <a:latin typeface="+mj-lt"/>
                <a:ea typeface="+mn-ea"/>
                <a:cs typeface="+mn-cs"/>
              </a:rPr>
              <a:t>matched unrelated donor</a:t>
            </a:r>
            <a:r>
              <a:rPr lang="en-US" sz="1200" b="0" i="0" kern="1200">
                <a:solidFill>
                  <a:schemeClr val="tx1"/>
                </a:solidFill>
                <a:effectLst/>
                <a:latin typeface="+mj-lt"/>
                <a:ea typeface="+mn-ea"/>
                <a:cs typeface="+mn-cs"/>
              </a:rPr>
              <a:t>, the 3-year probabilities (95% CI) of survival following transplant according to disease status are:</a:t>
            </a:r>
          </a:p>
          <a:p>
            <a:pPr lvl="0"/>
            <a:r>
              <a:rPr lang="en-US" sz="1200" b="0" i="0" kern="1200">
                <a:solidFill>
                  <a:schemeClr val="tx1"/>
                </a:solidFill>
                <a:effectLst/>
                <a:latin typeface="+mj-lt"/>
                <a:ea typeface="+mn-ea"/>
                <a:cs typeface="+mn-cs"/>
              </a:rPr>
              <a:t>Myelofibrosis 	60.8% (57.2-64.5%)</a:t>
            </a:r>
          </a:p>
          <a:p>
            <a:pPr lvl="0"/>
            <a:r>
              <a:rPr lang="en-US" sz="1200" b="0" i="0" kern="1200">
                <a:solidFill>
                  <a:schemeClr val="tx1"/>
                </a:solidFill>
                <a:effectLst/>
                <a:latin typeface="+mj-lt"/>
                <a:ea typeface="+mn-ea"/>
                <a:cs typeface="+mn-cs"/>
              </a:rPr>
              <a:t>Other MPN 	55.4% (52.2-58.8%)</a:t>
            </a:r>
          </a:p>
          <a:p>
            <a:r>
              <a:rPr lang="en-US" sz="1200" b="0" i="0" kern="1200">
                <a:solidFill>
                  <a:schemeClr val="tx1"/>
                </a:solidFill>
                <a:effectLst/>
                <a:latin typeface="+mj-lt"/>
                <a:ea typeface="+mn-ea"/>
                <a:cs typeface="+mn-cs"/>
              </a:rPr>
              <a:t> </a:t>
            </a: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a:latin typeface="+mn-lt"/>
            </a:endParaRPr>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69</a:t>
            </a:fld>
            <a:endParaRPr lang="en-US">
              <a:solidFill>
                <a:srgbClr val="000000"/>
              </a:solidFill>
              <a:latin typeface="Verdana"/>
            </a:endParaRPr>
          </a:p>
        </p:txBody>
      </p:sp>
    </p:spTree>
    <p:extLst>
      <p:ext uri="{BB962C8B-B14F-4D97-AF65-F5344CB8AC3E}">
        <p14:creationId xmlns:p14="http://schemas.microsoft.com/office/powerpoint/2010/main" val="1123392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7303E-B7AD-9831-CFDB-65168E89B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6EC94-0172-FB4C-DA7F-C41C9B304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EE8C7-8F98-C17F-93E8-DFE7547CA7B8}"/>
              </a:ext>
            </a:extLst>
          </p:cNvPr>
          <p:cNvSpPr>
            <a:spLocks noGrp="1"/>
          </p:cNvSpPr>
          <p:nvPr>
            <p:ph type="body" idx="1"/>
          </p:nvPr>
        </p:nvSpPr>
        <p:spPr/>
        <p:txBody>
          <a:bodyPr/>
          <a:lstStyle/>
          <a:p>
            <a:r>
              <a:rPr lang="en-US" sz="1200" b="0" i="0" kern="1200">
                <a:solidFill>
                  <a:schemeClr val="tx1"/>
                </a:solidFill>
                <a:effectLst/>
                <a:latin typeface="+mj-lt"/>
                <a:ea typeface="+mn-ea"/>
                <a:cs typeface="+mn-cs"/>
              </a:rPr>
              <a:t>Among 606 adult patients with a </a:t>
            </a:r>
            <a:r>
              <a:rPr lang="en-US" sz="1200" b="1" i="0" kern="1200" err="1">
                <a:solidFill>
                  <a:schemeClr val="tx1"/>
                </a:solidFill>
                <a:effectLst/>
                <a:latin typeface="+mj-lt"/>
                <a:ea typeface="+mn-ea"/>
                <a:cs typeface="+mn-cs"/>
              </a:rPr>
              <a:t>Haplo</a:t>
            </a:r>
            <a:r>
              <a:rPr lang="en-US" sz="1200" b="1" i="0" kern="1200">
                <a:solidFill>
                  <a:schemeClr val="tx1"/>
                </a:solidFill>
                <a:effectLst/>
                <a:latin typeface="+mj-lt"/>
                <a:ea typeface="+mn-ea"/>
                <a:cs typeface="+mn-cs"/>
              </a:rPr>
              <a:t> donor</a:t>
            </a:r>
            <a:r>
              <a:rPr lang="en-US" sz="1200" b="0" i="0" kern="1200">
                <a:solidFill>
                  <a:schemeClr val="tx1"/>
                </a:solidFill>
                <a:effectLst/>
                <a:latin typeface="+mj-lt"/>
                <a:ea typeface="+mn-ea"/>
                <a:cs typeface="+mn-cs"/>
              </a:rPr>
              <a:t>, the 3-year probabilities (95% CI) of survival following transplant according to disease status are:</a:t>
            </a:r>
          </a:p>
          <a:p>
            <a:pPr lvl="0"/>
            <a:r>
              <a:rPr lang="en-US" sz="1200" b="0" i="0" kern="1200">
                <a:solidFill>
                  <a:schemeClr val="tx1"/>
                </a:solidFill>
                <a:effectLst/>
                <a:latin typeface="+mj-lt"/>
                <a:ea typeface="+mn-ea"/>
                <a:cs typeface="+mn-cs"/>
              </a:rPr>
              <a:t>Myelofibrosis 	56.1% (50.2-62.8%)</a:t>
            </a:r>
          </a:p>
          <a:p>
            <a:pPr lvl="0"/>
            <a:r>
              <a:rPr lang="en-US" sz="1200" b="0" i="0" kern="1200">
                <a:solidFill>
                  <a:schemeClr val="tx1"/>
                </a:solidFill>
                <a:effectLst/>
                <a:latin typeface="+mj-lt"/>
                <a:ea typeface="+mn-ea"/>
                <a:cs typeface="+mn-cs"/>
              </a:rPr>
              <a:t>Other MPN 	56.8% (51.5-62.7%)</a:t>
            </a:r>
          </a:p>
          <a:p>
            <a:r>
              <a:rPr lang="en-US" sz="1200" b="0" i="0" kern="1200">
                <a:solidFill>
                  <a:schemeClr val="tx1"/>
                </a:solidFill>
                <a:effectLst/>
                <a:latin typeface="+mj-lt"/>
                <a:ea typeface="+mn-ea"/>
                <a:cs typeface="+mn-cs"/>
              </a:rPr>
              <a:t> </a:t>
            </a:r>
          </a:p>
          <a:p>
            <a:r>
              <a:rPr lang="en-US" sz="1200" b="0" i="0" kern="1200">
                <a:solidFill>
                  <a:schemeClr val="tx1"/>
                </a:solidFill>
                <a:effectLst/>
                <a:latin typeface="+mj-lt"/>
                <a:ea typeface="+mn-ea"/>
                <a:cs typeface="+mn-cs"/>
              </a:rPr>
              <a:t>Among 285 adult patients with a </a:t>
            </a:r>
            <a:r>
              <a:rPr lang="en-US" sz="1200" b="1" i="0" kern="1200">
                <a:solidFill>
                  <a:schemeClr val="tx1"/>
                </a:solidFill>
                <a:effectLst/>
                <a:latin typeface="+mj-lt"/>
                <a:ea typeface="+mn-ea"/>
                <a:cs typeface="+mn-cs"/>
              </a:rPr>
              <a:t>mismatched unrelated donor</a:t>
            </a:r>
            <a:r>
              <a:rPr lang="en-US" sz="1200" b="0" i="0" kern="1200">
                <a:solidFill>
                  <a:schemeClr val="tx1"/>
                </a:solidFill>
                <a:effectLst/>
                <a:latin typeface="+mj-lt"/>
                <a:ea typeface="+mn-ea"/>
                <a:cs typeface="+mn-cs"/>
              </a:rPr>
              <a:t>, the 3-year probabilities (95% CI) of survival following transplant according to disease status are:</a:t>
            </a:r>
          </a:p>
          <a:p>
            <a:pPr lvl="0"/>
            <a:r>
              <a:rPr lang="en-US" sz="1200" b="0" i="0" kern="1200">
                <a:solidFill>
                  <a:schemeClr val="tx1"/>
                </a:solidFill>
                <a:effectLst/>
                <a:latin typeface="+mj-lt"/>
                <a:ea typeface="+mn-ea"/>
                <a:cs typeface="+mn-cs"/>
              </a:rPr>
              <a:t>Myelofibrosis 	59.3% (50.3-69.9%)</a:t>
            </a:r>
          </a:p>
          <a:p>
            <a:pPr lvl="0"/>
            <a:r>
              <a:rPr lang="en-US" sz="1200" b="0" i="0" kern="1200">
                <a:solidFill>
                  <a:schemeClr val="tx1"/>
                </a:solidFill>
                <a:effectLst/>
                <a:latin typeface="+mj-lt"/>
                <a:ea typeface="+mn-ea"/>
                <a:cs typeface="+mn-cs"/>
              </a:rPr>
              <a:t>Other MPN 	56.1% (47.8-65.8%)</a:t>
            </a:r>
          </a:p>
          <a:p>
            <a:r>
              <a:rPr lang="en-US" sz="1200" b="0" i="0" kern="1200">
                <a:solidFill>
                  <a:schemeClr val="tx1"/>
                </a:solidFill>
                <a:effectLst/>
                <a:latin typeface="+mj-lt"/>
                <a:ea typeface="+mn-ea"/>
                <a:cs typeface="+mn-cs"/>
              </a:rPr>
              <a:t> </a:t>
            </a: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p>
        </p:txBody>
      </p:sp>
      <p:sp>
        <p:nvSpPr>
          <p:cNvPr id="4" name="Slide Number Placeholder 3">
            <a:extLst>
              <a:ext uri="{FF2B5EF4-FFF2-40B4-BE49-F238E27FC236}">
                <a16:creationId xmlns:a16="http://schemas.microsoft.com/office/drawing/2014/main" id="{D3F1D4BB-1990-46BD-113D-E87853A2BAC8}"/>
              </a:ext>
            </a:extLst>
          </p:cNvPr>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70</a:t>
            </a:fld>
            <a:endParaRPr lang="en-US">
              <a:solidFill>
                <a:srgbClr val="000000"/>
              </a:solidFill>
              <a:latin typeface="Verdana"/>
            </a:endParaRPr>
          </a:p>
        </p:txBody>
      </p:sp>
    </p:spTree>
    <p:extLst>
      <p:ext uri="{BB962C8B-B14F-4D97-AF65-F5344CB8AC3E}">
        <p14:creationId xmlns:p14="http://schemas.microsoft.com/office/powerpoint/2010/main" val="19469140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Among 1,225 adult patients with a </a:t>
            </a:r>
            <a:r>
              <a:rPr lang="en-US" sz="1200" b="1" i="0" kern="1200">
                <a:solidFill>
                  <a:schemeClr val="tx1"/>
                </a:solidFill>
                <a:effectLst/>
                <a:latin typeface="+mj-lt"/>
                <a:ea typeface="+mn-ea"/>
                <a:cs typeface="+mn-cs"/>
              </a:rPr>
              <a:t>matched related donor</a:t>
            </a:r>
            <a:r>
              <a:rPr lang="en-US" sz="1200" b="0" i="0" kern="1200">
                <a:solidFill>
                  <a:schemeClr val="tx1"/>
                </a:solidFill>
                <a:effectLst/>
                <a:latin typeface="+mj-lt"/>
                <a:ea typeface="+mn-ea"/>
                <a:cs typeface="+mn-cs"/>
              </a:rPr>
              <a:t>, the 3-year probabilities (95% CI) of survival following transplant according to disease status are:</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CR1</a:t>
            </a:r>
            <a:r>
              <a:rPr lang="en-US"/>
              <a:t> </a:t>
            </a:r>
            <a:r>
              <a:rPr lang="en-US" sz="1200" b="0" i="0" kern="1200">
                <a:solidFill>
                  <a:schemeClr val="tx1"/>
                </a:solidFill>
                <a:effectLst/>
                <a:latin typeface="+mj-lt"/>
                <a:ea typeface="+mn-ea"/>
                <a:cs typeface="+mn-cs"/>
              </a:rPr>
              <a:t>				76.3% (73.4-79.4%)</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CR2+ (2nd or subsequent complete remission)</a:t>
            </a:r>
            <a:r>
              <a:rPr lang="en-US"/>
              <a:t> </a:t>
            </a:r>
            <a:r>
              <a:rPr lang="en-US" sz="1200" b="0" i="0" kern="1200">
                <a:solidFill>
                  <a:schemeClr val="tx1"/>
                </a:solidFill>
                <a:effectLst/>
                <a:latin typeface="+mj-lt"/>
                <a:ea typeface="+mn-ea"/>
                <a:cs typeface="+mn-cs"/>
              </a:rPr>
              <a:t>	56.6% (50.6-63.4%)</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Relapse/never in CR (includes primary induction failure)</a:t>
            </a:r>
            <a:r>
              <a:rPr lang="en-US"/>
              <a:t> </a:t>
            </a:r>
            <a:r>
              <a:rPr lang="en-US" sz="1200" b="0" i="0" kern="1200">
                <a:solidFill>
                  <a:schemeClr val="tx1"/>
                </a:solidFill>
                <a:effectLst/>
                <a:latin typeface="+mj-lt"/>
                <a:ea typeface="+mn-ea"/>
                <a:cs typeface="+mn-cs"/>
              </a:rPr>
              <a:t>	52.6% (38.5-71.7%)</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Two-group comparison:</a:t>
            </a:r>
            <a:endParaRPr lang="en-US" sz="14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MRD CR1 vs CR2+, 	P = &lt;.0001;</a:t>
            </a:r>
            <a:endParaRPr lang="en-US" sz="16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MRD CR2+ vs relapse, 	P = 0.6378;</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Among the 1,956 adult recipients of </a:t>
            </a:r>
            <a:r>
              <a:rPr lang="en-US" sz="1200" b="1" i="0" kern="1200">
                <a:solidFill>
                  <a:schemeClr val="tx1"/>
                </a:solidFill>
                <a:effectLst/>
                <a:latin typeface="+mj-lt"/>
                <a:ea typeface="+mn-ea"/>
                <a:cs typeface="+mn-cs"/>
              </a:rPr>
              <a:t>matched unrelated donor</a:t>
            </a:r>
            <a:r>
              <a:rPr lang="en-US" sz="1200" b="0" i="0" kern="1200">
                <a:solidFill>
                  <a:schemeClr val="tx1"/>
                </a:solidFill>
                <a:effectLst/>
                <a:latin typeface="+mj-lt"/>
                <a:ea typeface="+mn-ea"/>
                <a:cs typeface="+mn-cs"/>
              </a:rPr>
              <a:t>, The 3-year probabilities (95% CI) of survival following transplant according to disease status are:</a:t>
            </a:r>
            <a:endParaRPr lang="en-US" sz="14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CR1 				72.1% (69.6-74.6%)</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CR2+ (2nd or subsequent complete remission)	</a:t>
            </a:r>
            <a:r>
              <a:rPr lang="en-US"/>
              <a:t>58.1</a:t>
            </a:r>
            <a:r>
              <a:rPr lang="en-US" sz="1200" b="0" i="0" kern="1200">
                <a:solidFill>
                  <a:schemeClr val="tx1"/>
                </a:solidFill>
                <a:effectLst/>
                <a:latin typeface="+mj-lt"/>
                <a:ea typeface="+mn-ea"/>
                <a:cs typeface="+mn-cs"/>
              </a:rPr>
              <a:t>% (53.2-63.6%)</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Relapse/never in CR (includes primary induction failure)</a:t>
            </a:r>
            <a:r>
              <a:rPr lang="en-US"/>
              <a:t> </a:t>
            </a:r>
            <a:r>
              <a:rPr lang="en-US" sz="1200" b="0" i="0" kern="1200">
                <a:solidFill>
                  <a:schemeClr val="tx1"/>
                </a:solidFill>
                <a:effectLst/>
                <a:latin typeface="+mj-lt"/>
                <a:ea typeface="+mn-ea"/>
                <a:cs typeface="+mn-cs"/>
              </a:rPr>
              <a:t>	44.8% (33.4-60.0%)</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Two-group comparison:</a:t>
            </a:r>
            <a:endParaRPr lang="en-US" sz="14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MUD CR1 vs CR2+, 	P &lt;.0001;</a:t>
            </a:r>
            <a:endParaRPr lang="en-US" sz="16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MUD CR2+ vs relapse, 	P = 0.0351;</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a:latin typeface="+mn-lt"/>
            </a:endParaRPr>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71</a:t>
            </a:fld>
            <a:endParaRPr lang="en-US">
              <a:solidFill>
                <a:srgbClr val="000000"/>
              </a:solidFill>
              <a:latin typeface="Verdana"/>
            </a:endParaRPr>
          </a:p>
        </p:txBody>
      </p:sp>
    </p:spTree>
    <p:extLst>
      <p:ext uri="{BB962C8B-B14F-4D97-AF65-F5344CB8AC3E}">
        <p14:creationId xmlns:p14="http://schemas.microsoft.com/office/powerpoint/2010/main" val="393559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This slide shows the relative proportion of age groups in first allogeneic HCT recipients, 2014-2024. The percentage of each is represented on the bar graph. The percentage of recipients younger than 40 remains relatively constant. The percentage of patients aged 65 and older is increasing substantially over time.</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9</a:t>
            </a:fld>
            <a:endParaRPr lang="en-US"/>
          </a:p>
        </p:txBody>
      </p:sp>
    </p:spTree>
    <p:extLst>
      <p:ext uri="{BB962C8B-B14F-4D97-AF65-F5344CB8AC3E}">
        <p14:creationId xmlns:p14="http://schemas.microsoft.com/office/powerpoint/2010/main" val="34975945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Among 1,277 adult patients receiving a </a:t>
            </a:r>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donor transplant for ALL during 2019-2023, the 3-year probabilities (95% CI) of survival following transplant according to disease status are:</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CR1</a:t>
            </a:r>
            <a:r>
              <a:rPr lang="en-US"/>
              <a:t> </a:t>
            </a:r>
            <a:r>
              <a:rPr lang="en-US" sz="1200" b="0" i="0" kern="1200">
                <a:solidFill>
                  <a:schemeClr val="tx1"/>
                </a:solidFill>
                <a:effectLst/>
                <a:latin typeface="+mj-lt"/>
                <a:ea typeface="+mn-ea"/>
                <a:cs typeface="+mn-cs"/>
              </a:rPr>
              <a:t>				73.9% (70.8-77.1%)</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CR2+ (2nd or subsequent complete remission)</a:t>
            </a:r>
            <a:r>
              <a:rPr lang="en-US"/>
              <a:t> </a:t>
            </a:r>
            <a:r>
              <a:rPr lang="en-US" sz="1200" b="0" i="0" kern="1200">
                <a:solidFill>
                  <a:schemeClr val="tx1"/>
                </a:solidFill>
                <a:effectLst/>
                <a:latin typeface="+mj-lt"/>
                <a:ea typeface="+mn-ea"/>
                <a:cs typeface="+mn-cs"/>
              </a:rPr>
              <a:t>	53.9% (48.8-59.5%)</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Relapse/never in CR (includes primary induction failure)	</a:t>
            </a:r>
            <a:r>
              <a:rPr lang="en-US"/>
              <a:t> </a:t>
            </a:r>
            <a:r>
              <a:rPr lang="en-US" sz="1200" b="0" i="0" kern="1200">
                <a:solidFill>
                  <a:schemeClr val="tx1"/>
                </a:solidFill>
                <a:effectLst/>
                <a:latin typeface="+mj-lt"/>
                <a:ea typeface="+mn-ea"/>
                <a:cs typeface="+mn-cs"/>
              </a:rPr>
              <a:t>42.6% (29.4-61.7%)</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Two-group comparison:</a:t>
            </a:r>
          </a:p>
          <a:p>
            <a:endParaRPr lang="en-US" sz="1200" b="0" i="0" kern="1200">
              <a:solidFill>
                <a:schemeClr val="tx1"/>
              </a:solidFill>
              <a:effectLst/>
              <a:latin typeface="+mj-lt"/>
              <a:ea typeface="+mn-ea"/>
              <a:cs typeface="+mn-cs"/>
            </a:endParaRPr>
          </a:p>
          <a:p>
            <a:pPr lvl="0"/>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CR1 vs CR2+, 	P &lt;.0001;</a:t>
            </a:r>
            <a:endParaRPr lang="en-US" sz="1200" b="0" i="0" kern="1200">
              <a:solidFill>
                <a:schemeClr val="tx1"/>
              </a:solidFill>
              <a:effectLst/>
              <a:latin typeface="+mj-lt"/>
              <a:ea typeface="Verdana"/>
            </a:endParaRPr>
          </a:p>
          <a:p>
            <a:pPr lvl="0"/>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CR2+ vs relapse, 	P = 0.1325;</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100">
              <a:latin typeface="+mn-lt"/>
              <a:ea typeface="DengXian" panose="02010600030101010101" pitchFamily="2" charset="-122"/>
            </a:endParaRPr>
          </a:p>
        </p:txBody>
      </p:sp>
      <p:sp>
        <p:nvSpPr>
          <p:cNvPr id="4" name="Slide Number Placeholder 3"/>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72</a:t>
            </a:fld>
            <a:endParaRPr lang="en-US">
              <a:solidFill>
                <a:srgbClr val="000000"/>
              </a:solidFill>
              <a:latin typeface="Verdana"/>
            </a:endParaRPr>
          </a:p>
        </p:txBody>
      </p:sp>
    </p:spTree>
    <p:extLst>
      <p:ext uri="{BB962C8B-B14F-4D97-AF65-F5344CB8AC3E}">
        <p14:creationId xmlns:p14="http://schemas.microsoft.com/office/powerpoint/2010/main" val="31957631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DF02A-5D8A-6725-1A85-438A3DE7E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C1A2B-6395-DF68-B807-8A57EEA86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A4696A-5BF4-F650-0BA7-13A4582A6175}"/>
              </a:ext>
            </a:extLst>
          </p:cNvPr>
          <p:cNvSpPr>
            <a:spLocks noGrp="1"/>
          </p:cNvSpPr>
          <p:nvPr>
            <p:ph type="body" idx="1"/>
          </p:nvPr>
        </p:nvSpPr>
        <p:spPr/>
        <p:txBody>
          <a:bodyPr/>
          <a:lstStyle/>
          <a:p>
            <a:r>
              <a:rPr lang="en-US" sz="1200" b="0" i="0" kern="1200">
                <a:solidFill>
                  <a:schemeClr val="tx1"/>
                </a:solidFill>
                <a:effectLst/>
                <a:latin typeface="+mj-lt"/>
                <a:ea typeface="+mn-ea"/>
                <a:cs typeface="+mn-cs"/>
              </a:rPr>
              <a:t>Among 1197 pediatric patients receiving first </a:t>
            </a:r>
            <a:r>
              <a:rPr lang="en-US" sz="1200" b="1" i="0" kern="1200">
                <a:solidFill>
                  <a:schemeClr val="tx1"/>
                </a:solidFill>
                <a:effectLst/>
                <a:latin typeface="+mj-lt"/>
                <a:ea typeface="+mn-ea"/>
                <a:cs typeface="+mn-cs"/>
              </a:rPr>
              <a:t>allogeneic</a:t>
            </a:r>
            <a:r>
              <a:rPr lang="en-US" sz="1200" b="0" i="0" kern="1200">
                <a:solidFill>
                  <a:schemeClr val="tx1"/>
                </a:solidFill>
                <a:effectLst/>
                <a:latin typeface="+mj-lt"/>
                <a:ea typeface="+mn-ea"/>
                <a:cs typeface="+mn-cs"/>
              </a:rPr>
              <a:t> transplant for ALL during 2019-2023, the 3-year probabilities (95% CI) of survival following transplant by donor type are:</a:t>
            </a:r>
          </a:p>
          <a:p>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Matched related donor		</a:t>
            </a:r>
            <a:r>
              <a:rPr lang="en-US"/>
              <a:t> </a:t>
            </a:r>
            <a:r>
              <a:rPr lang="en-US" sz="1200" b="0" i="0" kern="1200">
                <a:solidFill>
                  <a:schemeClr val="tx1"/>
                </a:solidFill>
                <a:effectLst/>
                <a:latin typeface="+mj-lt"/>
                <a:ea typeface="+mn-ea"/>
                <a:cs typeface="+mn-cs"/>
              </a:rPr>
              <a:t>80.4% (76.0-85.0%)</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Matched unrelated donor</a:t>
            </a:r>
            <a:r>
              <a:rPr lang="en-US"/>
              <a:t> </a:t>
            </a:r>
            <a:r>
              <a:rPr lang="en-US" sz="1200" b="0" i="0" kern="1200">
                <a:solidFill>
                  <a:schemeClr val="tx1"/>
                </a:solidFill>
                <a:effectLst/>
                <a:latin typeface="+mj-lt"/>
                <a:ea typeface="+mn-ea"/>
                <a:cs typeface="+mn-cs"/>
              </a:rPr>
              <a:t>		71.0% (66.1-76.3%)</a:t>
            </a:r>
            <a:endParaRPr lang="en-US" sz="1600" b="0" i="0" kern="1200">
              <a:solidFill>
                <a:schemeClr val="tx1"/>
              </a:solidFill>
              <a:effectLst/>
              <a:latin typeface="+mj-lt"/>
              <a:ea typeface="+mn-ea"/>
              <a:cs typeface="+mn-cs"/>
            </a:endParaRPr>
          </a:p>
          <a:p>
            <a:pPr lvl="0"/>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donor 			73.7% (69.5-78.1%)</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Mismatched unrelated donor		</a:t>
            </a:r>
            <a:r>
              <a:rPr lang="en-US"/>
              <a:t> </a:t>
            </a:r>
            <a:r>
              <a:rPr lang="en-US" sz="1200" b="0" i="0" kern="1200">
                <a:solidFill>
                  <a:schemeClr val="tx1"/>
                </a:solidFill>
                <a:effectLst/>
                <a:latin typeface="+mj-lt"/>
                <a:ea typeface="+mn-ea"/>
                <a:cs typeface="+mn-cs"/>
              </a:rPr>
              <a:t>68.7% (59.0-80.0%)</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Two-group comparison:</a:t>
            </a:r>
            <a:endParaRPr lang="en-US" sz="14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Pediatrics MRD vs MUD, 	P = 0.0059;</a:t>
            </a:r>
            <a:endParaRPr lang="en-US" sz="16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Pediatrics MRD vs </a:t>
            </a:r>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P = 0.0461;</a:t>
            </a:r>
            <a:endParaRPr lang="en-US" sz="16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Pediatrics MRD vs MMUD, 	P = 0.0199;</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Among 1,403 pediatric patients receiving first </a:t>
            </a:r>
            <a:r>
              <a:rPr lang="en-US" sz="1200" b="1" i="0" kern="1200">
                <a:solidFill>
                  <a:schemeClr val="tx1"/>
                </a:solidFill>
                <a:effectLst/>
                <a:latin typeface="+mj-lt"/>
                <a:ea typeface="+mn-ea"/>
                <a:cs typeface="+mn-cs"/>
              </a:rPr>
              <a:t>allogeneic</a:t>
            </a:r>
            <a:r>
              <a:rPr lang="en-US" sz="1200" b="0" i="0" kern="1200">
                <a:solidFill>
                  <a:schemeClr val="tx1"/>
                </a:solidFill>
                <a:effectLst/>
                <a:latin typeface="+mj-lt"/>
                <a:ea typeface="+mn-ea"/>
                <a:cs typeface="+mn-cs"/>
              </a:rPr>
              <a:t> transplant for ALL during 2019-2023, the 3-year probabilities (95% CI) of survival following transplant according to disease status are:</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CR1</a:t>
            </a:r>
            <a:r>
              <a:rPr lang="en-US"/>
              <a:t> </a:t>
            </a:r>
            <a:r>
              <a:rPr lang="en-US" sz="1200" b="0" i="0" kern="1200">
                <a:solidFill>
                  <a:schemeClr val="tx1"/>
                </a:solidFill>
                <a:effectLst/>
                <a:latin typeface="+mj-lt"/>
                <a:ea typeface="+mn-ea"/>
                <a:cs typeface="+mn-cs"/>
              </a:rPr>
              <a:t>				80.0% (76.0-84.2%)</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CR2+ (2nd or subsequent complete remission)	</a:t>
            </a:r>
            <a:r>
              <a:rPr lang="en-US"/>
              <a:t> </a:t>
            </a:r>
            <a:r>
              <a:rPr lang="en-US" sz="1200" b="0" i="0" kern="1200">
                <a:solidFill>
                  <a:schemeClr val="tx1"/>
                </a:solidFill>
                <a:effectLst/>
                <a:latin typeface="+mj-lt"/>
                <a:ea typeface="+mn-ea"/>
                <a:cs typeface="+mn-cs"/>
              </a:rPr>
              <a:t>72.4% (69.5-75.5%)</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Relapse/never in CR (includes primary induction failure)</a:t>
            </a:r>
            <a:r>
              <a:rPr lang="en-US"/>
              <a:t> </a:t>
            </a:r>
            <a:r>
              <a:rPr lang="en-US" sz="1200" b="0" i="0" kern="1200">
                <a:solidFill>
                  <a:schemeClr val="tx1"/>
                </a:solidFill>
                <a:effectLst/>
                <a:latin typeface="+mj-lt"/>
                <a:ea typeface="+mn-ea"/>
                <a:cs typeface="+mn-cs"/>
              </a:rPr>
              <a:t>	58.0% (43.3-77.8%)</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Two-group comparison:</a:t>
            </a:r>
          </a:p>
          <a:p>
            <a:endParaRPr lang="en-US" sz="14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Pediatrics CR1 vs CR2+, 	P = 0.0024;</a:t>
            </a:r>
            <a:endParaRPr lang="en-US" sz="16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Pediatrics CR2+ vs relapse, 	P = 0.0170;</a:t>
            </a:r>
            <a:endParaRPr lang="en-US" sz="16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 </a:t>
            </a:r>
            <a:endParaRPr lang="en-US" sz="14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a:latin typeface="+mn-lt"/>
            </a:endParaRPr>
          </a:p>
        </p:txBody>
      </p:sp>
      <p:sp>
        <p:nvSpPr>
          <p:cNvPr id="4" name="Slide Number Placeholder 3">
            <a:extLst>
              <a:ext uri="{FF2B5EF4-FFF2-40B4-BE49-F238E27FC236}">
                <a16:creationId xmlns:a16="http://schemas.microsoft.com/office/drawing/2014/main" id="{570B09B9-F8F9-798A-23D2-349D35619BC8}"/>
              </a:ext>
            </a:extLst>
          </p:cNvPr>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73</a:t>
            </a:fld>
            <a:endParaRPr lang="en-US">
              <a:solidFill>
                <a:srgbClr val="000000"/>
              </a:solidFill>
              <a:latin typeface="Verdana"/>
            </a:endParaRPr>
          </a:p>
        </p:txBody>
      </p:sp>
    </p:spTree>
    <p:extLst>
      <p:ext uri="{BB962C8B-B14F-4D97-AF65-F5344CB8AC3E}">
        <p14:creationId xmlns:p14="http://schemas.microsoft.com/office/powerpoint/2010/main" val="28066365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66739-3F2A-F237-C48D-7A51F5D60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2F244-3241-31B7-1449-3F1C6970B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628C5-DE9F-BF65-4CEA-00AA49ECDBA5}"/>
              </a:ext>
            </a:extLst>
          </p:cNvPr>
          <p:cNvSpPr>
            <a:spLocks noGrp="1"/>
          </p:cNvSpPr>
          <p:nvPr>
            <p:ph type="body" idx="1"/>
          </p:nvPr>
        </p:nvSpPr>
        <p:spPr/>
        <p:txBody>
          <a:bodyPr/>
          <a:lstStyle/>
          <a:p>
            <a:r>
              <a:rPr lang="en-US" sz="1200" b="1" i="0" kern="1200">
                <a:solidFill>
                  <a:schemeClr val="tx1"/>
                </a:solidFill>
                <a:effectLst/>
                <a:latin typeface="+mj-lt"/>
                <a:ea typeface="+mn-ea"/>
                <a:cs typeface="+mn-cs"/>
              </a:rPr>
              <a:t>Allogeneic</a:t>
            </a:r>
            <a:r>
              <a:rPr lang="en-US" sz="1200" b="0" i="0" kern="1200">
                <a:solidFill>
                  <a:schemeClr val="tx1"/>
                </a:solidFill>
                <a:effectLst/>
                <a:latin typeface="+mj-lt"/>
                <a:ea typeface="+mn-ea"/>
                <a:cs typeface="+mn-cs"/>
              </a:rPr>
              <a:t> HCT is the treatment of choice for young patients with severe aplastic anemia (SAA) who have an HLA-matched sibling donor.</a:t>
            </a:r>
          </a:p>
          <a:p>
            <a:r>
              <a:rPr lang="en-US" sz="1200" b="0" i="0" kern="1200">
                <a:solidFill>
                  <a:schemeClr val="tx1"/>
                </a:solidFill>
                <a:effectLst/>
                <a:latin typeface="+mj-lt"/>
                <a:ea typeface="+mn-ea"/>
                <a:cs typeface="+mn-cs"/>
              </a:rPr>
              <a:t>Among 733 </a:t>
            </a:r>
            <a:r>
              <a:rPr lang="en-US" sz="1200" b="1" i="0" kern="1200">
                <a:solidFill>
                  <a:schemeClr val="tx1"/>
                </a:solidFill>
                <a:effectLst/>
                <a:latin typeface="+mj-lt"/>
                <a:ea typeface="+mn-ea"/>
                <a:cs typeface="+mn-cs"/>
              </a:rPr>
              <a:t>pediatric</a:t>
            </a:r>
            <a:r>
              <a:rPr lang="en-US" sz="1200" b="0" i="0" kern="1200">
                <a:solidFill>
                  <a:schemeClr val="tx1"/>
                </a:solidFill>
                <a:effectLst/>
                <a:latin typeface="+mj-lt"/>
                <a:ea typeface="+mn-ea"/>
                <a:cs typeface="+mn-cs"/>
              </a:rPr>
              <a:t> patients who underwent transplantation for SAA during 2019-2023, the 3-year probabilities (95% CI) of survival following transplant according by donor type are:</a:t>
            </a:r>
          </a:p>
          <a:p>
            <a:endParaRPr lang="en-US" sz="1200" b="0" i="0" kern="1200">
              <a:solidFill>
                <a:schemeClr val="tx1"/>
              </a:solidFill>
              <a:effectLst/>
              <a:latin typeface="+mj-lt"/>
              <a:ea typeface="+mn-ea"/>
              <a:cs typeface="+mn-cs"/>
            </a:endParaRPr>
          </a:p>
          <a:p>
            <a:r>
              <a:rPr lang="en-US" sz="1200" b="0" i="0" kern="1200">
                <a:solidFill>
                  <a:schemeClr val="tx1"/>
                </a:solidFill>
                <a:effectLst/>
                <a:latin typeface="+mj-lt"/>
                <a:ea typeface="+mn-ea"/>
                <a:cs typeface="+mn-cs"/>
              </a:rPr>
              <a:t>Matched related donors</a:t>
            </a:r>
            <a:r>
              <a:rPr lang="en-US"/>
              <a:t> </a:t>
            </a:r>
            <a:r>
              <a:rPr lang="en-US" sz="1200" b="0" i="0" kern="1200">
                <a:solidFill>
                  <a:schemeClr val="tx1"/>
                </a:solidFill>
                <a:effectLst/>
                <a:latin typeface="+mj-lt"/>
                <a:ea typeface="+mn-ea"/>
                <a:cs typeface="+mn-cs"/>
              </a:rPr>
              <a:t>		99.2% (98.0-100.0%)</a:t>
            </a:r>
          </a:p>
          <a:p>
            <a:pPr lvl="0"/>
            <a:r>
              <a:rPr lang="en-US" sz="1200" b="0" i="0" kern="1200">
                <a:solidFill>
                  <a:schemeClr val="tx1"/>
                </a:solidFill>
                <a:effectLst/>
                <a:latin typeface="+mj-lt"/>
                <a:ea typeface="+mn-ea"/>
                <a:cs typeface="+mn-cs"/>
              </a:rPr>
              <a:t>Matched unrelated donors 		93.1% (90.0-96.2%)</a:t>
            </a:r>
          </a:p>
          <a:p>
            <a:pPr lvl="0"/>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donors 			89.2% (84.3-94.4%)</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Mismatched unrelated donors</a:t>
            </a:r>
            <a:r>
              <a:rPr lang="en-US"/>
              <a:t> </a:t>
            </a:r>
            <a:r>
              <a:rPr lang="en-US" sz="1200" b="0" i="0" kern="1200">
                <a:solidFill>
                  <a:schemeClr val="tx1"/>
                </a:solidFill>
                <a:effectLst/>
                <a:latin typeface="+mj-lt"/>
                <a:ea typeface="+mn-ea"/>
                <a:cs typeface="+mn-cs"/>
              </a:rPr>
              <a:t>	95.9% (91.6-100.0%)</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Two-group comparison:</a:t>
            </a:r>
          </a:p>
          <a:p>
            <a:endParaRPr lang="en-US" sz="12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Pediatrics MRD vs MUD, 	P = 0.0008;</a:t>
            </a:r>
          </a:p>
          <a:p>
            <a:pPr lvl="0"/>
            <a:r>
              <a:rPr lang="en-US" sz="1200" b="0" i="0" kern="1200">
                <a:solidFill>
                  <a:schemeClr val="tx1"/>
                </a:solidFill>
                <a:effectLst/>
                <a:latin typeface="+mj-lt"/>
                <a:ea typeface="+mn-ea"/>
                <a:cs typeface="+mn-cs"/>
              </a:rPr>
              <a:t>Pediatrics MRD vs </a:t>
            </a:r>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P &lt;.0001;</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Pediatrics MRD vs MMUD, 	P = 0.0152;</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Among 1,022 </a:t>
            </a:r>
            <a:r>
              <a:rPr lang="en-US" sz="1200" b="1" i="0" kern="1200">
                <a:solidFill>
                  <a:schemeClr val="tx1"/>
                </a:solidFill>
                <a:effectLst/>
                <a:latin typeface="+mj-lt"/>
                <a:ea typeface="+mn-ea"/>
                <a:cs typeface="+mn-cs"/>
              </a:rPr>
              <a:t>adult</a:t>
            </a:r>
            <a:r>
              <a:rPr lang="en-US" sz="1200" b="0" i="0" kern="1200">
                <a:solidFill>
                  <a:schemeClr val="tx1"/>
                </a:solidFill>
                <a:effectLst/>
                <a:latin typeface="+mj-lt"/>
                <a:ea typeface="+mn-ea"/>
                <a:cs typeface="+mn-cs"/>
              </a:rPr>
              <a:t> patients who underwent transplantation for SAA during 2019-2023, the 3-year probabilities (95% CI) of survival following transplant according by donor type are:</a:t>
            </a:r>
          </a:p>
          <a:p>
            <a:endParaRPr lang="en-US" sz="1200" b="0" i="0" kern="1200">
              <a:solidFill>
                <a:schemeClr val="tx1"/>
              </a:solidFill>
              <a:effectLst/>
              <a:latin typeface="+mj-lt"/>
              <a:ea typeface="+mn-ea"/>
              <a:cs typeface="+mn-cs"/>
            </a:endParaRPr>
          </a:p>
          <a:p>
            <a:pPr lvl="0"/>
            <a:r>
              <a:rPr lang="en-US" sz="1200" b="0" i="0" kern="1200">
                <a:solidFill>
                  <a:schemeClr val="tx1"/>
                </a:solidFill>
                <a:effectLst/>
                <a:latin typeface="+mj-lt"/>
                <a:ea typeface="+mn-ea"/>
                <a:cs typeface="+mn-cs"/>
              </a:rPr>
              <a:t>Matched related donors 		91.8% (88.4-95.3%)</a:t>
            </a:r>
          </a:p>
          <a:p>
            <a:pPr lvl="0"/>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donors 			77.8% (73.7-82.2%)</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Matched unrelated donors 		81.3% (76.2-86.7%)</a:t>
            </a:r>
          </a:p>
          <a:p>
            <a:pPr lvl="0"/>
            <a:r>
              <a:rPr lang="en-US" sz="1200" b="0" i="0" kern="1200">
                <a:solidFill>
                  <a:schemeClr val="tx1"/>
                </a:solidFill>
                <a:effectLst/>
                <a:latin typeface="+mj-lt"/>
                <a:ea typeface="+mn-ea"/>
                <a:cs typeface="+mn-cs"/>
              </a:rPr>
              <a:t>Mismatched unrelated donors 	78.1% (69.4-88.0%)</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Two-group comparison:</a:t>
            </a:r>
          </a:p>
          <a:p>
            <a:pPr lvl="0"/>
            <a:r>
              <a:rPr lang="en-US" sz="1200" b="0" i="0" kern="1200">
                <a:solidFill>
                  <a:schemeClr val="tx1"/>
                </a:solidFill>
                <a:effectLst/>
                <a:latin typeface="+mj-lt"/>
                <a:ea typeface="+mn-ea"/>
                <a:cs typeface="+mn-cs"/>
              </a:rPr>
              <a:t>Adults MRD vs MUD, 	P &lt;.0001;</a:t>
            </a:r>
          </a:p>
          <a:p>
            <a:pPr lvl="0"/>
            <a:r>
              <a:rPr lang="en-US" sz="1200" b="0" i="0" kern="1200">
                <a:solidFill>
                  <a:schemeClr val="tx1"/>
                </a:solidFill>
                <a:effectLst/>
                <a:latin typeface="+mj-lt"/>
                <a:ea typeface="+mn-ea"/>
                <a:cs typeface="+mn-cs"/>
              </a:rPr>
              <a:t>Adults MRD vs </a:t>
            </a:r>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P = 0.0033;</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Adults MRD vs MMUD, 	P = 0.0008;</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100">
              <a:latin typeface="+mn-lt"/>
            </a:endParaRPr>
          </a:p>
        </p:txBody>
      </p:sp>
      <p:sp>
        <p:nvSpPr>
          <p:cNvPr id="4" name="Slide Number Placeholder 3">
            <a:extLst>
              <a:ext uri="{FF2B5EF4-FFF2-40B4-BE49-F238E27FC236}">
                <a16:creationId xmlns:a16="http://schemas.microsoft.com/office/drawing/2014/main" id="{9F6E83E1-401E-1403-DBB9-5F03900B4102}"/>
              </a:ext>
            </a:extLst>
          </p:cNvPr>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74</a:t>
            </a:fld>
            <a:endParaRPr lang="en-US">
              <a:solidFill>
                <a:srgbClr val="000000"/>
              </a:solidFill>
              <a:latin typeface="Verdana"/>
            </a:endParaRPr>
          </a:p>
        </p:txBody>
      </p:sp>
    </p:spTree>
    <p:extLst>
      <p:ext uri="{BB962C8B-B14F-4D97-AF65-F5344CB8AC3E}">
        <p14:creationId xmlns:p14="http://schemas.microsoft.com/office/powerpoint/2010/main" val="40457260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011E3-2C8A-C956-1D03-5353235A9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BF105-A965-09C7-FFF5-4756ABDA9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21541-023A-1BBE-5F02-AD786E8B4FB9}"/>
              </a:ext>
            </a:extLst>
          </p:cNvPr>
          <p:cNvSpPr>
            <a:spLocks noGrp="1"/>
          </p:cNvSpPr>
          <p:nvPr>
            <p:ph type="body" idx="1"/>
          </p:nvPr>
        </p:nvSpPr>
        <p:spPr/>
        <p:txBody>
          <a:bodyPr/>
          <a:lstStyle/>
          <a:p>
            <a:r>
              <a:rPr lang="en-US" sz="1100" b="0" i="0" kern="1200">
                <a:solidFill>
                  <a:schemeClr val="tx1"/>
                </a:solidFill>
                <a:effectLst/>
                <a:latin typeface="+mj-lt"/>
                <a:ea typeface="+mn-ea"/>
                <a:cs typeface="+mn-cs"/>
              </a:rPr>
              <a:t>Among 558 </a:t>
            </a:r>
            <a:r>
              <a:rPr lang="en-US" sz="1100" b="1" i="0" kern="1200">
                <a:solidFill>
                  <a:schemeClr val="tx1"/>
                </a:solidFill>
                <a:effectLst/>
                <a:latin typeface="+mj-lt"/>
                <a:ea typeface="+mn-ea"/>
                <a:cs typeface="+mn-cs"/>
              </a:rPr>
              <a:t>pediatric</a:t>
            </a:r>
            <a:r>
              <a:rPr lang="en-US" sz="1100" b="0" i="0" kern="1200">
                <a:solidFill>
                  <a:schemeClr val="tx1"/>
                </a:solidFill>
                <a:effectLst/>
                <a:latin typeface="+mj-lt"/>
                <a:ea typeface="+mn-ea"/>
                <a:cs typeface="+mn-cs"/>
              </a:rPr>
              <a:t> patients receiving first allogeneic transplant for SCD during 2019-2023, the 3-year probabilities (95% CI) of survival following transplant is:</a:t>
            </a:r>
          </a:p>
          <a:p>
            <a:r>
              <a:rPr lang="en-US" sz="1100" b="0" i="0" kern="1200">
                <a:solidFill>
                  <a:schemeClr val="tx1"/>
                </a:solidFill>
                <a:effectLst/>
                <a:latin typeface="+mj-lt"/>
                <a:ea typeface="+mn-ea"/>
                <a:cs typeface="+mn-cs"/>
              </a:rPr>
              <a:t> </a:t>
            </a:r>
            <a:endParaRPr lang="en-US" sz="1100" b="0" i="0" kern="1200">
              <a:solidFill>
                <a:schemeClr val="tx1"/>
              </a:solidFill>
              <a:effectLst/>
              <a:latin typeface="+mj-lt"/>
              <a:ea typeface="Verdana"/>
            </a:endParaRPr>
          </a:p>
          <a:p>
            <a:r>
              <a:rPr lang="en-US" sz="1100" b="0" i="0" kern="1200">
                <a:solidFill>
                  <a:schemeClr val="tx1"/>
                </a:solidFill>
                <a:effectLst/>
                <a:latin typeface="+mj-lt"/>
                <a:ea typeface="+mn-ea"/>
                <a:cs typeface="+mn-cs"/>
              </a:rPr>
              <a:t>Matched related donors		98.1% (96.7-99.6%)</a:t>
            </a:r>
          </a:p>
          <a:p>
            <a:pPr lvl="0"/>
            <a:r>
              <a:rPr lang="en-US" sz="1100" b="0" i="0" kern="1200" err="1">
                <a:solidFill>
                  <a:schemeClr val="tx1"/>
                </a:solidFill>
                <a:effectLst/>
                <a:latin typeface="+mj-lt"/>
                <a:ea typeface="+mn-ea"/>
                <a:cs typeface="+mn-cs"/>
              </a:rPr>
              <a:t>Haplo</a:t>
            </a:r>
            <a:r>
              <a:rPr lang="en-US" sz="1100" b="0" i="0" kern="1200">
                <a:solidFill>
                  <a:schemeClr val="tx1"/>
                </a:solidFill>
                <a:effectLst/>
                <a:latin typeface="+mj-lt"/>
                <a:ea typeface="+mn-ea"/>
                <a:cs typeface="+mn-cs"/>
              </a:rPr>
              <a:t> donors 			96.7% (90.5-100.0%)</a:t>
            </a:r>
            <a:endParaRPr lang="en-US" sz="1100" b="0" i="0" kern="1200">
              <a:solidFill>
                <a:schemeClr val="tx1"/>
              </a:solidFill>
              <a:effectLst/>
              <a:latin typeface="+mj-lt"/>
              <a:ea typeface="Verdana"/>
            </a:endParaRPr>
          </a:p>
          <a:p>
            <a:pPr lvl="0"/>
            <a:r>
              <a:rPr lang="en-US" sz="1100" b="0" i="0" kern="1200">
                <a:solidFill>
                  <a:schemeClr val="tx1"/>
                </a:solidFill>
                <a:effectLst/>
                <a:latin typeface="+mj-lt"/>
                <a:ea typeface="+mn-ea"/>
                <a:cs typeface="+mn-cs"/>
              </a:rPr>
              <a:t>Matched unrelated donors 		90.4% (85.8-95.2%)</a:t>
            </a:r>
          </a:p>
          <a:p>
            <a:pPr lvl="0"/>
            <a:r>
              <a:rPr lang="en-US" sz="1100" b="0" i="0" kern="1200">
                <a:solidFill>
                  <a:schemeClr val="tx1"/>
                </a:solidFill>
                <a:effectLst/>
                <a:latin typeface="+mj-lt"/>
                <a:ea typeface="+mn-ea"/>
                <a:cs typeface="+mn-cs"/>
              </a:rPr>
              <a:t>Mismatched unrelated donors 	82.9% (68.9-99.8%)</a:t>
            </a:r>
          </a:p>
          <a:p>
            <a:r>
              <a:rPr lang="en-US" sz="1100" b="0" i="0" kern="1200">
                <a:solidFill>
                  <a:schemeClr val="tx1"/>
                </a:solidFill>
                <a:effectLst/>
                <a:latin typeface="+mj-lt"/>
                <a:ea typeface="+mn-ea"/>
                <a:cs typeface="+mn-cs"/>
              </a:rPr>
              <a:t> </a:t>
            </a:r>
            <a:endParaRPr lang="en-US" sz="1100" b="0" i="0" kern="1200">
              <a:solidFill>
                <a:schemeClr val="tx1"/>
              </a:solidFill>
              <a:effectLst/>
              <a:latin typeface="+mj-lt"/>
              <a:ea typeface="Verdana"/>
            </a:endParaRPr>
          </a:p>
          <a:p>
            <a:r>
              <a:rPr lang="en-US" sz="1100" b="0" i="0" kern="1200">
                <a:solidFill>
                  <a:schemeClr val="tx1"/>
                </a:solidFill>
                <a:effectLst/>
                <a:latin typeface="+mj-lt"/>
                <a:ea typeface="+mn-ea"/>
                <a:cs typeface="+mn-cs"/>
              </a:rPr>
              <a:t>Two-group comparison:</a:t>
            </a:r>
          </a:p>
          <a:p>
            <a:pPr lvl="0"/>
            <a:r>
              <a:rPr lang="en-US" sz="1100" b="0" i="0" kern="1200">
                <a:solidFill>
                  <a:schemeClr val="tx1"/>
                </a:solidFill>
                <a:effectLst/>
                <a:latin typeface="+mj-lt"/>
                <a:ea typeface="+mn-ea"/>
                <a:cs typeface="+mn-cs"/>
              </a:rPr>
              <a:t>Pediatrics MRD vs MUD, 	P = 0.7103;</a:t>
            </a:r>
          </a:p>
          <a:p>
            <a:pPr lvl="0"/>
            <a:r>
              <a:rPr lang="en-US" sz="1100" b="0" i="0" kern="1200">
                <a:solidFill>
                  <a:schemeClr val="tx1"/>
                </a:solidFill>
                <a:effectLst/>
                <a:latin typeface="+mj-lt"/>
                <a:ea typeface="+mn-ea"/>
                <a:cs typeface="+mn-cs"/>
              </a:rPr>
              <a:t>Pediatrics MRD vs </a:t>
            </a:r>
            <a:r>
              <a:rPr lang="en-US" sz="1100" b="0" i="0" kern="1200" err="1">
                <a:solidFill>
                  <a:schemeClr val="tx1"/>
                </a:solidFill>
                <a:effectLst/>
                <a:latin typeface="+mj-lt"/>
                <a:ea typeface="+mn-ea"/>
                <a:cs typeface="+mn-cs"/>
              </a:rPr>
              <a:t>Haplo</a:t>
            </a:r>
            <a:r>
              <a:rPr lang="en-US" sz="1100" b="0" i="0" kern="1200">
                <a:solidFill>
                  <a:schemeClr val="tx1"/>
                </a:solidFill>
                <a:effectLst/>
                <a:latin typeface="+mj-lt"/>
                <a:ea typeface="+mn-ea"/>
                <a:cs typeface="+mn-cs"/>
              </a:rPr>
              <a:t>, 	P = 0.0004;</a:t>
            </a:r>
            <a:endParaRPr lang="en-US" sz="1100" b="0" i="0" kern="1200">
              <a:solidFill>
                <a:schemeClr val="tx1"/>
              </a:solidFill>
              <a:effectLst/>
              <a:latin typeface="+mj-lt"/>
              <a:ea typeface="Verdana"/>
            </a:endParaRPr>
          </a:p>
          <a:p>
            <a:pPr lvl="0"/>
            <a:r>
              <a:rPr lang="en-US" sz="1100" b="0" i="0" kern="1200">
                <a:solidFill>
                  <a:schemeClr val="tx1"/>
                </a:solidFill>
                <a:effectLst/>
                <a:latin typeface="+mj-lt"/>
                <a:ea typeface="+mn-ea"/>
                <a:cs typeface="+mn-cs"/>
              </a:rPr>
              <a:t>Pediatrics MRD vs MMUD, 	P &lt;.0001;</a:t>
            </a:r>
          </a:p>
          <a:p>
            <a:pPr lvl="0"/>
            <a:endParaRPr lang="en-US" sz="1100" b="0" i="0" kern="1200">
              <a:solidFill>
                <a:schemeClr val="tx1"/>
              </a:solidFill>
              <a:effectLst/>
              <a:latin typeface="+mj-lt"/>
              <a:ea typeface="+mn-ea"/>
              <a:cs typeface="+mn-cs"/>
            </a:endParaRPr>
          </a:p>
          <a:p>
            <a:pPr lvl="0"/>
            <a:endParaRPr lang="en-US" sz="1100" b="0" i="0" kern="1200">
              <a:solidFill>
                <a:schemeClr val="tx1"/>
              </a:solidFill>
              <a:effectLst/>
              <a:latin typeface="+mj-lt"/>
              <a:ea typeface="+mn-ea"/>
              <a:cs typeface="+mn-cs"/>
            </a:endParaRPr>
          </a:p>
          <a:p>
            <a:r>
              <a:rPr lang="en-US" sz="1100" b="0" i="0" kern="1200">
                <a:solidFill>
                  <a:schemeClr val="tx1"/>
                </a:solidFill>
                <a:effectLst/>
                <a:latin typeface="+mj-lt"/>
                <a:ea typeface="+mn-ea"/>
                <a:cs typeface="+mn-cs"/>
              </a:rPr>
              <a:t>Among 282 </a:t>
            </a:r>
            <a:r>
              <a:rPr lang="en-US" sz="1100" b="1" i="0" kern="1200">
                <a:solidFill>
                  <a:schemeClr val="tx1"/>
                </a:solidFill>
                <a:effectLst/>
                <a:latin typeface="+mj-lt"/>
                <a:ea typeface="+mn-ea"/>
                <a:cs typeface="+mn-cs"/>
              </a:rPr>
              <a:t>adult</a:t>
            </a:r>
            <a:r>
              <a:rPr lang="en-US" sz="1100" b="0" i="0" kern="1200">
                <a:solidFill>
                  <a:schemeClr val="tx1"/>
                </a:solidFill>
                <a:effectLst/>
                <a:latin typeface="+mj-lt"/>
                <a:ea typeface="+mn-ea"/>
                <a:cs typeface="+mn-cs"/>
              </a:rPr>
              <a:t> patients receiving first allogeneic transplant for SCD during 2019-2023, the 3-year probabilities (95% CI) of survival following transplant is:</a:t>
            </a:r>
          </a:p>
          <a:p>
            <a:r>
              <a:rPr lang="en-US" sz="1100" b="0" i="0" kern="1200">
                <a:solidFill>
                  <a:schemeClr val="tx1"/>
                </a:solidFill>
                <a:effectLst/>
                <a:latin typeface="+mj-lt"/>
                <a:ea typeface="+mn-ea"/>
                <a:cs typeface="+mn-cs"/>
              </a:rPr>
              <a:t> </a:t>
            </a:r>
            <a:endParaRPr lang="en-US" sz="1100" b="0" i="0" kern="1200">
              <a:solidFill>
                <a:schemeClr val="tx1"/>
              </a:solidFill>
              <a:effectLst/>
              <a:latin typeface="+mj-lt"/>
              <a:ea typeface="Verdana"/>
            </a:endParaRPr>
          </a:p>
          <a:p>
            <a:r>
              <a:rPr lang="en-US" sz="1100" b="0" i="0" kern="1200">
                <a:solidFill>
                  <a:schemeClr val="tx1"/>
                </a:solidFill>
                <a:effectLst/>
                <a:latin typeface="+mj-lt"/>
                <a:ea typeface="+mn-ea"/>
                <a:cs typeface="+mn-cs"/>
              </a:rPr>
              <a:t>Matched related donors		89.3% (82.6-96.5%)</a:t>
            </a:r>
          </a:p>
          <a:p>
            <a:pPr lvl="0"/>
            <a:r>
              <a:rPr lang="en-US" sz="1100" b="0" i="0" kern="1200" err="1">
                <a:solidFill>
                  <a:schemeClr val="tx1"/>
                </a:solidFill>
                <a:effectLst/>
                <a:latin typeface="+mj-lt"/>
                <a:ea typeface="+mn-ea"/>
                <a:cs typeface="+mn-cs"/>
              </a:rPr>
              <a:t>Haplo</a:t>
            </a:r>
            <a:r>
              <a:rPr lang="en-US" sz="1100" b="0" i="0" kern="1200">
                <a:solidFill>
                  <a:schemeClr val="tx1"/>
                </a:solidFill>
                <a:effectLst/>
                <a:latin typeface="+mj-lt"/>
                <a:ea typeface="+mn-ea"/>
                <a:cs typeface="+mn-cs"/>
              </a:rPr>
              <a:t> donors 			85.0% (78.3-92.2%)</a:t>
            </a:r>
            <a:endParaRPr lang="en-US" sz="1100" b="0" i="0" kern="1200">
              <a:solidFill>
                <a:schemeClr val="tx1"/>
              </a:solidFill>
              <a:effectLst/>
              <a:latin typeface="+mj-lt"/>
              <a:ea typeface="Verdana"/>
            </a:endParaRPr>
          </a:p>
          <a:p>
            <a:pPr lvl="0"/>
            <a:r>
              <a:rPr lang="en-US" sz="1100" b="0" i="0" kern="1200">
                <a:solidFill>
                  <a:schemeClr val="tx1"/>
                </a:solidFill>
                <a:effectLst/>
                <a:latin typeface="+mj-lt"/>
                <a:ea typeface="+mn-ea"/>
                <a:cs typeface="+mn-cs"/>
              </a:rPr>
              <a:t>Matched unrelated donors 		95.2% (86.6-100.0%)</a:t>
            </a:r>
          </a:p>
          <a:p>
            <a:pPr lvl="0"/>
            <a:r>
              <a:rPr lang="en-US" sz="1100" b="0" i="0" kern="1200">
                <a:solidFill>
                  <a:schemeClr val="tx1"/>
                </a:solidFill>
                <a:effectLst/>
                <a:latin typeface="+mj-lt"/>
                <a:ea typeface="+mn-ea"/>
                <a:cs typeface="+mn-cs"/>
              </a:rPr>
              <a:t>Mismatched unrelated donors 	90.9% (75.4-100.0%)</a:t>
            </a:r>
          </a:p>
          <a:p>
            <a:r>
              <a:rPr lang="en-US" sz="1100" b="0" i="0" kern="1200">
                <a:solidFill>
                  <a:schemeClr val="tx1"/>
                </a:solidFill>
                <a:effectLst/>
                <a:latin typeface="+mj-lt"/>
                <a:ea typeface="+mn-ea"/>
                <a:cs typeface="+mn-cs"/>
              </a:rPr>
              <a:t> </a:t>
            </a:r>
            <a:endParaRPr lang="en-US" sz="1100" b="0" i="0" kern="1200">
              <a:solidFill>
                <a:schemeClr val="tx1"/>
              </a:solidFill>
              <a:effectLst/>
              <a:latin typeface="+mj-lt"/>
              <a:ea typeface="Verdana"/>
            </a:endParaRPr>
          </a:p>
          <a:p>
            <a:r>
              <a:rPr lang="en-US" sz="1100" b="0" i="0" kern="1200">
                <a:solidFill>
                  <a:schemeClr val="tx1"/>
                </a:solidFill>
                <a:effectLst/>
                <a:latin typeface="+mj-lt"/>
                <a:ea typeface="+mn-ea"/>
                <a:cs typeface="+mn-cs"/>
              </a:rPr>
              <a:t>Two-group comparison:</a:t>
            </a:r>
          </a:p>
          <a:p>
            <a:pPr lvl="0"/>
            <a:r>
              <a:rPr lang="en-US" sz="1100" b="0" i="0" kern="1200">
                <a:solidFill>
                  <a:schemeClr val="tx1"/>
                </a:solidFill>
                <a:effectLst/>
                <a:latin typeface="+mj-lt"/>
                <a:ea typeface="+mn-ea"/>
                <a:cs typeface="+mn-cs"/>
              </a:rPr>
              <a:t>Adults MRD vs MUD, 	P = 0.4871;</a:t>
            </a:r>
          </a:p>
          <a:p>
            <a:pPr lvl="0"/>
            <a:r>
              <a:rPr lang="en-US" sz="1100" b="0" i="0" kern="1200">
                <a:solidFill>
                  <a:schemeClr val="tx1"/>
                </a:solidFill>
                <a:effectLst/>
                <a:latin typeface="+mj-lt"/>
                <a:ea typeface="+mn-ea"/>
                <a:cs typeface="+mn-cs"/>
              </a:rPr>
              <a:t>Adults MRD vs </a:t>
            </a:r>
            <a:r>
              <a:rPr lang="en-US" sz="1100" b="0" i="0" kern="1200" err="1">
                <a:solidFill>
                  <a:schemeClr val="tx1"/>
                </a:solidFill>
                <a:effectLst/>
                <a:latin typeface="+mj-lt"/>
                <a:ea typeface="+mn-ea"/>
                <a:cs typeface="+mn-cs"/>
              </a:rPr>
              <a:t>Haplo</a:t>
            </a:r>
            <a:r>
              <a:rPr lang="en-US" sz="1100" b="0" i="0" kern="1200">
                <a:solidFill>
                  <a:schemeClr val="tx1"/>
                </a:solidFill>
                <a:effectLst/>
                <a:latin typeface="+mj-lt"/>
                <a:ea typeface="+mn-ea"/>
                <a:cs typeface="+mn-cs"/>
              </a:rPr>
              <a:t>, 	P = 0.2850;</a:t>
            </a:r>
            <a:endParaRPr lang="en-US" sz="1100" b="0" i="0" kern="1200">
              <a:solidFill>
                <a:schemeClr val="tx1"/>
              </a:solidFill>
              <a:effectLst/>
              <a:latin typeface="+mj-lt"/>
              <a:ea typeface="Verdana"/>
            </a:endParaRPr>
          </a:p>
          <a:p>
            <a:pPr lvl="0"/>
            <a:r>
              <a:rPr lang="en-US" sz="1100" b="0" i="0" kern="1200">
                <a:solidFill>
                  <a:schemeClr val="tx1"/>
                </a:solidFill>
                <a:effectLst/>
                <a:latin typeface="+mj-lt"/>
                <a:ea typeface="+mn-ea"/>
                <a:cs typeface="+mn-cs"/>
              </a:rPr>
              <a:t>Adults MRD vs MMUD, 	P = 0.8740;</a:t>
            </a:r>
          </a:p>
          <a:p>
            <a:r>
              <a:rPr lang="en-US" sz="1100" b="0" i="0" kern="1200">
                <a:solidFill>
                  <a:schemeClr val="tx1"/>
                </a:solidFill>
                <a:effectLst/>
                <a:latin typeface="+mj-lt"/>
                <a:ea typeface="+mn-ea"/>
                <a:cs typeface="+mn-cs"/>
              </a:rPr>
              <a:t> </a:t>
            </a:r>
            <a:endParaRPr lang="en-US" sz="1100" b="0" i="0" kern="1200">
              <a:solidFill>
                <a:schemeClr val="tx1"/>
              </a:solidFill>
              <a:effectLst/>
              <a:latin typeface="+mj-lt"/>
              <a:ea typeface="Verdana"/>
            </a:endParaRPr>
          </a:p>
          <a:p>
            <a:r>
              <a:rPr lang="en-US" sz="11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100">
              <a:ea typeface="Verdana"/>
            </a:endParaRPr>
          </a:p>
          <a:p>
            <a:endParaRPr lang="en-US" sz="1100">
              <a:latin typeface="+mn-lt"/>
            </a:endParaRPr>
          </a:p>
        </p:txBody>
      </p:sp>
      <p:sp>
        <p:nvSpPr>
          <p:cNvPr id="4" name="Slide Number Placeholder 3">
            <a:extLst>
              <a:ext uri="{FF2B5EF4-FFF2-40B4-BE49-F238E27FC236}">
                <a16:creationId xmlns:a16="http://schemas.microsoft.com/office/drawing/2014/main" id="{6C2CA352-C26C-B80D-EF21-12121C309CE6}"/>
              </a:ext>
            </a:extLst>
          </p:cNvPr>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75</a:t>
            </a:fld>
            <a:endParaRPr lang="en-US">
              <a:solidFill>
                <a:srgbClr val="000000"/>
              </a:solidFill>
              <a:latin typeface="Verdana"/>
            </a:endParaRPr>
          </a:p>
        </p:txBody>
      </p:sp>
    </p:spTree>
    <p:extLst>
      <p:ext uri="{BB962C8B-B14F-4D97-AF65-F5344CB8AC3E}">
        <p14:creationId xmlns:p14="http://schemas.microsoft.com/office/powerpoint/2010/main" val="3411978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98121-D48E-7E48-8B3B-917D3920A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F1073-8005-3C07-EEAE-996D193EB5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1B7301-B096-A878-7930-6AF2D8C6C63F}"/>
              </a:ext>
            </a:extLst>
          </p:cNvPr>
          <p:cNvSpPr>
            <a:spLocks noGrp="1"/>
          </p:cNvSpPr>
          <p:nvPr>
            <p:ph type="body" idx="1"/>
          </p:nvPr>
        </p:nvSpPr>
        <p:spPr/>
        <p:txBody>
          <a:bodyPr/>
          <a:lstStyle/>
          <a:p>
            <a:r>
              <a:rPr lang="en-US" sz="1200" b="0" i="0" kern="1200">
                <a:solidFill>
                  <a:schemeClr val="tx1"/>
                </a:solidFill>
                <a:effectLst/>
                <a:latin typeface="+mj-lt"/>
                <a:ea typeface="+mn-ea"/>
                <a:cs typeface="+mn-cs"/>
              </a:rPr>
              <a:t>Among 648 pediatric patients receiving first </a:t>
            </a:r>
            <a:r>
              <a:rPr lang="en-US" sz="1200" b="1" i="0" kern="1200">
                <a:solidFill>
                  <a:schemeClr val="tx1"/>
                </a:solidFill>
                <a:effectLst/>
                <a:latin typeface="+mj-lt"/>
                <a:ea typeface="+mn-ea"/>
                <a:cs typeface="+mn-cs"/>
              </a:rPr>
              <a:t>allogeneic</a:t>
            </a:r>
            <a:r>
              <a:rPr lang="en-US" sz="1200" b="0" i="0" kern="1200">
                <a:solidFill>
                  <a:schemeClr val="tx1"/>
                </a:solidFill>
                <a:effectLst/>
                <a:latin typeface="+mj-lt"/>
                <a:ea typeface="+mn-ea"/>
                <a:cs typeface="+mn-cs"/>
              </a:rPr>
              <a:t> transplant for PID during 2019-2023, the 3-year probabilities (95% CI) of survival following transplant is:</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Matched related donors		</a:t>
            </a:r>
            <a:r>
              <a:rPr lang="en-US"/>
              <a:t> </a:t>
            </a:r>
            <a:r>
              <a:rPr lang="en-US" sz="1200" b="0" i="0" kern="1200">
                <a:solidFill>
                  <a:schemeClr val="tx1"/>
                </a:solidFill>
                <a:effectLst/>
                <a:latin typeface="+mj-lt"/>
                <a:ea typeface="+mn-ea"/>
                <a:cs typeface="+mn-cs"/>
              </a:rPr>
              <a:t>94.5% (91.1-98.1%)</a:t>
            </a:r>
          </a:p>
          <a:p>
            <a:pPr lvl="0"/>
            <a:r>
              <a:rPr lang="en-US" sz="1200" b="0" i="0" kern="1200">
                <a:solidFill>
                  <a:schemeClr val="tx1"/>
                </a:solidFill>
                <a:effectLst/>
                <a:latin typeface="+mj-lt"/>
                <a:ea typeface="+mn-ea"/>
                <a:cs typeface="+mn-cs"/>
              </a:rPr>
              <a:t>Matched unrelated donors 		82.6% (77.9-87.5%)</a:t>
            </a:r>
          </a:p>
          <a:p>
            <a:pPr lvl="0"/>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donors 			77.8% (71.3-84.8%)</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Mismatched unrelated donors 	73.5% (62.6-86.2%)</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Two-group comparison:</a:t>
            </a:r>
          </a:p>
          <a:p>
            <a:pPr lvl="0"/>
            <a:r>
              <a:rPr lang="en-US" sz="1200" b="0" i="0" kern="1200">
                <a:solidFill>
                  <a:schemeClr val="tx1"/>
                </a:solidFill>
                <a:effectLst/>
                <a:latin typeface="+mj-lt"/>
                <a:ea typeface="+mn-ea"/>
                <a:cs typeface="+mn-cs"/>
              </a:rPr>
              <a:t>Pediatrics MRD vs MUD, 	P = 0.0007;</a:t>
            </a:r>
          </a:p>
          <a:p>
            <a:pPr lvl="0"/>
            <a:r>
              <a:rPr lang="en-US" sz="1200" b="0" i="0" kern="1200">
                <a:solidFill>
                  <a:schemeClr val="tx1"/>
                </a:solidFill>
                <a:effectLst/>
                <a:latin typeface="+mj-lt"/>
                <a:ea typeface="+mn-ea"/>
                <a:cs typeface="+mn-cs"/>
              </a:rPr>
              <a:t>Pediatrics MRD vs MMUD, 	P &lt;.0001;</a:t>
            </a:r>
          </a:p>
          <a:p>
            <a:pPr lvl="0"/>
            <a:r>
              <a:rPr lang="en-US" sz="1200" b="0" i="0" kern="1200">
                <a:solidFill>
                  <a:schemeClr val="tx1"/>
                </a:solidFill>
                <a:effectLst/>
                <a:latin typeface="+mj-lt"/>
                <a:ea typeface="+mn-ea"/>
                <a:cs typeface="+mn-cs"/>
              </a:rPr>
              <a:t>Pediatrics MRD vs </a:t>
            </a:r>
            <a:r>
              <a:rPr lang="en-US" sz="1200" b="0" i="0" kern="1200" err="1">
                <a:solidFill>
                  <a:schemeClr val="tx1"/>
                </a:solidFill>
                <a:effectLst/>
                <a:latin typeface="+mj-lt"/>
                <a:ea typeface="+mn-ea"/>
                <a:cs typeface="+mn-cs"/>
              </a:rPr>
              <a:t>haplo</a:t>
            </a:r>
            <a:r>
              <a:rPr lang="en-US" sz="1200" b="0" i="0" kern="1200">
                <a:solidFill>
                  <a:schemeClr val="tx1"/>
                </a:solidFill>
                <a:effectLst/>
                <a:latin typeface="+mj-lt"/>
                <a:ea typeface="+mn-ea"/>
                <a:cs typeface="+mn-cs"/>
              </a:rPr>
              <a:t>, 	P &lt;.0001;</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a:ea typeface="Verdana"/>
            </a:endParaRPr>
          </a:p>
        </p:txBody>
      </p:sp>
      <p:sp>
        <p:nvSpPr>
          <p:cNvPr id="4" name="Slide Number Placeholder 3">
            <a:extLst>
              <a:ext uri="{FF2B5EF4-FFF2-40B4-BE49-F238E27FC236}">
                <a16:creationId xmlns:a16="http://schemas.microsoft.com/office/drawing/2014/main" id="{28F1C0F8-7580-ADDD-7DE6-0897FCEEF106}"/>
              </a:ext>
            </a:extLst>
          </p:cNvPr>
          <p:cNvSpPr>
            <a:spLocks noGrp="1"/>
          </p:cNvSpPr>
          <p:nvPr>
            <p:ph type="sldNum" sz="quarter" idx="5"/>
          </p:nvPr>
        </p:nvSpPr>
        <p:spPr/>
        <p:txBody>
          <a:bodyPr/>
          <a:lstStyle/>
          <a:p>
            <a:pPr defTabSz="931042">
              <a:defRPr/>
            </a:pPr>
            <a:fld id="{B01813AD-83F6-D843-B4B7-678E06E01419}" type="slidenum">
              <a:rPr lang="en-US">
                <a:solidFill>
                  <a:srgbClr val="000000"/>
                </a:solidFill>
                <a:latin typeface="Verdana"/>
              </a:rPr>
              <a:pPr defTabSz="931042">
                <a:defRPr/>
              </a:pPr>
              <a:t>76</a:t>
            </a:fld>
            <a:endParaRPr lang="en-US">
              <a:solidFill>
                <a:srgbClr val="000000"/>
              </a:solidFill>
              <a:latin typeface="Verdana"/>
            </a:endParaRPr>
          </a:p>
        </p:txBody>
      </p:sp>
    </p:spTree>
    <p:extLst>
      <p:ext uri="{BB962C8B-B14F-4D97-AF65-F5344CB8AC3E}">
        <p14:creationId xmlns:p14="http://schemas.microsoft.com/office/powerpoint/2010/main" val="18443611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5E76E-5D12-BFCB-E529-08E7BE290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EA8E47-48AC-5483-D162-764F847DF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2ED76-2FBB-4252-477E-FE089318AA83}"/>
              </a:ext>
            </a:extLst>
          </p:cNvPr>
          <p:cNvSpPr>
            <a:spLocks noGrp="1"/>
          </p:cNvSpPr>
          <p:nvPr>
            <p:ph type="body" idx="1"/>
          </p:nvPr>
        </p:nvSpPr>
        <p:spPr/>
        <p:txBody>
          <a:bodyPr/>
          <a:lstStyle/>
          <a:p>
            <a:r>
              <a:rPr lang="en-US" sz="1200" b="0" i="0" kern="1200">
                <a:solidFill>
                  <a:schemeClr val="tx1"/>
                </a:solidFill>
                <a:effectLst/>
                <a:latin typeface="+mj-lt"/>
                <a:ea typeface="+mn-ea"/>
                <a:cs typeface="+mn-cs"/>
              </a:rPr>
              <a:t>Among the 4,207 patients receiving first </a:t>
            </a:r>
            <a:r>
              <a:rPr lang="en-US" sz="1200" b="1" i="0" kern="1200">
                <a:solidFill>
                  <a:schemeClr val="tx1"/>
                </a:solidFill>
                <a:effectLst/>
                <a:latin typeface="+mj-lt"/>
                <a:ea typeface="+mn-ea"/>
                <a:cs typeface="+mn-cs"/>
              </a:rPr>
              <a:t>autologous</a:t>
            </a:r>
            <a:r>
              <a:rPr lang="en-US" sz="1200" b="0" i="0" kern="1200">
                <a:solidFill>
                  <a:schemeClr val="tx1"/>
                </a:solidFill>
                <a:effectLst/>
                <a:latin typeface="+mj-lt"/>
                <a:ea typeface="+mn-ea"/>
                <a:cs typeface="+mn-cs"/>
              </a:rPr>
              <a:t> HCT for Hodgkin lymphoma (HL) during 2019-2023, the 3-year probabilities (95% CI) of survival following transplant according to disease status are:</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err="1">
                <a:solidFill>
                  <a:schemeClr val="tx1"/>
                </a:solidFill>
                <a:effectLst/>
                <a:latin typeface="+mj-lt"/>
                <a:ea typeface="+mn-ea"/>
                <a:cs typeface="+mn-cs"/>
              </a:rPr>
              <a:t>Chemosensitive</a:t>
            </a:r>
            <a:r>
              <a:rPr lang="en-US" sz="1200" b="0" i="0" kern="1200">
                <a:solidFill>
                  <a:schemeClr val="tx1"/>
                </a:solidFill>
                <a:effectLst/>
                <a:latin typeface="+mj-lt"/>
                <a:ea typeface="+mn-ea"/>
                <a:cs typeface="+mn-cs"/>
              </a:rPr>
              <a:t> disease</a:t>
            </a:r>
            <a:r>
              <a:rPr lang="en-US"/>
              <a:t> </a:t>
            </a:r>
            <a:r>
              <a:rPr lang="en-US" sz="1200" b="0" i="0" kern="1200">
                <a:solidFill>
                  <a:schemeClr val="tx1"/>
                </a:solidFill>
                <a:effectLst/>
                <a:latin typeface="+mj-lt"/>
                <a:ea typeface="+mn-ea"/>
                <a:cs typeface="+mn-cs"/>
              </a:rPr>
              <a:t>	93.4% (92.4-94.4%)</a:t>
            </a:r>
            <a:endParaRPr lang="en-US" sz="1200" b="0" i="0" kern="1200">
              <a:solidFill>
                <a:schemeClr val="tx1"/>
              </a:solidFill>
              <a:effectLst/>
              <a:latin typeface="+mj-lt"/>
              <a:ea typeface="Verdana"/>
            </a:endParaRPr>
          </a:p>
          <a:p>
            <a:pPr lvl="0"/>
            <a:r>
              <a:rPr lang="en-US" sz="1200" b="0" i="0" kern="1200" err="1">
                <a:solidFill>
                  <a:schemeClr val="tx1"/>
                </a:solidFill>
                <a:effectLst/>
                <a:latin typeface="+mj-lt"/>
                <a:ea typeface="+mn-ea"/>
                <a:cs typeface="+mn-cs"/>
              </a:rPr>
              <a:t>Chemoresistant</a:t>
            </a:r>
            <a:r>
              <a:rPr lang="en-US" sz="1200" b="0" i="0" kern="1200">
                <a:solidFill>
                  <a:schemeClr val="tx1"/>
                </a:solidFill>
                <a:effectLst/>
                <a:latin typeface="+mj-lt"/>
                <a:ea typeface="+mn-ea"/>
                <a:cs typeface="+mn-cs"/>
              </a:rPr>
              <a:t> disease 	86.7% (81.0-92.8%)</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Among the 534 patients receiving first </a:t>
            </a:r>
            <a:r>
              <a:rPr lang="en-US" sz="1200" b="1" i="0" kern="1200">
                <a:solidFill>
                  <a:schemeClr val="tx1"/>
                </a:solidFill>
                <a:effectLst/>
                <a:latin typeface="+mj-lt"/>
                <a:ea typeface="+mn-ea"/>
                <a:cs typeface="+mn-cs"/>
              </a:rPr>
              <a:t>allogeneic</a:t>
            </a:r>
            <a:r>
              <a:rPr lang="en-US" sz="1200" b="0" i="0" kern="1200">
                <a:solidFill>
                  <a:schemeClr val="tx1"/>
                </a:solidFill>
                <a:effectLst/>
                <a:latin typeface="+mj-lt"/>
                <a:ea typeface="+mn-ea"/>
                <a:cs typeface="+mn-cs"/>
              </a:rPr>
              <a:t> HCT for HL during 2019-2023, the 3-year probabilities (95% CI) of survival following transplant according to disease status are:</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err="1">
                <a:solidFill>
                  <a:schemeClr val="tx1"/>
                </a:solidFill>
                <a:effectLst/>
                <a:latin typeface="+mj-lt"/>
                <a:ea typeface="+mn-ea"/>
                <a:cs typeface="+mn-cs"/>
              </a:rPr>
              <a:t>Chemosensitive</a:t>
            </a:r>
            <a:r>
              <a:rPr lang="en-US" sz="1200" b="0" i="0" kern="1200">
                <a:solidFill>
                  <a:schemeClr val="tx1"/>
                </a:solidFill>
                <a:effectLst/>
                <a:latin typeface="+mj-lt"/>
                <a:ea typeface="+mn-ea"/>
                <a:cs typeface="+mn-cs"/>
              </a:rPr>
              <a:t> disease	</a:t>
            </a:r>
            <a:r>
              <a:rPr lang="en-US"/>
              <a:t> 76.5</a:t>
            </a:r>
            <a:r>
              <a:rPr lang="en-US" sz="1200" b="0" i="0" kern="1200">
                <a:solidFill>
                  <a:schemeClr val="tx1"/>
                </a:solidFill>
                <a:effectLst/>
                <a:latin typeface="+mj-lt"/>
                <a:ea typeface="+mn-ea"/>
                <a:cs typeface="+mn-cs"/>
              </a:rPr>
              <a:t>% (72.4-80.8%)</a:t>
            </a:r>
          </a:p>
          <a:p>
            <a:pPr lvl="0"/>
            <a:r>
              <a:rPr lang="en-US" sz="1200" b="0" i="0" kern="1200" err="1">
                <a:solidFill>
                  <a:schemeClr val="tx1"/>
                </a:solidFill>
                <a:effectLst/>
                <a:latin typeface="+mj-lt"/>
                <a:ea typeface="+mn-ea"/>
                <a:cs typeface="+mn-cs"/>
              </a:rPr>
              <a:t>Chemoresistant</a:t>
            </a:r>
            <a:r>
              <a:rPr lang="en-US" sz="1200" b="0" i="0" kern="1200">
                <a:solidFill>
                  <a:schemeClr val="tx1"/>
                </a:solidFill>
                <a:effectLst/>
                <a:latin typeface="+mj-lt"/>
                <a:ea typeface="+mn-ea"/>
                <a:cs typeface="+mn-cs"/>
              </a:rPr>
              <a:t> disease 	70.1% (60.3-81.5%)</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a:latin typeface="+mn-lt"/>
            </a:endParaRPr>
          </a:p>
        </p:txBody>
      </p:sp>
      <p:sp>
        <p:nvSpPr>
          <p:cNvPr id="4" name="Slide Number Placeholder 3">
            <a:extLst>
              <a:ext uri="{FF2B5EF4-FFF2-40B4-BE49-F238E27FC236}">
                <a16:creationId xmlns:a16="http://schemas.microsoft.com/office/drawing/2014/main" id="{5B56F446-FAF2-7F09-AE51-13173858DBFE}"/>
              </a:ext>
            </a:extLst>
          </p:cNvPr>
          <p:cNvSpPr>
            <a:spLocks noGrp="1"/>
          </p:cNvSpPr>
          <p:nvPr>
            <p:ph type="sldNum" sz="quarter" idx="5"/>
          </p:nvPr>
        </p:nvSpPr>
        <p:spPr/>
        <p:txBody>
          <a:bodyPr/>
          <a:lstStyle/>
          <a:p>
            <a:fld id="{B01813AD-83F6-D843-B4B7-678E06E01419}" type="slidenum">
              <a:rPr lang="en-US" smtClean="0"/>
              <a:pPr/>
              <a:t>77</a:t>
            </a:fld>
            <a:endParaRPr lang="en-US"/>
          </a:p>
        </p:txBody>
      </p:sp>
    </p:spTree>
    <p:extLst>
      <p:ext uri="{BB962C8B-B14F-4D97-AF65-F5344CB8AC3E}">
        <p14:creationId xmlns:p14="http://schemas.microsoft.com/office/powerpoint/2010/main" val="4385241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Among the 532 patients receiving first autologous HCT for FL during 2019-2023, the 3-year probabilities (95% CI) of survival following transplant according to disease status are:</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err="1">
                <a:solidFill>
                  <a:schemeClr val="tx1"/>
                </a:solidFill>
                <a:effectLst/>
                <a:latin typeface="+mj-lt"/>
                <a:ea typeface="+mn-ea"/>
                <a:cs typeface="+mn-cs"/>
              </a:rPr>
              <a:t>Chemosensitive</a:t>
            </a:r>
            <a:r>
              <a:rPr lang="en-US" sz="1200" b="0" i="0" kern="1200">
                <a:solidFill>
                  <a:schemeClr val="tx1"/>
                </a:solidFill>
                <a:effectLst/>
                <a:latin typeface="+mj-lt"/>
                <a:ea typeface="+mn-ea"/>
                <a:cs typeface="+mn-cs"/>
              </a:rPr>
              <a:t> disease	</a:t>
            </a:r>
            <a:r>
              <a:rPr lang="en-US"/>
              <a:t> </a:t>
            </a:r>
            <a:r>
              <a:rPr lang="en-US" sz="1200" b="0" i="0" kern="1200">
                <a:solidFill>
                  <a:schemeClr val="tx1"/>
                </a:solidFill>
                <a:effectLst/>
                <a:latin typeface="+mj-lt"/>
                <a:ea typeface="+mn-ea"/>
                <a:cs typeface="+mn-cs"/>
              </a:rPr>
              <a:t>88.0% (84.9-91.2%)</a:t>
            </a:r>
            <a:endParaRPr lang="en-US" sz="1200" b="0" i="0" kern="1200">
              <a:solidFill>
                <a:schemeClr val="tx1"/>
              </a:solidFill>
              <a:effectLst/>
              <a:latin typeface="+mj-lt"/>
              <a:ea typeface="Verdana"/>
            </a:endParaRPr>
          </a:p>
          <a:p>
            <a:pPr lvl="0"/>
            <a:r>
              <a:rPr lang="en-US" sz="1200" b="0" i="0" kern="1200" err="1">
                <a:solidFill>
                  <a:schemeClr val="tx1"/>
                </a:solidFill>
                <a:effectLst/>
                <a:latin typeface="+mj-lt"/>
                <a:ea typeface="+mn-ea"/>
                <a:cs typeface="+mn-cs"/>
              </a:rPr>
              <a:t>Chemoresistant</a:t>
            </a:r>
            <a:r>
              <a:rPr lang="en-US" sz="1200" b="0" i="0" kern="1200">
                <a:solidFill>
                  <a:schemeClr val="tx1"/>
                </a:solidFill>
                <a:effectLst/>
                <a:latin typeface="+mj-lt"/>
                <a:ea typeface="+mn-ea"/>
                <a:cs typeface="+mn-cs"/>
              </a:rPr>
              <a:t> disease 	76.2% (52.1-100.0%)</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Among the 117 patients receiving first allogeneic HCT for FL during 2019-2023, the 3-year probabilities (95% CI) of survival following transplant according to disease status are:</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err="1">
                <a:solidFill>
                  <a:schemeClr val="tx1"/>
                </a:solidFill>
                <a:effectLst/>
                <a:latin typeface="+mj-lt"/>
                <a:ea typeface="+mn-ea"/>
                <a:cs typeface="+mn-cs"/>
              </a:rPr>
              <a:t>Chemosensitive</a:t>
            </a:r>
            <a:r>
              <a:rPr lang="en-US" sz="1200" b="0" i="0" kern="1200">
                <a:solidFill>
                  <a:schemeClr val="tx1"/>
                </a:solidFill>
                <a:effectLst/>
                <a:latin typeface="+mj-lt"/>
                <a:ea typeface="+mn-ea"/>
                <a:cs typeface="+mn-cs"/>
              </a:rPr>
              <a:t> disease	</a:t>
            </a:r>
            <a:r>
              <a:rPr lang="en-US"/>
              <a:t> 76.4</a:t>
            </a:r>
            <a:r>
              <a:rPr lang="en-US" sz="1200" b="0" i="0" kern="1200">
                <a:solidFill>
                  <a:schemeClr val="tx1"/>
                </a:solidFill>
                <a:effectLst/>
                <a:latin typeface="+mj-lt"/>
                <a:ea typeface="+mn-ea"/>
                <a:cs typeface="+mn-cs"/>
              </a:rPr>
              <a:t>% (68.2-85.6%)</a:t>
            </a:r>
            <a:endParaRPr lang="en-US" sz="1200" b="0" i="0" kern="1200">
              <a:solidFill>
                <a:schemeClr val="tx1"/>
              </a:solidFill>
              <a:effectLst/>
              <a:latin typeface="+mj-lt"/>
              <a:ea typeface="Verdana"/>
            </a:endParaRPr>
          </a:p>
          <a:p>
            <a:pPr lvl="0"/>
            <a:r>
              <a:rPr lang="en-US" sz="1200" b="0" i="0" kern="1200" err="1">
                <a:solidFill>
                  <a:schemeClr val="tx1"/>
                </a:solidFill>
                <a:effectLst/>
                <a:latin typeface="+mj-lt"/>
                <a:ea typeface="+mn-ea"/>
                <a:cs typeface="+mn-cs"/>
              </a:rPr>
              <a:t>Chemoresistant</a:t>
            </a:r>
            <a:r>
              <a:rPr lang="en-US" sz="1200" b="0" i="0" kern="1200">
                <a:solidFill>
                  <a:schemeClr val="tx1"/>
                </a:solidFill>
                <a:effectLst/>
                <a:latin typeface="+mj-lt"/>
                <a:ea typeface="+mn-ea"/>
                <a:cs typeface="+mn-cs"/>
              </a:rPr>
              <a:t> disease 	80.1% (64.3-99.8%)</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a:ea typeface="Verdana"/>
            </a:endParaRPr>
          </a:p>
        </p:txBody>
      </p:sp>
      <p:sp>
        <p:nvSpPr>
          <p:cNvPr id="4" name="Slide Number Placeholder 3"/>
          <p:cNvSpPr>
            <a:spLocks noGrp="1"/>
          </p:cNvSpPr>
          <p:nvPr>
            <p:ph type="sldNum" sz="quarter" idx="5"/>
          </p:nvPr>
        </p:nvSpPr>
        <p:spPr/>
        <p:txBody>
          <a:bodyPr/>
          <a:lstStyle/>
          <a:p>
            <a:fld id="{B01813AD-83F6-D843-B4B7-678E06E01419}" type="slidenum">
              <a:rPr lang="en-US" smtClean="0"/>
              <a:pPr/>
              <a:t>78</a:t>
            </a:fld>
            <a:endParaRPr lang="en-US"/>
          </a:p>
        </p:txBody>
      </p:sp>
    </p:spTree>
    <p:extLst>
      <p:ext uri="{BB962C8B-B14F-4D97-AF65-F5344CB8AC3E}">
        <p14:creationId xmlns:p14="http://schemas.microsoft.com/office/powerpoint/2010/main" val="9281587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Among the 38,095 patients receiving first autologous HCT for multiple myeloma and amyloidosis during 2019-2023, the 3-year probabilities (95% CI) of survival after their autologous HCT are:</a:t>
            </a:r>
          </a:p>
          <a:p>
            <a:r>
              <a:rPr lang="en-US" sz="1200" b="0" i="0" kern="1200">
                <a:solidFill>
                  <a:schemeClr val="tx1"/>
                </a:solidFill>
                <a:effectLst/>
                <a:latin typeface="+mj-lt"/>
                <a:ea typeface="+mn-ea"/>
                <a:cs typeface="+mn-cs"/>
              </a:rPr>
              <a:t> </a:t>
            </a:r>
          </a:p>
          <a:p>
            <a:pPr lvl="0"/>
            <a:r>
              <a:rPr lang="en-US" sz="1200" b="0" i="0" kern="1200">
                <a:solidFill>
                  <a:schemeClr val="tx1"/>
                </a:solidFill>
                <a:effectLst/>
                <a:latin typeface="+mj-lt"/>
                <a:ea typeface="+mn-ea"/>
                <a:cs typeface="+mn-cs"/>
              </a:rPr>
              <a:t>Amyloidosis 		91.1% (89.4-92.9%)</a:t>
            </a:r>
          </a:p>
          <a:p>
            <a:pPr lvl="0"/>
            <a:r>
              <a:rPr lang="en-US" sz="1200" b="0" i="0" kern="1200">
                <a:solidFill>
                  <a:schemeClr val="tx1"/>
                </a:solidFill>
                <a:effectLst/>
                <a:latin typeface="+mj-lt"/>
                <a:ea typeface="+mn-ea"/>
                <a:cs typeface="+mn-cs"/>
              </a:rPr>
              <a:t>Multiple myeloma 	86.9% (86.4-87.3%)</a:t>
            </a:r>
          </a:p>
          <a:p>
            <a:r>
              <a:rPr lang="en-US" sz="1200" b="0" i="0" kern="1200">
                <a:solidFill>
                  <a:schemeClr val="tx1"/>
                </a:solidFill>
                <a:effectLst/>
                <a:latin typeface="+mj-lt"/>
                <a:ea typeface="+mn-ea"/>
                <a:cs typeface="+mn-cs"/>
              </a:rPr>
              <a:t> </a:t>
            </a: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79</a:t>
            </a:fld>
            <a:endParaRPr lang="en-US"/>
          </a:p>
        </p:txBody>
      </p:sp>
    </p:spTree>
    <p:extLst>
      <p:ext uri="{BB962C8B-B14F-4D97-AF65-F5344CB8AC3E}">
        <p14:creationId xmlns:p14="http://schemas.microsoft.com/office/powerpoint/2010/main" val="27036195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Among 7,732 patients receiving CAR-T infusion </a:t>
            </a:r>
            <a:r>
              <a:rPr lang="en-US"/>
              <a:t>in commercial and non-commercial (academic settings) </a:t>
            </a:r>
            <a:r>
              <a:rPr lang="en-US" sz="1200" b="0" i="0" kern="1200">
                <a:solidFill>
                  <a:schemeClr val="tx1"/>
                </a:solidFill>
                <a:effectLst/>
                <a:latin typeface="+mj-lt"/>
                <a:ea typeface="+mn-ea"/>
                <a:cs typeface="+mn-cs"/>
              </a:rPr>
              <a:t>for DLBCL during 2019-2023 in US, the 3-year probabilities (95% CI) of survival are:</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pPr lvl="0"/>
            <a:r>
              <a:rPr lang="en-US" sz="1200" b="0" i="0" kern="1200">
                <a:solidFill>
                  <a:schemeClr val="tx1"/>
                </a:solidFill>
                <a:effectLst/>
                <a:latin typeface="+mj-lt"/>
                <a:ea typeface="+mn-ea"/>
                <a:cs typeface="+mn-cs"/>
              </a:rPr>
              <a:t>Overall: 46.5% (45.2-47.8%)</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b="0" i="0" kern="1200">
              <a:solidFill>
                <a:schemeClr val="tx1"/>
              </a:solidFill>
              <a:effectLst/>
              <a:latin typeface="+mj-lt"/>
              <a:ea typeface="Verdana"/>
            </a:endParaRPr>
          </a:p>
        </p:txBody>
      </p:sp>
      <p:sp>
        <p:nvSpPr>
          <p:cNvPr id="4" name="Slide Number Placeholder 3"/>
          <p:cNvSpPr>
            <a:spLocks noGrp="1"/>
          </p:cNvSpPr>
          <p:nvPr>
            <p:ph type="sldNum" sz="quarter" idx="5"/>
          </p:nvPr>
        </p:nvSpPr>
        <p:spPr/>
        <p:txBody>
          <a:bodyPr/>
          <a:lstStyle/>
          <a:p>
            <a:fld id="{B01813AD-83F6-D843-B4B7-678E06E01419}" type="slidenum">
              <a:rPr lang="en-US" smtClean="0"/>
              <a:pPr/>
              <a:t>80</a:t>
            </a:fld>
            <a:endParaRPr lang="en-US"/>
          </a:p>
        </p:txBody>
      </p:sp>
    </p:spTree>
    <p:extLst>
      <p:ext uri="{BB962C8B-B14F-4D97-AF65-F5344CB8AC3E}">
        <p14:creationId xmlns:p14="http://schemas.microsoft.com/office/powerpoint/2010/main" val="13586220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The 3-year probabilities (95% CI) of survival for 1,618 patients who received first CAR-T infusion </a:t>
            </a:r>
            <a:r>
              <a:rPr lang="en-US"/>
              <a:t>in commercial and non-commercial (academic settings) </a:t>
            </a:r>
            <a:r>
              <a:rPr lang="en-US" sz="1200" b="0" i="0" kern="1200">
                <a:solidFill>
                  <a:schemeClr val="tx1"/>
                </a:solidFill>
                <a:effectLst/>
                <a:latin typeface="+mj-lt"/>
                <a:ea typeface="+mn-ea"/>
                <a:cs typeface="+mn-cs"/>
              </a:rPr>
              <a:t>during 2019-2023 in US for ALL, by age groups are:</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Pediatrics	</a:t>
            </a:r>
            <a:r>
              <a:rPr lang="en-US"/>
              <a:t> </a:t>
            </a:r>
            <a:r>
              <a:rPr lang="en-US" sz="1200" b="0" i="0" kern="1200">
                <a:solidFill>
                  <a:schemeClr val="tx1"/>
                </a:solidFill>
                <a:effectLst/>
                <a:latin typeface="+mj-lt"/>
                <a:ea typeface="+mn-ea"/>
                <a:cs typeface="+mn-cs"/>
              </a:rPr>
              <a:t>65.9% (62.4-69.5%)</a:t>
            </a:r>
          </a:p>
          <a:p>
            <a:r>
              <a:rPr lang="en-US" sz="1200" b="0" i="0" kern="1200">
                <a:solidFill>
                  <a:schemeClr val="tx1"/>
                </a:solidFill>
                <a:effectLst/>
                <a:latin typeface="+mj-lt"/>
                <a:ea typeface="+mn-ea"/>
                <a:cs typeface="+mn-cs"/>
              </a:rPr>
              <a:t>Adults	</a:t>
            </a:r>
            <a:r>
              <a:rPr lang="en-US"/>
              <a:t> </a:t>
            </a:r>
            <a:r>
              <a:rPr lang="en-US" sz="1200" b="0" i="0" kern="1200">
                <a:solidFill>
                  <a:schemeClr val="tx1"/>
                </a:solidFill>
                <a:effectLst/>
                <a:latin typeface="+mj-lt"/>
                <a:ea typeface="+mn-ea"/>
                <a:cs typeface="+mn-cs"/>
              </a:rPr>
              <a:t>49.9% (45.9-54.3%)</a:t>
            </a:r>
          </a:p>
          <a:p>
            <a:r>
              <a:rPr lang="en-US" sz="1200" b="0" i="0" kern="1200">
                <a:solidFill>
                  <a:schemeClr val="tx1"/>
                </a:solidFill>
                <a:effectLst/>
                <a:latin typeface="+mj-lt"/>
                <a:ea typeface="+mn-ea"/>
                <a:cs typeface="+mn-cs"/>
              </a:rPr>
              <a:t> </a:t>
            </a:r>
            <a:endParaRPr lang="en-US" sz="1200" b="0" i="0" kern="1200">
              <a:solidFill>
                <a:schemeClr val="tx1"/>
              </a:solidFill>
              <a:effectLst/>
              <a:latin typeface="+mj-lt"/>
              <a:ea typeface="Verdana"/>
            </a:endParaRPr>
          </a:p>
          <a:p>
            <a:r>
              <a:rPr lang="en-US" sz="1200" b="0" i="0" kern="1200">
                <a:solidFill>
                  <a:schemeClr val="tx1"/>
                </a:solidFill>
                <a:effectLst/>
                <a:latin typeface="+mj-lt"/>
                <a:ea typeface="+mn-ea"/>
                <a:cs typeface="+mn-cs"/>
              </a:rPr>
              <a:t>Trend data only are presented, and any significant P 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a:ea typeface="Verdana"/>
            </a:endParaRPr>
          </a:p>
        </p:txBody>
      </p:sp>
      <p:sp>
        <p:nvSpPr>
          <p:cNvPr id="4" name="Slide Number Placeholder 3"/>
          <p:cNvSpPr>
            <a:spLocks noGrp="1"/>
          </p:cNvSpPr>
          <p:nvPr>
            <p:ph type="sldNum" sz="quarter" idx="5"/>
          </p:nvPr>
        </p:nvSpPr>
        <p:spPr/>
        <p:txBody>
          <a:bodyPr/>
          <a:lstStyle/>
          <a:p>
            <a:fld id="{B01813AD-83F6-D843-B4B7-678E06E01419}" type="slidenum">
              <a:rPr lang="en-US" smtClean="0"/>
              <a:pPr/>
              <a:t>81</a:t>
            </a:fld>
            <a:endParaRPr lang="en-US"/>
          </a:p>
        </p:txBody>
      </p:sp>
    </p:spTree>
    <p:extLst>
      <p:ext uri="{BB962C8B-B14F-4D97-AF65-F5344CB8AC3E}">
        <p14:creationId xmlns:p14="http://schemas.microsoft.com/office/powerpoint/2010/main" val="189576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j-lt"/>
                <a:ea typeface="+mn-ea"/>
                <a:cs typeface="+mn-cs"/>
              </a:rPr>
              <a:t>This slide shows the relative proportion of recipient age groups for first autologous HCT recipients, 2014-2024. The percentage of each is represented on the bar graph. The percentage of recipients younger than 40 remains relatively constant. The percentage of patients aged 65 and older increased substantially over time.</a:t>
            </a:r>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10</a:t>
            </a:fld>
            <a:endParaRPr lang="en-US"/>
          </a:p>
        </p:txBody>
      </p:sp>
    </p:spTree>
    <p:extLst>
      <p:ext uri="{BB962C8B-B14F-4D97-AF65-F5344CB8AC3E}">
        <p14:creationId xmlns:p14="http://schemas.microsoft.com/office/powerpoint/2010/main" val="1475874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This slide shows the relative proportion of first allogeneic transplants performed by Hematopoietic Cell Transplantation Comorbidity Index group (HCT-CI) among adult patients during 2020-2024. There is a greater proportion of higher HCT-CI scores in the older populations.</a:t>
            </a:r>
          </a:p>
          <a:p>
            <a:endParaRPr lang="en-US"/>
          </a:p>
        </p:txBody>
      </p:sp>
      <p:sp>
        <p:nvSpPr>
          <p:cNvPr id="4" name="Slide Number Placeholder 3"/>
          <p:cNvSpPr>
            <a:spLocks noGrp="1"/>
          </p:cNvSpPr>
          <p:nvPr>
            <p:ph type="sldNum" sz="quarter" idx="5"/>
          </p:nvPr>
        </p:nvSpPr>
        <p:spPr/>
        <p:txBody>
          <a:bodyPr/>
          <a:lstStyle/>
          <a:p>
            <a:fld id="{B01813AD-83F6-D843-B4B7-678E06E01419}" type="slidenum">
              <a:rPr lang="en-US" smtClean="0"/>
              <a:pPr/>
              <a:t>11</a:t>
            </a:fld>
            <a:endParaRPr lang="en-US"/>
          </a:p>
        </p:txBody>
      </p:sp>
    </p:spTree>
    <p:extLst>
      <p:ext uri="{BB962C8B-B14F-4D97-AF65-F5344CB8AC3E}">
        <p14:creationId xmlns:p14="http://schemas.microsoft.com/office/powerpoint/2010/main" val="2318749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600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p:txBody>
          <a:bodyPr/>
          <a:lstStyle/>
          <a:p>
            <a:r>
              <a:rPr lang="en-US"/>
              <a:t>Title and text</a:t>
            </a:r>
          </a:p>
        </p:txBody>
      </p:sp>
      <p:sp>
        <p:nvSpPr>
          <p:cNvPr id="4" name="Slide Number Placeholder 3">
            <a:extLst>
              <a:ext uri="{FF2B5EF4-FFF2-40B4-BE49-F238E27FC236}">
                <a16:creationId xmlns:a16="http://schemas.microsoft.com/office/drawing/2014/main" id="{AEA322EB-E956-DCB5-01D2-6DE58C154670}"/>
              </a:ext>
            </a:extLst>
          </p:cNvPr>
          <p:cNvSpPr>
            <a:spLocks noGrp="1"/>
          </p:cNvSpPr>
          <p:nvPr>
            <p:ph type="sldNum" sz="quarter" idx="11"/>
          </p:nvPr>
        </p:nvSpPr>
        <p:spPr/>
        <p:txBody>
          <a:bodyPr/>
          <a:lstStyle/>
          <a:p>
            <a:fld id="{0C691DA3-4ABE-49F3-91E6-D9975CC9DD5F}" type="slidenum">
              <a:rPr lang="en-US" smtClean="0"/>
              <a:pPr/>
              <a:t>‹#›</a:t>
            </a:fld>
            <a:endParaRPr lang="en-US"/>
          </a:p>
        </p:txBody>
      </p:sp>
      <p:sp>
        <p:nvSpPr>
          <p:cNvPr id="3" name="Footer Placeholder 2">
            <a:extLst>
              <a:ext uri="{FF2B5EF4-FFF2-40B4-BE49-F238E27FC236}">
                <a16:creationId xmlns:a16="http://schemas.microsoft.com/office/drawing/2014/main" id="{B873D2DA-8D6F-5535-C80A-FD1B7509C611}"/>
              </a:ext>
            </a:extLst>
          </p:cNvPr>
          <p:cNvSpPr>
            <a:spLocks noGrp="1"/>
          </p:cNvSpPr>
          <p:nvPr>
            <p:ph type="ftr" sz="quarter" idx="10"/>
          </p:nvPr>
        </p:nvSpPr>
        <p:spPr>
          <a:xfrm>
            <a:off x="9280525" y="6430821"/>
            <a:ext cx="1786197" cy="215444"/>
          </a:xfrm>
          <a:prstGeom prst="rect">
            <a:avLst/>
          </a:prstGeom>
        </p:spPr>
        <p:txBody>
          <a:bodyPr/>
          <a:lstStyle>
            <a:lvl1pPr>
              <a:defRPr sz="1400">
                <a:solidFill>
                  <a:schemeClr val="accent1"/>
                </a:solidFill>
              </a:defRPr>
            </a:lvl1pPr>
          </a:lstStyle>
          <a:p>
            <a:r>
              <a:rPr lang="en-US"/>
              <a:t>CIBMTR.org</a:t>
            </a:r>
          </a:p>
        </p:txBody>
      </p:sp>
    </p:spTree>
    <p:extLst>
      <p:ext uri="{BB962C8B-B14F-4D97-AF65-F5344CB8AC3E}">
        <p14:creationId xmlns:p14="http://schemas.microsoft.com/office/powerpoint/2010/main" val="2991549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e/Bar/Line Chart">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3822E2D5-C88A-CB1B-2450-41DE3AA06B20}"/>
              </a:ext>
            </a:extLst>
          </p:cNvPr>
          <p:cNvSpPr/>
          <p:nvPr userDrawn="1"/>
        </p:nvSpPr>
        <p:spPr>
          <a:xfrm>
            <a:off x="6096001" y="476251"/>
            <a:ext cx="5422392" cy="5425742"/>
          </a:xfrm>
          <a:prstGeom prst="roundRect">
            <a:avLst>
              <a:gd name="adj" fmla="val 3685"/>
            </a:avLst>
          </a:prstGeom>
          <a:solidFill>
            <a:srgbClr val="EEE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524858-C314-0237-CF95-A1A9493FEF58}"/>
              </a:ext>
            </a:extLst>
          </p:cNvPr>
          <p:cNvSpPr>
            <a:spLocks noGrp="1"/>
          </p:cNvSpPr>
          <p:nvPr>
            <p:ph type="title" hasCustomPrompt="1"/>
          </p:nvPr>
        </p:nvSpPr>
        <p:spPr>
          <a:xfrm>
            <a:off x="479425" y="476250"/>
            <a:ext cx="5068968" cy="758797"/>
          </a:xfrm>
        </p:spPr>
        <p:txBody>
          <a:bodyPr/>
          <a:lstStyle/>
          <a:p>
            <a:r>
              <a:rPr lang="en-US"/>
              <a:t>Chart slide</a:t>
            </a:r>
          </a:p>
        </p:txBody>
      </p:sp>
      <p:sp>
        <p:nvSpPr>
          <p:cNvPr id="4" name="Slide Number Placeholder 3">
            <a:extLst>
              <a:ext uri="{FF2B5EF4-FFF2-40B4-BE49-F238E27FC236}">
                <a16:creationId xmlns:a16="http://schemas.microsoft.com/office/drawing/2014/main" id="{60E0CBF6-0C1D-B8B3-AE22-5CA353B8E6C8}"/>
              </a:ext>
            </a:extLst>
          </p:cNvPr>
          <p:cNvSpPr>
            <a:spLocks noGrp="1"/>
          </p:cNvSpPr>
          <p:nvPr>
            <p:ph type="sldNum" sz="quarter" idx="11"/>
          </p:nvPr>
        </p:nvSpPr>
        <p:spPr/>
        <p:txBody>
          <a:bodyPr/>
          <a:lstStyle/>
          <a:p>
            <a:fld id="{0C691DA3-4ABE-49F3-91E6-D9975CC9DD5F}" type="slidenum">
              <a:rPr lang="en-US" smtClean="0"/>
              <a:pPr/>
              <a:t>‹#›</a:t>
            </a:fld>
            <a:endParaRPr lang="en-US"/>
          </a:p>
        </p:txBody>
      </p:sp>
      <p:sp>
        <p:nvSpPr>
          <p:cNvPr id="10" name="Chart Placeholder 9">
            <a:extLst>
              <a:ext uri="{FF2B5EF4-FFF2-40B4-BE49-F238E27FC236}">
                <a16:creationId xmlns:a16="http://schemas.microsoft.com/office/drawing/2014/main" id="{4607F87A-679D-9A49-085A-06E19CCC4582}"/>
              </a:ext>
            </a:extLst>
          </p:cNvPr>
          <p:cNvSpPr>
            <a:spLocks noGrp="1"/>
          </p:cNvSpPr>
          <p:nvPr>
            <p:ph type="chart" sz="quarter" idx="13" hasCustomPrompt="1"/>
          </p:nvPr>
        </p:nvSpPr>
        <p:spPr>
          <a:xfrm>
            <a:off x="6356097" y="865022"/>
            <a:ext cx="4902200" cy="4648200"/>
          </a:xfrm>
        </p:spPr>
        <p:txBody>
          <a:bodyPr anchor="ctr">
            <a:noAutofit/>
          </a:bodyPr>
          <a:lstStyle>
            <a:lvl1pPr marL="0" indent="0" algn="ctr">
              <a:buNone/>
              <a:defRPr sz="1800">
                <a:solidFill>
                  <a:schemeClr val="tx2"/>
                </a:solidFill>
                <a:latin typeface="+mn-lt"/>
              </a:defRPr>
            </a:lvl1pPr>
          </a:lstStyle>
          <a:p>
            <a:r>
              <a:rPr lang="en-US"/>
              <a:t>SELECT YOUR CHART HERE</a:t>
            </a:r>
          </a:p>
        </p:txBody>
      </p:sp>
      <p:sp>
        <p:nvSpPr>
          <p:cNvPr id="11" name="Text Placeholder 5">
            <a:extLst>
              <a:ext uri="{FF2B5EF4-FFF2-40B4-BE49-F238E27FC236}">
                <a16:creationId xmlns:a16="http://schemas.microsoft.com/office/drawing/2014/main" id="{86C7A3B3-0A08-D5E2-B1DE-DC692086CDF1}"/>
              </a:ext>
            </a:extLst>
          </p:cNvPr>
          <p:cNvSpPr>
            <a:spLocks noGrp="1"/>
          </p:cNvSpPr>
          <p:nvPr>
            <p:ph type="body" sz="quarter" idx="12"/>
          </p:nvPr>
        </p:nvSpPr>
        <p:spPr>
          <a:xfrm>
            <a:off x="479426" y="2417232"/>
            <a:ext cx="4225310" cy="1823576"/>
          </a:xfrm>
        </p:spPr>
        <p:txBody>
          <a:bodyPr/>
          <a:lstStyle>
            <a:lvl1pPr marL="0" indent="0">
              <a:spcAft>
                <a:spcPts val="500"/>
              </a:spcAft>
              <a:buNone/>
              <a:defRPr/>
            </a:lvl1pPr>
            <a:lvl2pPr marL="0" indent="0">
              <a:lnSpc>
                <a:spcPct val="100000"/>
              </a:lnSpc>
              <a:spcAft>
                <a:spcPts val="1000"/>
              </a:spcAft>
              <a:buNone/>
              <a:defRPr sz="2600"/>
            </a:lvl2pPr>
            <a:lvl3pPr marL="0" indent="0">
              <a:lnSpc>
                <a:spcPct val="100000"/>
              </a:lnSpc>
              <a:buNone/>
              <a:defRPr sz="2400"/>
            </a:lvl3pPr>
            <a:lvl4pPr marL="0">
              <a:lnSpc>
                <a:spcPct val="100000"/>
              </a:lnSpc>
              <a:spcAft>
                <a:spcPts val="500"/>
              </a:spcAft>
              <a:defRPr sz="1200">
                <a:solidFill>
                  <a:schemeClr val="accent1"/>
                </a:solidFill>
                <a:latin typeface="Verdana" panose="020B0604030504040204" pitchFamily="34" charset="0"/>
                <a:ea typeface="Verdana" panose="020B0604030504040204" pitchFamily="34" charset="0"/>
              </a:defRPr>
            </a:lvl4pPr>
            <a:lvl5pPr>
              <a:lnSpc>
                <a:spcPct val="100000"/>
              </a:lnSpc>
              <a:defRPr/>
            </a:lvl5pPr>
          </a:lstStyle>
          <a:p>
            <a:pPr lvl="0"/>
            <a:r>
              <a:rPr lang="en-US"/>
              <a:t>Click to edit Master text styles</a:t>
            </a:r>
          </a:p>
          <a:p>
            <a:pPr lvl="1"/>
            <a:r>
              <a:rPr lang="en-US"/>
              <a:t>Second level</a:t>
            </a:r>
          </a:p>
          <a:p>
            <a:pPr lvl="2"/>
            <a:r>
              <a:rPr lang="en-US"/>
              <a:t>Third level</a:t>
            </a:r>
          </a:p>
        </p:txBody>
      </p:sp>
      <p:sp>
        <p:nvSpPr>
          <p:cNvPr id="7" name="Text Placeholder 10">
            <a:extLst>
              <a:ext uri="{FF2B5EF4-FFF2-40B4-BE49-F238E27FC236}">
                <a16:creationId xmlns:a16="http://schemas.microsoft.com/office/drawing/2014/main" id="{5E89E94A-8991-B029-AA17-3FA7953FD8A4}"/>
              </a:ext>
            </a:extLst>
          </p:cNvPr>
          <p:cNvSpPr>
            <a:spLocks noGrp="1"/>
          </p:cNvSpPr>
          <p:nvPr>
            <p:ph type="body" sz="quarter" idx="14"/>
          </p:nvPr>
        </p:nvSpPr>
        <p:spPr>
          <a:xfrm>
            <a:off x="479425" y="1340085"/>
            <a:ext cx="5068968" cy="861774"/>
          </a:xfrm>
        </p:spPr>
        <p:txBody>
          <a:bodyPr/>
          <a:lstStyle>
            <a:lvl1pPr marL="0" indent="0">
              <a:spcAft>
                <a:spcPts val="3000"/>
              </a:spcAft>
              <a:buNone/>
              <a:defRPr/>
            </a:lvl1pPr>
            <a:lvl4pPr marL="0">
              <a:spcAft>
                <a:spcPts val="500"/>
              </a:spcAft>
              <a:defRPr sz="1100">
                <a:solidFill>
                  <a:schemeClr val="accent1"/>
                </a:solidFill>
              </a:defRPr>
            </a:lvl4pPr>
          </a:lstStyle>
          <a:p>
            <a:pPr lvl="0"/>
            <a:r>
              <a:rPr lang="en-US"/>
              <a:t>Click to edit Master text styles</a:t>
            </a:r>
          </a:p>
        </p:txBody>
      </p:sp>
      <p:sp>
        <p:nvSpPr>
          <p:cNvPr id="3" name="Footer Placeholder 2">
            <a:extLst>
              <a:ext uri="{FF2B5EF4-FFF2-40B4-BE49-F238E27FC236}">
                <a16:creationId xmlns:a16="http://schemas.microsoft.com/office/drawing/2014/main" id="{1BDA977C-A1E7-8683-C85F-27252B9D2BFE}"/>
              </a:ext>
            </a:extLst>
          </p:cNvPr>
          <p:cNvSpPr>
            <a:spLocks noGrp="1"/>
          </p:cNvSpPr>
          <p:nvPr>
            <p:ph type="ftr" sz="quarter" idx="10"/>
          </p:nvPr>
        </p:nvSpPr>
        <p:spPr>
          <a:xfrm>
            <a:off x="9280525" y="6430821"/>
            <a:ext cx="1786197" cy="215444"/>
          </a:xfrm>
          <a:prstGeom prst="rect">
            <a:avLst/>
          </a:prstGeom>
        </p:spPr>
        <p:txBody>
          <a:bodyPr/>
          <a:lstStyle>
            <a:lvl1pPr>
              <a:defRPr sz="1400">
                <a:solidFill>
                  <a:schemeClr val="accent1"/>
                </a:solidFill>
              </a:defRPr>
            </a:lvl1pPr>
          </a:lstStyle>
          <a:p>
            <a:r>
              <a:rPr lang="en-US"/>
              <a:t>CIBMTR.org</a:t>
            </a:r>
          </a:p>
        </p:txBody>
      </p:sp>
    </p:spTree>
    <p:extLst>
      <p:ext uri="{BB962C8B-B14F-4D97-AF65-F5344CB8AC3E}">
        <p14:creationId xmlns:p14="http://schemas.microsoft.com/office/powerpoint/2010/main" val="2495372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x 3 Char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DC9BA62-306B-6B91-203D-1798CD24D601}"/>
              </a:ext>
            </a:extLst>
          </p:cNvPr>
          <p:cNvSpPr>
            <a:spLocks noGrp="1"/>
          </p:cNvSpPr>
          <p:nvPr>
            <p:ph type="body" sz="quarter" idx="12"/>
          </p:nvPr>
        </p:nvSpPr>
        <p:spPr>
          <a:xfrm>
            <a:off x="494453" y="4896091"/>
            <a:ext cx="3456089" cy="1005216"/>
          </a:xfrm>
          <a:prstGeom prst="roundRect">
            <a:avLst>
              <a:gd name="adj" fmla="val 21554"/>
            </a:avLst>
          </a:prstGeom>
          <a:solidFill>
            <a:schemeClr val="bg2"/>
          </a:solidFill>
        </p:spPr>
        <p:txBody>
          <a:bodyPr lIns="180000" rIns="180000" anchor="ctr">
            <a:noAutofit/>
          </a:bodyPr>
          <a:lstStyle>
            <a:lvl1pPr marL="0" indent="0" algn="l">
              <a:lnSpc>
                <a:spcPct val="120000"/>
              </a:lnSpc>
              <a:buFontTx/>
              <a:buNone/>
              <a:defRPr sz="1800">
                <a:latin typeface="Verdana" panose="020B0604030504040204" pitchFamily="34" charset="0"/>
                <a:ea typeface="Verdana" panose="020B060403050404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8C524858-C314-0237-CF95-A1A9493FEF58}"/>
              </a:ext>
            </a:extLst>
          </p:cNvPr>
          <p:cNvSpPr>
            <a:spLocks noGrp="1"/>
          </p:cNvSpPr>
          <p:nvPr>
            <p:ph type="title" hasCustomPrompt="1"/>
          </p:nvPr>
        </p:nvSpPr>
        <p:spPr>
          <a:xfrm>
            <a:off x="479425" y="476250"/>
            <a:ext cx="11233150" cy="609398"/>
          </a:xfrm>
        </p:spPr>
        <p:txBody>
          <a:bodyPr/>
          <a:lstStyle>
            <a:lvl1pPr>
              <a:buFontTx/>
              <a:buNone/>
              <a:defRPr/>
            </a:lvl1pPr>
          </a:lstStyle>
          <a:p>
            <a:r>
              <a:rPr lang="en-US"/>
              <a:t>Mix charts slide</a:t>
            </a:r>
          </a:p>
        </p:txBody>
      </p:sp>
      <p:sp>
        <p:nvSpPr>
          <p:cNvPr id="4" name="Slide Number Placeholder 3">
            <a:extLst>
              <a:ext uri="{FF2B5EF4-FFF2-40B4-BE49-F238E27FC236}">
                <a16:creationId xmlns:a16="http://schemas.microsoft.com/office/drawing/2014/main" id="{60E0CBF6-0C1D-B8B3-AE22-5CA353B8E6C8}"/>
              </a:ext>
            </a:extLst>
          </p:cNvPr>
          <p:cNvSpPr>
            <a:spLocks noGrp="1"/>
          </p:cNvSpPr>
          <p:nvPr>
            <p:ph type="sldNum" sz="quarter" idx="11"/>
          </p:nvPr>
        </p:nvSpPr>
        <p:spPr/>
        <p:txBody>
          <a:bodyPr/>
          <a:lstStyle>
            <a:lvl1pPr>
              <a:buFontTx/>
              <a:buNone/>
              <a:defRPr/>
            </a:lvl1pPr>
          </a:lstStyle>
          <a:p>
            <a:fld id="{0C691DA3-4ABE-49F3-91E6-D9975CC9DD5F}" type="slidenum">
              <a:rPr lang="en-US" smtClean="0"/>
              <a:pPr/>
              <a:t>‹#›</a:t>
            </a:fld>
            <a:endParaRPr lang="en-US"/>
          </a:p>
        </p:txBody>
      </p:sp>
      <p:sp>
        <p:nvSpPr>
          <p:cNvPr id="13" name="Text Placeholder 11">
            <a:extLst>
              <a:ext uri="{FF2B5EF4-FFF2-40B4-BE49-F238E27FC236}">
                <a16:creationId xmlns:a16="http://schemas.microsoft.com/office/drawing/2014/main" id="{0DC06556-2EB7-71D8-FA3F-79FCA806154F}"/>
              </a:ext>
            </a:extLst>
          </p:cNvPr>
          <p:cNvSpPr>
            <a:spLocks noGrp="1"/>
          </p:cNvSpPr>
          <p:nvPr>
            <p:ph type="body" sz="quarter" idx="13"/>
          </p:nvPr>
        </p:nvSpPr>
        <p:spPr>
          <a:xfrm>
            <a:off x="4367956" y="4896091"/>
            <a:ext cx="3456089" cy="1005216"/>
          </a:xfrm>
          <a:prstGeom prst="roundRect">
            <a:avLst>
              <a:gd name="adj" fmla="val 21554"/>
            </a:avLst>
          </a:prstGeom>
          <a:solidFill>
            <a:schemeClr val="bg2"/>
          </a:solidFill>
        </p:spPr>
        <p:txBody>
          <a:bodyPr lIns="180000" rIns="180000" anchor="ctr">
            <a:noAutofit/>
          </a:bodyPr>
          <a:lstStyle>
            <a:lvl1pPr marL="0" indent="0" algn="l">
              <a:lnSpc>
                <a:spcPct val="120000"/>
              </a:lnSpc>
              <a:buFontTx/>
              <a:buNone/>
              <a:defRPr sz="1800">
                <a:latin typeface="Verdana" panose="020B0604030504040204" pitchFamily="34" charset="0"/>
                <a:ea typeface="Verdana" panose="020B0604030504040204" pitchFamily="34"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F2644B26-26D8-B213-F557-9C06CF8248E1}"/>
              </a:ext>
            </a:extLst>
          </p:cNvPr>
          <p:cNvSpPr>
            <a:spLocks noGrp="1"/>
          </p:cNvSpPr>
          <p:nvPr>
            <p:ph type="body" sz="quarter" idx="14"/>
          </p:nvPr>
        </p:nvSpPr>
        <p:spPr>
          <a:xfrm>
            <a:off x="8241459" y="4896091"/>
            <a:ext cx="3456089" cy="1005216"/>
          </a:xfrm>
          <a:prstGeom prst="roundRect">
            <a:avLst>
              <a:gd name="adj" fmla="val 21554"/>
            </a:avLst>
          </a:prstGeom>
          <a:solidFill>
            <a:schemeClr val="bg2"/>
          </a:solidFill>
        </p:spPr>
        <p:txBody>
          <a:bodyPr lIns="180000" rIns="180000" anchor="ctr">
            <a:noAutofit/>
          </a:bodyPr>
          <a:lstStyle>
            <a:lvl1pPr marL="0" indent="0" algn="l">
              <a:lnSpc>
                <a:spcPct val="120000"/>
              </a:lnSpc>
              <a:buFontTx/>
              <a:buNone/>
              <a:defRPr sz="1800">
                <a:latin typeface="Verdana" panose="020B0604030504040204" pitchFamily="34" charset="0"/>
                <a:ea typeface="Verdana" panose="020B0604030504040204" pitchFamily="34" charset="0"/>
              </a:defRPr>
            </a:lvl1pPr>
          </a:lstStyle>
          <a:p>
            <a:pPr lvl="0"/>
            <a:r>
              <a:rPr lang="en-US"/>
              <a:t>Click to edit Master text styles</a:t>
            </a:r>
          </a:p>
        </p:txBody>
      </p:sp>
      <p:sp>
        <p:nvSpPr>
          <p:cNvPr id="15" name="Chart Placeholder 9">
            <a:extLst>
              <a:ext uri="{FF2B5EF4-FFF2-40B4-BE49-F238E27FC236}">
                <a16:creationId xmlns:a16="http://schemas.microsoft.com/office/drawing/2014/main" id="{CEDD9806-D241-E46D-5D01-54408942B071}"/>
              </a:ext>
            </a:extLst>
          </p:cNvPr>
          <p:cNvSpPr>
            <a:spLocks noGrp="1"/>
          </p:cNvSpPr>
          <p:nvPr>
            <p:ph type="chart" sz="quarter" idx="15" hasCustomPrompt="1"/>
          </p:nvPr>
        </p:nvSpPr>
        <p:spPr>
          <a:xfrm>
            <a:off x="8155037" y="1593263"/>
            <a:ext cx="3634073" cy="3302828"/>
          </a:xfrm>
        </p:spPr>
        <p:txBody>
          <a:bodyPr anchor="ctr">
            <a:noAutofit/>
          </a:bodyPr>
          <a:lstStyle>
            <a:lvl1pPr marL="0" indent="0" algn="ctr">
              <a:buFontTx/>
              <a:buNone/>
              <a:defRPr sz="1800">
                <a:solidFill>
                  <a:srgbClr val="00355E"/>
                </a:solidFill>
                <a:latin typeface="+mn-lt"/>
              </a:defRPr>
            </a:lvl1pPr>
          </a:lstStyle>
          <a:p>
            <a:r>
              <a:rPr lang="en-US"/>
              <a:t>SELECT YOUR CHART HERE</a:t>
            </a:r>
          </a:p>
        </p:txBody>
      </p:sp>
      <p:sp>
        <p:nvSpPr>
          <p:cNvPr id="16" name="Chart Placeholder 9">
            <a:extLst>
              <a:ext uri="{FF2B5EF4-FFF2-40B4-BE49-F238E27FC236}">
                <a16:creationId xmlns:a16="http://schemas.microsoft.com/office/drawing/2014/main" id="{9705240F-9304-A034-F782-822F6F50362D}"/>
              </a:ext>
            </a:extLst>
          </p:cNvPr>
          <p:cNvSpPr>
            <a:spLocks noGrp="1"/>
          </p:cNvSpPr>
          <p:nvPr>
            <p:ph type="chart" sz="quarter" idx="16" hasCustomPrompt="1"/>
          </p:nvPr>
        </p:nvSpPr>
        <p:spPr>
          <a:xfrm>
            <a:off x="402890" y="1593263"/>
            <a:ext cx="3634073" cy="3302828"/>
          </a:xfrm>
        </p:spPr>
        <p:txBody>
          <a:bodyPr anchor="ctr">
            <a:noAutofit/>
          </a:bodyPr>
          <a:lstStyle>
            <a:lvl1pPr marL="0" indent="0" algn="ctr">
              <a:buFontTx/>
              <a:buNone/>
              <a:defRPr sz="1800">
                <a:solidFill>
                  <a:srgbClr val="00355E"/>
                </a:solidFill>
                <a:latin typeface="+mn-lt"/>
              </a:defRPr>
            </a:lvl1pPr>
          </a:lstStyle>
          <a:p>
            <a:r>
              <a:rPr lang="en-US"/>
              <a:t>SELECT YOUR CHART HERE</a:t>
            </a:r>
          </a:p>
        </p:txBody>
      </p:sp>
      <p:sp>
        <p:nvSpPr>
          <p:cNvPr id="17" name="Chart Placeholder 9">
            <a:extLst>
              <a:ext uri="{FF2B5EF4-FFF2-40B4-BE49-F238E27FC236}">
                <a16:creationId xmlns:a16="http://schemas.microsoft.com/office/drawing/2014/main" id="{5D9ECAED-2E76-4E7A-0BDD-A4BAB93C4F67}"/>
              </a:ext>
            </a:extLst>
          </p:cNvPr>
          <p:cNvSpPr>
            <a:spLocks noGrp="1"/>
          </p:cNvSpPr>
          <p:nvPr>
            <p:ph type="chart" sz="quarter" idx="17" hasCustomPrompt="1"/>
          </p:nvPr>
        </p:nvSpPr>
        <p:spPr>
          <a:xfrm>
            <a:off x="4277002" y="1593263"/>
            <a:ext cx="3634073" cy="3302828"/>
          </a:xfrm>
        </p:spPr>
        <p:txBody>
          <a:bodyPr anchor="ctr">
            <a:noAutofit/>
          </a:bodyPr>
          <a:lstStyle>
            <a:lvl1pPr marL="0" indent="0" algn="ctr">
              <a:buFontTx/>
              <a:buNone/>
              <a:defRPr sz="1800">
                <a:solidFill>
                  <a:srgbClr val="00355E"/>
                </a:solidFill>
                <a:latin typeface="+mn-lt"/>
              </a:defRPr>
            </a:lvl1pPr>
          </a:lstStyle>
          <a:p>
            <a:r>
              <a:rPr lang="en-US"/>
              <a:t>SELECT YOUR CHART HERE</a:t>
            </a:r>
          </a:p>
        </p:txBody>
      </p:sp>
      <p:sp>
        <p:nvSpPr>
          <p:cNvPr id="3" name="Footer Placeholder 2">
            <a:extLst>
              <a:ext uri="{FF2B5EF4-FFF2-40B4-BE49-F238E27FC236}">
                <a16:creationId xmlns:a16="http://schemas.microsoft.com/office/drawing/2014/main" id="{72DD4670-B882-7997-A398-7C081434417F}"/>
              </a:ext>
            </a:extLst>
          </p:cNvPr>
          <p:cNvSpPr>
            <a:spLocks noGrp="1"/>
          </p:cNvSpPr>
          <p:nvPr>
            <p:ph type="ftr" sz="quarter" idx="10"/>
          </p:nvPr>
        </p:nvSpPr>
        <p:spPr>
          <a:xfrm>
            <a:off x="9280525" y="6430821"/>
            <a:ext cx="1786197" cy="215444"/>
          </a:xfrm>
          <a:prstGeom prst="rect">
            <a:avLst/>
          </a:prstGeom>
        </p:spPr>
        <p:txBody>
          <a:bodyPr/>
          <a:lstStyle>
            <a:lvl1pPr>
              <a:buFontTx/>
              <a:buNone/>
              <a:defRPr sz="1400">
                <a:solidFill>
                  <a:schemeClr val="accent1"/>
                </a:solidFill>
              </a:defRPr>
            </a:lvl1pPr>
          </a:lstStyle>
          <a:p>
            <a:r>
              <a:rPr lang="en-US"/>
              <a:t>CIBMTR.org</a:t>
            </a:r>
          </a:p>
        </p:txBody>
      </p:sp>
    </p:spTree>
    <p:extLst>
      <p:ext uri="{BB962C8B-B14F-4D97-AF65-F5344CB8AC3E}">
        <p14:creationId xmlns:p14="http://schemas.microsoft.com/office/powerpoint/2010/main" val="328705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 Photo + Text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a:xfrm>
            <a:off x="479426" y="476250"/>
            <a:ext cx="4965410" cy="609398"/>
          </a:xfrm>
        </p:spPr>
        <p:txBody>
          <a:bodyPr/>
          <a:lstStyle>
            <a:lvl1pPr>
              <a:buFontTx/>
              <a:buNone/>
              <a:defRPr/>
            </a:lvl1pPr>
          </a:lstStyle>
          <a:p>
            <a:r>
              <a:rPr lang="en-US"/>
              <a:t>Photo and text</a:t>
            </a:r>
          </a:p>
        </p:txBody>
      </p:sp>
      <p:sp>
        <p:nvSpPr>
          <p:cNvPr id="4" name="Slide Number Placeholder 3">
            <a:extLst>
              <a:ext uri="{FF2B5EF4-FFF2-40B4-BE49-F238E27FC236}">
                <a16:creationId xmlns:a16="http://schemas.microsoft.com/office/drawing/2014/main" id="{AEA322EB-E956-DCB5-01D2-6DE58C154670}"/>
              </a:ext>
            </a:extLst>
          </p:cNvPr>
          <p:cNvSpPr>
            <a:spLocks noGrp="1"/>
          </p:cNvSpPr>
          <p:nvPr>
            <p:ph type="sldNum" sz="quarter" idx="11"/>
          </p:nvPr>
        </p:nvSpPr>
        <p:spPr/>
        <p:txBody>
          <a:bodyPr/>
          <a:lstStyle>
            <a:lvl1pPr>
              <a:buFontTx/>
              <a:buNone/>
              <a:defRPr/>
            </a:lvl1pPr>
          </a:lstStyle>
          <a:p>
            <a:fld id="{0C691DA3-4ABE-49F3-91E6-D9975CC9DD5F}" type="slidenum">
              <a:rPr lang="en-US" smtClean="0"/>
              <a:pPr/>
              <a:t>‹#›</a:t>
            </a:fld>
            <a:endParaRPr lang="en-US"/>
          </a:p>
        </p:txBody>
      </p:sp>
      <p:sp>
        <p:nvSpPr>
          <p:cNvPr id="11" name="Text Placeholder 10">
            <a:extLst>
              <a:ext uri="{FF2B5EF4-FFF2-40B4-BE49-F238E27FC236}">
                <a16:creationId xmlns:a16="http://schemas.microsoft.com/office/drawing/2014/main" id="{5AB29ACF-34CF-03D5-BB4B-3D6402EF5438}"/>
              </a:ext>
            </a:extLst>
          </p:cNvPr>
          <p:cNvSpPr>
            <a:spLocks noGrp="1"/>
          </p:cNvSpPr>
          <p:nvPr>
            <p:ph type="body" sz="quarter" idx="12"/>
          </p:nvPr>
        </p:nvSpPr>
        <p:spPr>
          <a:xfrm>
            <a:off x="479426" y="1340085"/>
            <a:ext cx="5120640" cy="2080057"/>
          </a:xfrm>
        </p:spPr>
        <p:txBody>
          <a:bodyPr/>
          <a:lstStyle>
            <a:lvl1pPr marL="0" indent="0">
              <a:spcAft>
                <a:spcPts val="3000"/>
              </a:spcAft>
              <a:buFontTx/>
              <a:buNone/>
              <a:defRPr/>
            </a:lvl1pPr>
            <a:lvl2pPr marL="0" indent="0">
              <a:buFontTx/>
              <a:buNone/>
              <a:defRPr sz="2600"/>
            </a:lvl2pPr>
            <a:lvl3pPr marL="0" indent="0">
              <a:spcAft>
                <a:spcPts val="1000"/>
              </a:spcAft>
              <a:buFontTx/>
              <a:buNone/>
              <a:defRPr sz="2400"/>
            </a:lvl3pPr>
            <a:lvl4pPr marL="0">
              <a:spcAft>
                <a:spcPts val="1000"/>
              </a:spcAft>
              <a:defRPr sz="1200">
                <a:solidFill>
                  <a:schemeClr val="accent1"/>
                </a:solidFill>
                <a:latin typeface="Verdana" panose="020B0604030504040204" pitchFamily="34" charset="0"/>
                <a:ea typeface="Verdana" panose="020B0604030504040204" pitchFamily="34" charset="0"/>
              </a:defRPr>
            </a:lvl4pPr>
            <a:lvl5pPr>
              <a:spcAft>
                <a:spcPts val="1000"/>
              </a:spcAft>
              <a:defRPr/>
            </a:lvl5pPr>
          </a:lstStyle>
          <a:p>
            <a:pPr lvl="0"/>
            <a:r>
              <a:rPr lang="en-US"/>
              <a:t>Click to edit Master text styles</a:t>
            </a:r>
          </a:p>
          <a:p>
            <a:pPr lvl="1"/>
            <a:r>
              <a:rPr lang="en-US"/>
              <a:t>Second level</a:t>
            </a:r>
          </a:p>
          <a:p>
            <a:pPr lvl="2"/>
            <a:r>
              <a:rPr lang="en-US"/>
              <a:t>Third level</a:t>
            </a:r>
          </a:p>
        </p:txBody>
      </p:sp>
      <p:sp>
        <p:nvSpPr>
          <p:cNvPr id="6" name="Picture Placeholder 15">
            <a:extLst>
              <a:ext uri="{FF2B5EF4-FFF2-40B4-BE49-F238E27FC236}">
                <a16:creationId xmlns:a16="http://schemas.microsoft.com/office/drawing/2014/main" id="{92D5D558-E37F-418B-8266-EDF72C9BE9D7}"/>
              </a:ext>
            </a:extLst>
          </p:cNvPr>
          <p:cNvSpPr>
            <a:spLocks noGrp="1"/>
          </p:cNvSpPr>
          <p:nvPr>
            <p:ph type="pic" sz="quarter" idx="13" hasCustomPrompt="1"/>
          </p:nvPr>
        </p:nvSpPr>
        <p:spPr>
          <a:xfrm>
            <a:off x="6279223" y="476250"/>
            <a:ext cx="5394960" cy="5405470"/>
          </a:xfrm>
          <a:prstGeom prst="roundRect">
            <a:avLst>
              <a:gd name="adj" fmla="val 2564"/>
            </a:avLst>
          </a:prstGeom>
          <a:solidFill>
            <a:schemeClr val="bg1">
              <a:lumMod val="85000"/>
            </a:schemeClr>
          </a:solidFill>
        </p:spPr>
        <p:txBody>
          <a:bodyPr vert="horz" wrap="none" lIns="0" tIns="0" rIns="0" bIns="0" rtlCol="0" anchor="ctr">
            <a:noAutofit/>
          </a:bodyPr>
          <a:lstStyle>
            <a:lvl1pPr marL="0" indent="0">
              <a:buFontTx/>
              <a:buNone/>
              <a:defRPr lang="en-US" sz="2000" dirty="0">
                <a:solidFill>
                  <a:srgbClr val="00355E"/>
                </a:solidFill>
                <a:latin typeface="+mj-lt"/>
              </a:defRPr>
            </a:lvl1pPr>
          </a:lstStyle>
          <a:p>
            <a:pPr lvl="0" algn="ctr"/>
            <a:r>
              <a:rPr lang="en-US"/>
              <a:t>PICTURE PLACEHOLDER</a:t>
            </a:r>
          </a:p>
        </p:txBody>
      </p:sp>
      <p:sp>
        <p:nvSpPr>
          <p:cNvPr id="3" name="Footer Placeholder 2">
            <a:extLst>
              <a:ext uri="{FF2B5EF4-FFF2-40B4-BE49-F238E27FC236}">
                <a16:creationId xmlns:a16="http://schemas.microsoft.com/office/drawing/2014/main" id="{1FDA3A7D-3025-6A49-E624-078884A1179C}"/>
              </a:ext>
            </a:extLst>
          </p:cNvPr>
          <p:cNvSpPr>
            <a:spLocks noGrp="1"/>
          </p:cNvSpPr>
          <p:nvPr>
            <p:ph type="ftr" sz="quarter" idx="10"/>
          </p:nvPr>
        </p:nvSpPr>
        <p:spPr>
          <a:xfrm>
            <a:off x="9280525" y="6430821"/>
            <a:ext cx="1786197" cy="215444"/>
          </a:xfrm>
          <a:prstGeom prst="rect">
            <a:avLst/>
          </a:prstGeom>
        </p:spPr>
        <p:txBody>
          <a:bodyPr/>
          <a:lstStyle>
            <a:lvl1pPr>
              <a:buFontTx/>
              <a:buNone/>
              <a:defRPr sz="1400">
                <a:solidFill>
                  <a:schemeClr val="accent1"/>
                </a:solidFill>
              </a:defRPr>
            </a:lvl1pPr>
          </a:lstStyle>
          <a:p>
            <a:r>
              <a:rPr lang="en-US"/>
              <a:t>CIBMTR.org</a:t>
            </a:r>
          </a:p>
        </p:txBody>
      </p:sp>
    </p:spTree>
    <p:extLst>
      <p:ext uri="{BB962C8B-B14F-4D97-AF65-F5344CB8AC3E}">
        <p14:creationId xmlns:p14="http://schemas.microsoft.com/office/powerpoint/2010/main" val="4060129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1 Photo + Tex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CC8E-BF92-71BB-AC6E-D9A016EE3FDB}"/>
              </a:ext>
            </a:extLst>
          </p:cNvPr>
          <p:cNvSpPr>
            <a:spLocks noGrp="1"/>
          </p:cNvSpPr>
          <p:nvPr>
            <p:ph type="title" hasCustomPrompt="1"/>
          </p:nvPr>
        </p:nvSpPr>
        <p:spPr>
          <a:xfrm>
            <a:off x="6724682" y="476250"/>
            <a:ext cx="4842240" cy="609398"/>
          </a:xfrm>
        </p:spPr>
        <p:txBody>
          <a:bodyPr/>
          <a:lstStyle>
            <a:lvl1pPr>
              <a:buFontTx/>
              <a:buNone/>
              <a:defRPr/>
            </a:lvl1pPr>
          </a:lstStyle>
          <a:p>
            <a:r>
              <a:rPr lang="en-US"/>
              <a:t>Photo and text</a:t>
            </a:r>
          </a:p>
        </p:txBody>
      </p:sp>
      <p:sp>
        <p:nvSpPr>
          <p:cNvPr id="4" name="Slide Number Placeholder 3">
            <a:extLst>
              <a:ext uri="{FF2B5EF4-FFF2-40B4-BE49-F238E27FC236}">
                <a16:creationId xmlns:a16="http://schemas.microsoft.com/office/drawing/2014/main" id="{AEA322EB-E956-DCB5-01D2-6DE58C154670}"/>
              </a:ext>
            </a:extLst>
          </p:cNvPr>
          <p:cNvSpPr>
            <a:spLocks noGrp="1"/>
          </p:cNvSpPr>
          <p:nvPr>
            <p:ph type="sldNum" sz="quarter" idx="11"/>
          </p:nvPr>
        </p:nvSpPr>
        <p:spPr/>
        <p:txBody>
          <a:bodyPr/>
          <a:lstStyle>
            <a:lvl1pPr>
              <a:buFontTx/>
              <a:buNone/>
              <a:defRPr/>
            </a:lvl1pPr>
          </a:lstStyle>
          <a:p>
            <a:fld id="{0C691DA3-4ABE-49F3-91E6-D9975CC9DD5F}" type="slidenum">
              <a:rPr lang="en-US" smtClean="0"/>
              <a:pPr/>
              <a:t>‹#›</a:t>
            </a:fld>
            <a:endParaRPr lang="en-US"/>
          </a:p>
        </p:txBody>
      </p:sp>
      <p:sp>
        <p:nvSpPr>
          <p:cNvPr id="11" name="Text Placeholder 10">
            <a:extLst>
              <a:ext uri="{FF2B5EF4-FFF2-40B4-BE49-F238E27FC236}">
                <a16:creationId xmlns:a16="http://schemas.microsoft.com/office/drawing/2014/main" id="{5AB29ACF-34CF-03D5-BB4B-3D6402EF5438}"/>
              </a:ext>
            </a:extLst>
          </p:cNvPr>
          <p:cNvSpPr>
            <a:spLocks noGrp="1"/>
          </p:cNvSpPr>
          <p:nvPr>
            <p:ph type="body" sz="quarter" idx="12"/>
          </p:nvPr>
        </p:nvSpPr>
        <p:spPr>
          <a:xfrm>
            <a:off x="6724682" y="1340085"/>
            <a:ext cx="4846320" cy="2080057"/>
          </a:xfrm>
        </p:spPr>
        <p:txBody>
          <a:bodyPr/>
          <a:lstStyle>
            <a:lvl1pPr marL="0" indent="0">
              <a:spcAft>
                <a:spcPts val="3000"/>
              </a:spcAft>
              <a:buFontTx/>
              <a:buNone/>
              <a:defRPr>
                <a:latin typeface="Verdana" panose="020B0604030504040204" pitchFamily="34" charset="0"/>
                <a:ea typeface="Verdana" panose="020B0604030504040204" pitchFamily="34" charset="0"/>
                <a:cs typeface="Verdana" panose="020B0604030504040204" pitchFamily="34" charset="0"/>
              </a:defRPr>
            </a:lvl1pPr>
            <a:lvl2pPr marL="0" indent="0">
              <a:buFontTx/>
              <a:buNone/>
              <a:defRPr>
                <a:latin typeface="Verdana" panose="020B0604030504040204" pitchFamily="34" charset="0"/>
                <a:ea typeface="Verdana" panose="020B0604030504040204" pitchFamily="34" charset="0"/>
                <a:cs typeface="Verdana" panose="020B0604030504040204" pitchFamily="34" charset="0"/>
              </a:defRPr>
            </a:lvl2pPr>
            <a:lvl3pPr marL="0" indent="0">
              <a:spcAft>
                <a:spcPts val="1000"/>
              </a:spcAft>
              <a:buFontTx/>
              <a:buNone/>
              <a:defRPr sz="2400">
                <a:latin typeface="Verdana" panose="020B0604030504040204" pitchFamily="34" charset="0"/>
                <a:ea typeface="Verdana" panose="020B0604030504040204" pitchFamily="34" charset="0"/>
                <a:cs typeface="Verdana" panose="020B0604030504040204" pitchFamily="34" charset="0"/>
              </a:defRPr>
            </a:lvl3pPr>
            <a:lvl4pPr marL="0">
              <a:spcAft>
                <a:spcPts val="1000"/>
              </a:spcAft>
              <a:defRPr sz="1200">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a:spcAft>
                <a:spcPts val="1000"/>
              </a:spcAft>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sp>
        <p:nvSpPr>
          <p:cNvPr id="10" name="Picture Placeholder 15">
            <a:extLst>
              <a:ext uri="{FF2B5EF4-FFF2-40B4-BE49-F238E27FC236}">
                <a16:creationId xmlns:a16="http://schemas.microsoft.com/office/drawing/2014/main" id="{3196CD48-F1D2-029F-CEAA-6997B8B592FD}"/>
              </a:ext>
            </a:extLst>
          </p:cNvPr>
          <p:cNvSpPr>
            <a:spLocks noGrp="1"/>
          </p:cNvSpPr>
          <p:nvPr>
            <p:ph type="pic" sz="quarter" idx="13" hasCustomPrompt="1"/>
          </p:nvPr>
        </p:nvSpPr>
        <p:spPr>
          <a:xfrm>
            <a:off x="479425" y="486760"/>
            <a:ext cx="5394960" cy="5394960"/>
          </a:xfrm>
          <a:prstGeom prst="roundRect">
            <a:avLst>
              <a:gd name="adj" fmla="val 2431"/>
            </a:avLst>
          </a:prstGeom>
          <a:solidFill>
            <a:schemeClr val="bg1">
              <a:lumMod val="85000"/>
            </a:schemeClr>
          </a:solidFill>
        </p:spPr>
        <p:txBody>
          <a:bodyPr vert="horz" wrap="none" lIns="0" tIns="0" rIns="0" bIns="0" rtlCol="0" anchor="ctr">
            <a:noAutofit/>
          </a:bodyPr>
          <a:lstStyle>
            <a:lvl1pPr marL="0" indent="0">
              <a:buFontTx/>
              <a:buNone/>
              <a:defRPr lang="en-US" sz="2000" dirty="0">
                <a:solidFill>
                  <a:srgbClr val="00355E"/>
                </a:solidFill>
                <a:latin typeface="+mj-lt"/>
              </a:defRPr>
            </a:lvl1pPr>
          </a:lstStyle>
          <a:p>
            <a:pPr lvl="0" algn="ctr"/>
            <a:r>
              <a:rPr lang="en-US"/>
              <a:t>PICTURE PLACEHOLDER</a:t>
            </a:r>
          </a:p>
        </p:txBody>
      </p:sp>
      <p:sp>
        <p:nvSpPr>
          <p:cNvPr id="3" name="Footer Placeholder 2">
            <a:extLst>
              <a:ext uri="{FF2B5EF4-FFF2-40B4-BE49-F238E27FC236}">
                <a16:creationId xmlns:a16="http://schemas.microsoft.com/office/drawing/2014/main" id="{0602B777-DBBB-CC2F-DC4C-1D1057A9ABCF}"/>
              </a:ext>
            </a:extLst>
          </p:cNvPr>
          <p:cNvSpPr>
            <a:spLocks noGrp="1"/>
          </p:cNvSpPr>
          <p:nvPr>
            <p:ph type="ftr" sz="quarter" idx="10"/>
          </p:nvPr>
        </p:nvSpPr>
        <p:spPr>
          <a:xfrm>
            <a:off x="9280525" y="6430821"/>
            <a:ext cx="1786197" cy="215444"/>
          </a:xfrm>
          <a:prstGeom prst="rect">
            <a:avLst/>
          </a:prstGeom>
        </p:spPr>
        <p:txBody>
          <a:bodyPr/>
          <a:lstStyle>
            <a:lvl1pPr>
              <a:buFontTx/>
              <a:buNone/>
              <a:defRPr>
                <a:solidFill>
                  <a:schemeClr val="accent1"/>
                </a:solidFill>
              </a:defRPr>
            </a:lvl1pPr>
          </a:lstStyle>
          <a:p>
            <a:r>
              <a:rPr lang="en-US"/>
              <a:t>CIBMTR.org</a:t>
            </a:r>
          </a:p>
        </p:txBody>
      </p:sp>
    </p:spTree>
    <p:extLst>
      <p:ext uri="{BB962C8B-B14F-4D97-AF65-F5344CB8AC3E}">
        <p14:creationId xmlns:p14="http://schemas.microsoft.com/office/powerpoint/2010/main" val="255126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4D1EEA9F-6A79-C4E6-CF94-FD6A7A4AB03A}"/>
              </a:ext>
            </a:extLst>
          </p:cNvPr>
          <p:cNvSpPr>
            <a:spLocks noGrp="1"/>
          </p:cNvSpPr>
          <p:nvPr>
            <p:ph type="body" sz="quarter" idx="12"/>
          </p:nvPr>
        </p:nvSpPr>
        <p:spPr>
          <a:xfrm>
            <a:off x="479426" y="1305569"/>
            <a:ext cx="5029200" cy="4572000"/>
          </a:xfrm>
        </p:spPr>
        <p:txBody>
          <a:bodyPr/>
          <a:lstStyle>
            <a:lvl1pPr marL="0" indent="0">
              <a:spcAft>
                <a:spcPts val="1000"/>
              </a:spcAft>
              <a:buFontTx/>
              <a:buNone/>
              <a:defRPr sz="2800"/>
            </a:lvl1pPr>
            <a:lvl2pPr marL="0" indent="0">
              <a:lnSpc>
                <a:spcPct val="120000"/>
              </a:lnSpc>
              <a:spcAft>
                <a:spcPts val="800"/>
              </a:spcAft>
              <a:buFontTx/>
              <a:buNone/>
              <a:defRPr sz="2600"/>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a:xfrm>
            <a:off x="479425" y="476250"/>
            <a:ext cx="11233150" cy="609398"/>
          </a:xfrm>
        </p:spPr>
        <p:txBody>
          <a:bodyPr/>
          <a:lstStyle>
            <a:lvl1pPr>
              <a:buFontTx/>
              <a:buNone/>
              <a:defRPr/>
            </a:lvl1pPr>
          </a:lstStyle>
          <a:p>
            <a:r>
              <a:rPr lang="en-US"/>
              <a:t>This is a two-columns slide</a:t>
            </a:r>
          </a:p>
        </p:txBody>
      </p:sp>
      <p:sp>
        <p:nvSpPr>
          <p:cNvPr id="4" name="Slide Number Placeholder 3">
            <a:extLst>
              <a:ext uri="{FF2B5EF4-FFF2-40B4-BE49-F238E27FC236}">
                <a16:creationId xmlns:a16="http://schemas.microsoft.com/office/drawing/2014/main" id="{AF207C29-974C-6B2E-D70D-723BAD5DB4DA}"/>
              </a:ext>
            </a:extLst>
          </p:cNvPr>
          <p:cNvSpPr>
            <a:spLocks noGrp="1"/>
          </p:cNvSpPr>
          <p:nvPr>
            <p:ph type="sldNum" sz="quarter" idx="11"/>
          </p:nvPr>
        </p:nvSpPr>
        <p:spPr/>
        <p:txBody>
          <a:bodyPr/>
          <a:lstStyle>
            <a:lvl1pPr>
              <a:buFontTx/>
              <a:buNone/>
              <a:defRPr/>
            </a:lvl1pPr>
          </a:lstStyle>
          <a:p>
            <a:fld id="{0C691DA3-4ABE-49F3-91E6-D9975CC9DD5F}" type="slidenum">
              <a:rPr lang="en-US" smtClean="0"/>
              <a:pPr/>
              <a:t>‹#›</a:t>
            </a:fld>
            <a:endParaRPr lang="en-US"/>
          </a:p>
        </p:txBody>
      </p:sp>
      <p:sp>
        <p:nvSpPr>
          <p:cNvPr id="18" name="Text Placeholder 16">
            <a:extLst>
              <a:ext uri="{FF2B5EF4-FFF2-40B4-BE49-F238E27FC236}">
                <a16:creationId xmlns:a16="http://schemas.microsoft.com/office/drawing/2014/main" id="{FDBC2664-4BF3-F671-7B2B-A294F0CBC0B1}"/>
              </a:ext>
            </a:extLst>
          </p:cNvPr>
          <p:cNvSpPr>
            <a:spLocks noGrp="1"/>
          </p:cNvSpPr>
          <p:nvPr>
            <p:ph type="body" sz="quarter" idx="13"/>
          </p:nvPr>
        </p:nvSpPr>
        <p:spPr>
          <a:xfrm>
            <a:off x="6553039" y="1305569"/>
            <a:ext cx="5029200" cy="4572000"/>
          </a:xfrm>
        </p:spPr>
        <p:txBody>
          <a:bodyPr/>
          <a:lstStyle>
            <a:lvl1pPr marL="0" indent="0">
              <a:spcAft>
                <a:spcPts val="1000"/>
              </a:spcAft>
              <a:buFontTx/>
              <a:buNone/>
              <a:defRPr sz="2800"/>
            </a:lvl1pPr>
            <a:lvl2pPr marL="0" indent="0">
              <a:lnSpc>
                <a:spcPct val="120000"/>
              </a:lnSpc>
              <a:spcAft>
                <a:spcPts val="800"/>
              </a:spcAft>
              <a:buFontTx/>
              <a:buNone/>
              <a:defRPr sz="2600"/>
            </a:lvl2pPr>
          </a:lstStyle>
          <a:p>
            <a:pPr lvl="0"/>
            <a:r>
              <a:rPr lang="en-US"/>
              <a:t>Click to edit Master text styles</a:t>
            </a:r>
          </a:p>
          <a:p>
            <a:pPr lvl="1"/>
            <a:r>
              <a:rPr lang="en-US"/>
              <a:t>Second level</a:t>
            </a:r>
          </a:p>
        </p:txBody>
      </p:sp>
      <p:sp>
        <p:nvSpPr>
          <p:cNvPr id="3" name="Footer Placeholder 2">
            <a:extLst>
              <a:ext uri="{FF2B5EF4-FFF2-40B4-BE49-F238E27FC236}">
                <a16:creationId xmlns:a16="http://schemas.microsoft.com/office/drawing/2014/main" id="{FFD237B9-F021-FCC5-9C1D-3B3B23DD680E}"/>
              </a:ext>
            </a:extLst>
          </p:cNvPr>
          <p:cNvSpPr>
            <a:spLocks noGrp="1"/>
          </p:cNvSpPr>
          <p:nvPr>
            <p:ph type="ftr" sz="quarter" idx="10"/>
          </p:nvPr>
        </p:nvSpPr>
        <p:spPr>
          <a:xfrm>
            <a:off x="9280525" y="6430821"/>
            <a:ext cx="1786197" cy="215444"/>
          </a:xfrm>
          <a:prstGeom prst="rect">
            <a:avLst/>
          </a:prstGeom>
        </p:spPr>
        <p:txBody>
          <a:bodyPr/>
          <a:lstStyle>
            <a:lvl1pPr>
              <a:buFontTx/>
              <a:buNone/>
              <a:defRPr>
                <a:solidFill>
                  <a:schemeClr val="accent1"/>
                </a:solidFill>
              </a:defRPr>
            </a:lvl1pPr>
          </a:lstStyle>
          <a:p>
            <a:r>
              <a:rPr lang="en-US"/>
              <a:t>CIBMTR.org</a:t>
            </a:r>
          </a:p>
        </p:txBody>
      </p:sp>
    </p:spTree>
    <p:extLst>
      <p:ext uri="{BB962C8B-B14F-4D97-AF65-F5344CB8AC3E}">
        <p14:creationId xmlns:p14="http://schemas.microsoft.com/office/powerpoint/2010/main" val="1468369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4D1EEA9F-6A79-C4E6-CF94-FD6A7A4AB03A}"/>
              </a:ext>
            </a:extLst>
          </p:cNvPr>
          <p:cNvSpPr>
            <a:spLocks noGrp="1"/>
          </p:cNvSpPr>
          <p:nvPr>
            <p:ph type="body" sz="quarter" idx="12"/>
          </p:nvPr>
        </p:nvSpPr>
        <p:spPr>
          <a:xfrm>
            <a:off x="479425" y="1325447"/>
            <a:ext cx="3383280" cy="4572000"/>
          </a:xfrm>
        </p:spPr>
        <p:txBody>
          <a:bodyPr>
            <a:spAutoFit/>
          </a:bodyPr>
          <a:lstStyle>
            <a:lvl1pPr marL="0" indent="0">
              <a:spcAft>
                <a:spcPts val="1000"/>
              </a:spcAft>
              <a:buFontTx/>
              <a:buNone/>
              <a:defRPr sz="2800"/>
            </a:lvl1pPr>
            <a:lvl2pPr marL="0" indent="0">
              <a:lnSpc>
                <a:spcPct val="120000"/>
              </a:lnSpc>
              <a:spcAft>
                <a:spcPts val="800"/>
              </a:spcAft>
              <a:buFontTx/>
              <a:buNone/>
              <a:defRPr sz="2600"/>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a:xfrm>
            <a:off x="479425" y="476250"/>
            <a:ext cx="11233150" cy="609398"/>
          </a:xfrm>
        </p:spPr>
        <p:txBody>
          <a:bodyPr/>
          <a:lstStyle>
            <a:lvl1pPr>
              <a:buFontTx/>
              <a:buNone/>
              <a:defRPr/>
            </a:lvl1pPr>
          </a:lstStyle>
          <a:p>
            <a:r>
              <a:rPr lang="en-US"/>
              <a:t>This is a three-columns slide</a:t>
            </a:r>
          </a:p>
        </p:txBody>
      </p:sp>
      <p:sp>
        <p:nvSpPr>
          <p:cNvPr id="4" name="Slide Number Placeholder 3">
            <a:extLst>
              <a:ext uri="{FF2B5EF4-FFF2-40B4-BE49-F238E27FC236}">
                <a16:creationId xmlns:a16="http://schemas.microsoft.com/office/drawing/2014/main" id="{AF207C29-974C-6B2E-D70D-723BAD5DB4DA}"/>
              </a:ext>
            </a:extLst>
          </p:cNvPr>
          <p:cNvSpPr>
            <a:spLocks noGrp="1"/>
          </p:cNvSpPr>
          <p:nvPr>
            <p:ph type="sldNum" sz="quarter" idx="11"/>
          </p:nvPr>
        </p:nvSpPr>
        <p:spPr/>
        <p:txBody>
          <a:bodyPr/>
          <a:lstStyle>
            <a:lvl1pPr>
              <a:buFontTx/>
              <a:buNone/>
              <a:defRPr/>
            </a:lvl1pPr>
          </a:lstStyle>
          <a:p>
            <a:fld id="{0C691DA3-4ABE-49F3-91E6-D9975CC9DD5F}" type="slidenum">
              <a:rPr lang="en-US" smtClean="0"/>
              <a:pPr/>
              <a:t>‹#›</a:t>
            </a:fld>
            <a:endParaRPr lang="en-US"/>
          </a:p>
        </p:txBody>
      </p:sp>
      <p:sp>
        <p:nvSpPr>
          <p:cNvPr id="18" name="Text Placeholder 16">
            <a:extLst>
              <a:ext uri="{FF2B5EF4-FFF2-40B4-BE49-F238E27FC236}">
                <a16:creationId xmlns:a16="http://schemas.microsoft.com/office/drawing/2014/main" id="{FDBC2664-4BF3-F671-7B2B-A294F0CBC0B1}"/>
              </a:ext>
            </a:extLst>
          </p:cNvPr>
          <p:cNvSpPr>
            <a:spLocks noGrp="1"/>
          </p:cNvSpPr>
          <p:nvPr>
            <p:ph type="body" sz="quarter" idx="13"/>
          </p:nvPr>
        </p:nvSpPr>
        <p:spPr>
          <a:xfrm>
            <a:off x="8299299" y="1325447"/>
            <a:ext cx="3383280" cy="4572000"/>
          </a:xfrm>
        </p:spPr>
        <p:txBody>
          <a:bodyPr>
            <a:spAutoFit/>
          </a:bodyPr>
          <a:lstStyle>
            <a:lvl1pPr marL="0" indent="0">
              <a:spcAft>
                <a:spcPts val="1000"/>
              </a:spcAft>
              <a:buFontTx/>
              <a:buNone/>
              <a:defRPr sz="2800"/>
            </a:lvl1pPr>
            <a:lvl2pPr marL="0" indent="0">
              <a:lnSpc>
                <a:spcPct val="120000"/>
              </a:lnSpc>
              <a:spcAft>
                <a:spcPts val="800"/>
              </a:spcAft>
              <a:buFontTx/>
              <a:buNone/>
              <a:defRPr sz="2600"/>
            </a:lvl2pPr>
          </a:lstStyle>
          <a:p>
            <a:pPr lvl="0"/>
            <a:r>
              <a:rPr lang="en-US"/>
              <a:t>Click to edit Master text styles</a:t>
            </a:r>
          </a:p>
          <a:p>
            <a:pPr lvl="1"/>
            <a:r>
              <a:rPr lang="en-US"/>
              <a:t>Second level</a:t>
            </a:r>
          </a:p>
        </p:txBody>
      </p:sp>
      <p:sp>
        <p:nvSpPr>
          <p:cNvPr id="7" name="Text Placeholder 16">
            <a:extLst>
              <a:ext uri="{FF2B5EF4-FFF2-40B4-BE49-F238E27FC236}">
                <a16:creationId xmlns:a16="http://schemas.microsoft.com/office/drawing/2014/main" id="{AC9340AD-AE12-778B-541A-AA70F68385E0}"/>
              </a:ext>
            </a:extLst>
          </p:cNvPr>
          <p:cNvSpPr>
            <a:spLocks noGrp="1"/>
          </p:cNvSpPr>
          <p:nvPr>
            <p:ph type="body" sz="quarter" idx="16"/>
          </p:nvPr>
        </p:nvSpPr>
        <p:spPr>
          <a:xfrm>
            <a:off x="4389362" y="1325447"/>
            <a:ext cx="3383280" cy="4572000"/>
          </a:xfrm>
        </p:spPr>
        <p:txBody>
          <a:bodyPr>
            <a:spAutoFit/>
          </a:bodyPr>
          <a:lstStyle>
            <a:lvl1pPr marL="0" indent="0">
              <a:spcAft>
                <a:spcPts val="1000"/>
              </a:spcAft>
              <a:buFontTx/>
              <a:buNone/>
              <a:defRPr sz="2800"/>
            </a:lvl1pPr>
            <a:lvl2pPr marL="0" indent="0">
              <a:lnSpc>
                <a:spcPct val="120000"/>
              </a:lnSpc>
              <a:spcAft>
                <a:spcPts val="800"/>
              </a:spcAft>
              <a:buFontTx/>
              <a:buNone/>
              <a:defRPr sz="2600"/>
            </a:lvl2pPr>
          </a:lstStyle>
          <a:p>
            <a:pPr lvl="0"/>
            <a:r>
              <a:rPr lang="en-US"/>
              <a:t>Click to edit Master text styles</a:t>
            </a:r>
          </a:p>
          <a:p>
            <a:pPr lvl="1"/>
            <a:r>
              <a:rPr lang="en-US"/>
              <a:t>Second level</a:t>
            </a:r>
          </a:p>
        </p:txBody>
      </p:sp>
      <p:sp>
        <p:nvSpPr>
          <p:cNvPr id="3" name="Footer Placeholder 2">
            <a:extLst>
              <a:ext uri="{FF2B5EF4-FFF2-40B4-BE49-F238E27FC236}">
                <a16:creationId xmlns:a16="http://schemas.microsoft.com/office/drawing/2014/main" id="{BD6B7D5F-428D-4F5A-D958-BB9B20DF0FDC}"/>
              </a:ext>
            </a:extLst>
          </p:cNvPr>
          <p:cNvSpPr>
            <a:spLocks noGrp="1"/>
          </p:cNvSpPr>
          <p:nvPr>
            <p:ph type="ftr" sz="quarter" idx="10"/>
          </p:nvPr>
        </p:nvSpPr>
        <p:spPr>
          <a:xfrm>
            <a:off x="9280525" y="6430821"/>
            <a:ext cx="1786197" cy="215444"/>
          </a:xfrm>
          <a:prstGeom prst="rect">
            <a:avLst/>
          </a:prstGeom>
        </p:spPr>
        <p:txBody>
          <a:bodyPr/>
          <a:lstStyle>
            <a:lvl1pPr>
              <a:buFontTx/>
              <a:buNone/>
              <a:defRPr>
                <a:solidFill>
                  <a:schemeClr val="accent1"/>
                </a:solidFill>
              </a:defRPr>
            </a:lvl1pPr>
          </a:lstStyle>
          <a:p>
            <a:r>
              <a:rPr lang="en-US"/>
              <a:t>CIBMTR.org</a:t>
            </a:r>
          </a:p>
        </p:txBody>
      </p:sp>
    </p:spTree>
    <p:extLst>
      <p:ext uri="{BB962C8B-B14F-4D97-AF65-F5344CB8AC3E}">
        <p14:creationId xmlns:p14="http://schemas.microsoft.com/office/powerpoint/2010/main" val="1375568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a:xfrm>
            <a:off x="479425" y="476250"/>
            <a:ext cx="11233150" cy="609398"/>
          </a:xfrm>
        </p:spPr>
        <p:txBody>
          <a:bodyPr/>
          <a:lstStyle>
            <a:lvl1pPr>
              <a:buFontTx/>
              <a:buNone/>
              <a:defRPr/>
            </a:lvl1pPr>
          </a:lstStyle>
          <a:p>
            <a:r>
              <a:rPr lang="en-US"/>
              <a:t>Timeline slide</a:t>
            </a:r>
          </a:p>
        </p:txBody>
      </p:sp>
      <p:sp>
        <p:nvSpPr>
          <p:cNvPr id="4" name="Slide Number Placeholder 3">
            <a:extLst>
              <a:ext uri="{FF2B5EF4-FFF2-40B4-BE49-F238E27FC236}">
                <a16:creationId xmlns:a16="http://schemas.microsoft.com/office/drawing/2014/main" id="{AF207C29-974C-6B2E-D70D-723BAD5DB4DA}"/>
              </a:ext>
            </a:extLst>
          </p:cNvPr>
          <p:cNvSpPr>
            <a:spLocks noGrp="1"/>
          </p:cNvSpPr>
          <p:nvPr>
            <p:ph type="sldNum" sz="quarter" idx="11"/>
          </p:nvPr>
        </p:nvSpPr>
        <p:spPr/>
        <p:txBody>
          <a:bodyPr/>
          <a:lstStyle>
            <a:lvl1pPr>
              <a:buFontTx/>
              <a:buNone/>
              <a:defRPr/>
            </a:lvl1pPr>
          </a:lstStyle>
          <a:p>
            <a:fld id="{0C691DA3-4ABE-49F3-91E6-D9975CC9DD5F}" type="slidenum">
              <a:rPr lang="en-US" smtClean="0"/>
              <a:pPr/>
              <a:t>‹#›</a:t>
            </a:fld>
            <a:endParaRPr lang="en-US"/>
          </a:p>
        </p:txBody>
      </p:sp>
      <p:sp>
        <p:nvSpPr>
          <p:cNvPr id="33" name="Text Placeholder 32">
            <a:extLst>
              <a:ext uri="{FF2B5EF4-FFF2-40B4-BE49-F238E27FC236}">
                <a16:creationId xmlns:a16="http://schemas.microsoft.com/office/drawing/2014/main" id="{6C598427-8FC4-BD22-577D-1F4DDDDB8C68}"/>
              </a:ext>
            </a:extLst>
          </p:cNvPr>
          <p:cNvSpPr>
            <a:spLocks noGrp="1"/>
          </p:cNvSpPr>
          <p:nvPr>
            <p:ph type="body" sz="quarter" idx="12" hasCustomPrompt="1"/>
          </p:nvPr>
        </p:nvSpPr>
        <p:spPr>
          <a:xfrm>
            <a:off x="709659" y="3924162"/>
            <a:ext cx="1784847" cy="1054135"/>
          </a:xfrm>
        </p:spPr>
        <p:txBody>
          <a:bodyPr/>
          <a:lstStyle>
            <a:lvl1pPr marL="0" indent="0" algn="l">
              <a:lnSpc>
                <a:spcPct val="100000"/>
              </a:lnSpc>
              <a:buFontTx/>
              <a:buNone/>
              <a:defRPr sz="1800" cap="all" baseline="0">
                <a:latin typeface="Verdana" panose="020B0604030504040204" pitchFamily="34" charset="0"/>
                <a:ea typeface="Verdana" panose="020B0604030504040204" pitchFamily="34" charset="0"/>
              </a:defRPr>
            </a:lvl1pPr>
            <a:lvl2pPr marL="0" indent="0" algn="l">
              <a:lnSpc>
                <a:spcPct val="100000"/>
              </a:lnSpc>
              <a:spcAft>
                <a:spcPts val="1000"/>
              </a:spcAft>
              <a:buFontTx/>
              <a:buNone/>
              <a:defRPr sz="2000"/>
            </a:lvl2pPr>
            <a:lvl3pPr marL="0" indent="0" algn="l">
              <a:lnSpc>
                <a:spcPct val="100000"/>
              </a:lnSpc>
              <a:buFontTx/>
              <a:buNone/>
              <a:defRPr sz="1800"/>
            </a:lvl3pPr>
          </a:lstStyle>
          <a:p>
            <a:pPr lvl="0"/>
            <a:r>
              <a:rPr lang="en-US"/>
              <a:t>DATE</a:t>
            </a:r>
          </a:p>
          <a:p>
            <a:pPr lvl="1"/>
            <a:r>
              <a:rPr lang="en-US"/>
              <a:t>Second level</a:t>
            </a:r>
          </a:p>
          <a:p>
            <a:pPr lvl="2"/>
            <a:r>
              <a:rPr lang="en-US"/>
              <a:t>Third level</a:t>
            </a:r>
          </a:p>
        </p:txBody>
      </p:sp>
      <p:sp>
        <p:nvSpPr>
          <p:cNvPr id="36" name="Text Placeholder 32">
            <a:extLst>
              <a:ext uri="{FF2B5EF4-FFF2-40B4-BE49-F238E27FC236}">
                <a16:creationId xmlns:a16="http://schemas.microsoft.com/office/drawing/2014/main" id="{DA74CA5B-8DB8-834D-8629-BF0A9416B860}"/>
              </a:ext>
            </a:extLst>
          </p:cNvPr>
          <p:cNvSpPr>
            <a:spLocks noGrp="1"/>
          </p:cNvSpPr>
          <p:nvPr>
            <p:ph type="body" sz="quarter" idx="13" hasCustomPrompt="1"/>
          </p:nvPr>
        </p:nvSpPr>
        <p:spPr>
          <a:xfrm>
            <a:off x="2510596" y="1882821"/>
            <a:ext cx="1784847" cy="1054135"/>
          </a:xfrm>
        </p:spPr>
        <p:txBody>
          <a:bodyPr anchor="b"/>
          <a:lstStyle>
            <a:lvl1pPr marL="0" indent="0" algn="l">
              <a:lnSpc>
                <a:spcPct val="100000"/>
              </a:lnSpc>
              <a:buFontTx/>
              <a:buNone/>
              <a:defRPr sz="1800" cap="all" baseline="0">
                <a:latin typeface="Verdana" panose="020B0604030504040204" pitchFamily="34" charset="0"/>
                <a:ea typeface="Verdana" panose="020B0604030504040204" pitchFamily="34" charset="0"/>
              </a:defRPr>
            </a:lvl1pPr>
            <a:lvl2pPr marL="0" indent="0" algn="l">
              <a:lnSpc>
                <a:spcPct val="100000"/>
              </a:lnSpc>
              <a:spcAft>
                <a:spcPts val="1000"/>
              </a:spcAft>
              <a:buFontTx/>
              <a:buNone/>
              <a:defRPr sz="2000"/>
            </a:lvl2pPr>
            <a:lvl3pPr marL="0" indent="0" algn="l">
              <a:lnSpc>
                <a:spcPct val="100000"/>
              </a:lnSpc>
              <a:buFontTx/>
              <a:buNone/>
              <a:defRPr sz="1800"/>
            </a:lvl3pPr>
          </a:lstStyle>
          <a:p>
            <a:pPr lvl="0"/>
            <a:r>
              <a:rPr lang="en-US"/>
              <a:t>DATE</a:t>
            </a:r>
          </a:p>
          <a:p>
            <a:pPr lvl="1"/>
            <a:r>
              <a:rPr lang="en-US"/>
              <a:t>Second level</a:t>
            </a:r>
          </a:p>
          <a:p>
            <a:pPr lvl="2"/>
            <a:r>
              <a:rPr lang="en-US"/>
              <a:t>Third level</a:t>
            </a:r>
          </a:p>
        </p:txBody>
      </p:sp>
      <p:sp>
        <p:nvSpPr>
          <p:cNvPr id="39" name="Text Placeholder 32">
            <a:extLst>
              <a:ext uri="{FF2B5EF4-FFF2-40B4-BE49-F238E27FC236}">
                <a16:creationId xmlns:a16="http://schemas.microsoft.com/office/drawing/2014/main" id="{33AD20F9-D427-0BA9-E865-387F93AF8589}"/>
              </a:ext>
            </a:extLst>
          </p:cNvPr>
          <p:cNvSpPr>
            <a:spLocks noGrp="1"/>
          </p:cNvSpPr>
          <p:nvPr>
            <p:ph type="body" sz="quarter" idx="14" hasCustomPrompt="1"/>
          </p:nvPr>
        </p:nvSpPr>
        <p:spPr>
          <a:xfrm>
            <a:off x="4289514" y="3924162"/>
            <a:ext cx="1784847" cy="1054135"/>
          </a:xfrm>
        </p:spPr>
        <p:txBody>
          <a:bodyPr/>
          <a:lstStyle>
            <a:lvl1pPr marL="0" indent="0" algn="l">
              <a:lnSpc>
                <a:spcPct val="100000"/>
              </a:lnSpc>
              <a:buFontTx/>
              <a:buNone/>
              <a:defRPr sz="1800" cap="all" baseline="0">
                <a:latin typeface="Verdana" panose="020B0604030504040204" pitchFamily="34" charset="0"/>
                <a:ea typeface="Verdana" panose="020B0604030504040204" pitchFamily="34" charset="0"/>
              </a:defRPr>
            </a:lvl1pPr>
            <a:lvl2pPr marL="0" indent="0" algn="l">
              <a:lnSpc>
                <a:spcPct val="100000"/>
              </a:lnSpc>
              <a:spcAft>
                <a:spcPts val="1000"/>
              </a:spcAft>
              <a:buFontTx/>
              <a:buNone/>
              <a:defRPr sz="2000"/>
            </a:lvl2pPr>
            <a:lvl3pPr marL="0" indent="0" algn="l">
              <a:lnSpc>
                <a:spcPct val="100000"/>
              </a:lnSpc>
              <a:buFontTx/>
              <a:buNone/>
              <a:defRPr sz="1800"/>
            </a:lvl3pPr>
          </a:lstStyle>
          <a:p>
            <a:pPr lvl="0"/>
            <a:r>
              <a:rPr lang="en-US"/>
              <a:t>DATE</a:t>
            </a:r>
          </a:p>
          <a:p>
            <a:pPr lvl="1"/>
            <a:r>
              <a:rPr lang="en-US"/>
              <a:t>Second level</a:t>
            </a:r>
          </a:p>
          <a:p>
            <a:pPr lvl="2"/>
            <a:r>
              <a:rPr lang="en-US"/>
              <a:t>Third level</a:t>
            </a:r>
          </a:p>
        </p:txBody>
      </p:sp>
      <p:sp>
        <p:nvSpPr>
          <p:cNvPr id="40" name="Text Placeholder 32">
            <a:extLst>
              <a:ext uri="{FF2B5EF4-FFF2-40B4-BE49-F238E27FC236}">
                <a16:creationId xmlns:a16="http://schemas.microsoft.com/office/drawing/2014/main" id="{898142BA-8C16-887D-F3E0-FDA30EEB1761}"/>
              </a:ext>
            </a:extLst>
          </p:cNvPr>
          <p:cNvSpPr>
            <a:spLocks noGrp="1"/>
          </p:cNvSpPr>
          <p:nvPr>
            <p:ph type="body" sz="quarter" idx="15" hasCustomPrompt="1"/>
          </p:nvPr>
        </p:nvSpPr>
        <p:spPr>
          <a:xfrm>
            <a:off x="6090451" y="1882821"/>
            <a:ext cx="1784847" cy="1054135"/>
          </a:xfrm>
        </p:spPr>
        <p:txBody>
          <a:bodyPr anchor="b"/>
          <a:lstStyle>
            <a:lvl1pPr marL="0" indent="0" algn="l">
              <a:lnSpc>
                <a:spcPct val="100000"/>
              </a:lnSpc>
              <a:buFontTx/>
              <a:buNone/>
              <a:defRPr sz="1800" cap="all" baseline="0">
                <a:latin typeface="Verdana" panose="020B0604030504040204" pitchFamily="34" charset="0"/>
                <a:ea typeface="Verdana" panose="020B0604030504040204" pitchFamily="34" charset="0"/>
              </a:defRPr>
            </a:lvl1pPr>
            <a:lvl2pPr marL="0" indent="0" algn="l">
              <a:lnSpc>
                <a:spcPct val="100000"/>
              </a:lnSpc>
              <a:spcAft>
                <a:spcPts val="1000"/>
              </a:spcAft>
              <a:buFontTx/>
              <a:buNone/>
              <a:defRPr sz="2000">
                <a:latin typeface="Verdana" panose="020B0604030504040204" pitchFamily="34" charset="0"/>
                <a:ea typeface="Verdana" panose="020B0604030504040204" pitchFamily="34" charset="0"/>
              </a:defRPr>
            </a:lvl2pPr>
            <a:lvl3pPr marL="0" indent="0" algn="l">
              <a:lnSpc>
                <a:spcPct val="100000"/>
              </a:lnSpc>
              <a:buFontTx/>
              <a:buNone/>
              <a:defRPr sz="1800">
                <a:latin typeface="Verdana" panose="020B0604030504040204" pitchFamily="34" charset="0"/>
                <a:ea typeface="Verdana" panose="020B0604030504040204" pitchFamily="34" charset="0"/>
              </a:defRPr>
            </a:lvl3pPr>
          </a:lstStyle>
          <a:p>
            <a:pPr lvl="0"/>
            <a:r>
              <a:rPr lang="en-US"/>
              <a:t>DATE</a:t>
            </a:r>
          </a:p>
          <a:p>
            <a:pPr lvl="1"/>
            <a:r>
              <a:rPr lang="en-US"/>
              <a:t>Second level</a:t>
            </a:r>
          </a:p>
          <a:p>
            <a:pPr lvl="2"/>
            <a:r>
              <a:rPr lang="en-US"/>
              <a:t>Third level</a:t>
            </a:r>
          </a:p>
        </p:txBody>
      </p:sp>
      <p:sp>
        <p:nvSpPr>
          <p:cNvPr id="41" name="Text Placeholder 32">
            <a:extLst>
              <a:ext uri="{FF2B5EF4-FFF2-40B4-BE49-F238E27FC236}">
                <a16:creationId xmlns:a16="http://schemas.microsoft.com/office/drawing/2014/main" id="{AC26EC8F-6DA2-4EE4-150E-C7065F2E36D3}"/>
              </a:ext>
            </a:extLst>
          </p:cNvPr>
          <p:cNvSpPr>
            <a:spLocks noGrp="1"/>
          </p:cNvSpPr>
          <p:nvPr>
            <p:ph type="body" sz="quarter" idx="16" hasCustomPrompt="1"/>
          </p:nvPr>
        </p:nvSpPr>
        <p:spPr>
          <a:xfrm>
            <a:off x="7844215" y="3924162"/>
            <a:ext cx="1784847" cy="1054135"/>
          </a:xfrm>
        </p:spPr>
        <p:txBody>
          <a:bodyPr/>
          <a:lstStyle>
            <a:lvl1pPr marL="0" indent="0" algn="l">
              <a:lnSpc>
                <a:spcPct val="100000"/>
              </a:lnSpc>
              <a:buFontTx/>
              <a:buNone/>
              <a:defRPr sz="1800" cap="all" baseline="0">
                <a:latin typeface="Verdana" panose="020B0604030504040204" pitchFamily="34" charset="0"/>
                <a:ea typeface="Verdana" panose="020B0604030504040204" pitchFamily="34" charset="0"/>
              </a:defRPr>
            </a:lvl1pPr>
            <a:lvl2pPr marL="0" indent="0" algn="l">
              <a:lnSpc>
                <a:spcPct val="100000"/>
              </a:lnSpc>
              <a:spcAft>
                <a:spcPts val="1000"/>
              </a:spcAft>
              <a:buFontTx/>
              <a:buNone/>
              <a:defRPr sz="2000"/>
            </a:lvl2pPr>
            <a:lvl3pPr marL="0" indent="0" algn="l">
              <a:lnSpc>
                <a:spcPct val="100000"/>
              </a:lnSpc>
              <a:buFontTx/>
              <a:buNone/>
              <a:defRPr sz="1800"/>
            </a:lvl3pPr>
          </a:lstStyle>
          <a:p>
            <a:pPr lvl="0"/>
            <a:r>
              <a:rPr lang="en-US"/>
              <a:t>DATE</a:t>
            </a:r>
          </a:p>
          <a:p>
            <a:pPr lvl="1"/>
            <a:r>
              <a:rPr lang="en-US"/>
              <a:t>Second level</a:t>
            </a:r>
          </a:p>
          <a:p>
            <a:pPr lvl="2"/>
            <a:r>
              <a:rPr lang="en-US"/>
              <a:t>Third level</a:t>
            </a:r>
          </a:p>
        </p:txBody>
      </p:sp>
      <p:sp>
        <p:nvSpPr>
          <p:cNvPr id="42" name="Text Placeholder 32">
            <a:extLst>
              <a:ext uri="{FF2B5EF4-FFF2-40B4-BE49-F238E27FC236}">
                <a16:creationId xmlns:a16="http://schemas.microsoft.com/office/drawing/2014/main" id="{4EF22B13-73EA-9DF7-DECC-CD95C7B57429}"/>
              </a:ext>
            </a:extLst>
          </p:cNvPr>
          <p:cNvSpPr>
            <a:spLocks noGrp="1"/>
          </p:cNvSpPr>
          <p:nvPr>
            <p:ph type="body" sz="quarter" idx="17" hasCustomPrompt="1"/>
          </p:nvPr>
        </p:nvSpPr>
        <p:spPr>
          <a:xfrm>
            <a:off x="9645152" y="1882821"/>
            <a:ext cx="1784847" cy="1054135"/>
          </a:xfrm>
        </p:spPr>
        <p:txBody>
          <a:bodyPr anchor="b"/>
          <a:lstStyle>
            <a:lvl1pPr marL="0" indent="0" algn="l">
              <a:lnSpc>
                <a:spcPct val="100000"/>
              </a:lnSpc>
              <a:buFontTx/>
              <a:buNone/>
              <a:defRPr sz="1800" cap="all" baseline="0">
                <a:latin typeface="Verdana" panose="020B0604030504040204" pitchFamily="34" charset="0"/>
                <a:ea typeface="Verdana" panose="020B0604030504040204" pitchFamily="34" charset="0"/>
              </a:defRPr>
            </a:lvl1pPr>
            <a:lvl2pPr marL="0" indent="0" algn="l">
              <a:lnSpc>
                <a:spcPct val="100000"/>
              </a:lnSpc>
              <a:spcAft>
                <a:spcPts val="1000"/>
              </a:spcAft>
              <a:buFontTx/>
              <a:buNone/>
              <a:defRPr sz="2000"/>
            </a:lvl2pPr>
            <a:lvl3pPr marL="0" indent="0" algn="l">
              <a:lnSpc>
                <a:spcPct val="100000"/>
              </a:lnSpc>
              <a:buFontTx/>
              <a:buNone/>
              <a:defRPr sz="1800"/>
            </a:lvl3pPr>
          </a:lstStyle>
          <a:p>
            <a:pPr lvl="0"/>
            <a:r>
              <a:rPr lang="en-US"/>
              <a:t>DATE</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5C2E223-584C-7C1D-C32A-3A2EC7C317E1}"/>
              </a:ext>
            </a:extLst>
          </p:cNvPr>
          <p:cNvSpPr>
            <a:spLocks noGrp="1"/>
          </p:cNvSpPr>
          <p:nvPr>
            <p:ph type="ftr" sz="quarter" idx="10"/>
          </p:nvPr>
        </p:nvSpPr>
        <p:spPr>
          <a:xfrm>
            <a:off x="9280525" y="6430821"/>
            <a:ext cx="1786197" cy="215444"/>
          </a:xfrm>
          <a:prstGeom prst="rect">
            <a:avLst/>
          </a:prstGeom>
        </p:spPr>
        <p:txBody>
          <a:bodyPr/>
          <a:lstStyle>
            <a:lvl1pPr>
              <a:buFontTx/>
              <a:buNone/>
              <a:defRPr>
                <a:solidFill>
                  <a:schemeClr val="accent1"/>
                </a:solidFill>
              </a:defRPr>
            </a:lvl1pPr>
          </a:lstStyle>
          <a:p>
            <a:r>
              <a:rPr lang="en-US"/>
              <a:t>CIBMTR.org</a:t>
            </a:r>
          </a:p>
        </p:txBody>
      </p:sp>
    </p:spTree>
    <p:extLst>
      <p:ext uri="{BB962C8B-B14F-4D97-AF65-F5344CB8AC3E}">
        <p14:creationId xmlns:p14="http://schemas.microsoft.com/office/powerpoint/2010/main" val="87814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p 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E6366-2312-521A-88C2-E6AAAB57B017}"/>
              </a:ext>
            </a:extLst>
          </p:cNvPr>
          <p:cNvSpPr>
            <a:spLocks noGrp="1"/>
          </p:cNvSpPr>
          <p:nvPr>
            <p:ph type="title" hasCustomPrompt="1"/>
          </p:nvPr>
        </p:nvSpPr>
        <p:spPr>
          <a:xfrm>
            <a:off x="479425" y="476250"/>
            <a:ext cx="11233150" cy="747897"/>
          </a:xfrm>
        </p:spPr>
        <p:txBody>
          <a:bodyPr/>
          <a:lstStyle>
            <a:lvl1pPr>
              <a:buFontTx/>
              <a:buNone/>
              <a:defRPr/>
            </a:lvl1pPr>
          </a:lstStyle>
          <a:p>
            <a:r>
              <a:rPr lang="en-US" sz="5400">
                <a:solidFill>
                  <a:srgbClr val="00355E"/>
                </a:solidFill>
                <a:latin typeface="DM Sans 14pt Medium" pitchFamily="2" charset="0"/>
              </a:rPr>
              <a:t>Map slide A</a:t>
            </a:r>
            <a:endParaRPr lang="en-US"/>
          </a:p>
        </p:txBody>
      </p:sp>
      <p:sp>
        <p:nvSpPr>
          <p:cNvPr id="4" name="Slide Number Placeholder 3">
            <a:extLst>
              <a:ext uri="{FF2B5EF4-FFF2-40B4-BE49-F238E27FC236}">
                <a16:creationId xmlns:a16="http://schemas.microsoft.com/office/drawing/2014/main" id="{AF207C29-974C-6B2E-D70D-723BAD5DB4DA}"/>
              </a:ext>
            </a:extLst>
          </p:cNvPr>
          <p:cNvSpPr>
            <a:spLocks noGrp="1"/>
          </p:cNvSpPr>
          <p:nvPr>
            <p:ph type="sldNum" sz="quarter" idx="11"/>
          </p:nvPr>
        </p:nvSpPr>
        <p:spPr/>
        <p:txBody>
          <a:bodyPr/>
          <a:lstStyle>
            <a:lvl1pPr>
              <a:buFontTx/>
              <a:buNone/>
              <a:defRPr/>
            </a:lvl1pPr>
          </a:lstStyle>
          <a:p>
            <a:fld id="{0C691DA3-4ABE-49F3-91E6-D9975CC9DD5F}" type="slidenum">
              <a:rPr lang="en-US" smtClean="0"/>
              <a:pPr/>
              <a:t>‹#›</a:t>
            </a:fld>
            <a:endParaRPr lang="en-US"/>
          </a:p>
        </p:txBody>
      </p:sp>
      <p:sp>
        <p:nvSpPr>
          <p:cNvPr id="5" name="Text Placeholder 10">
            <a:extLst>
              <a:ext uri="{FF2B5EF4-FFF2-40B4-BE49-F238E27FC236}">
                <a16:creationId xmlns:a16="http://schemas.microsoft.com/office/drawing/2014/main" id="{CEA5F9E0-F930-EE5C-767A-C5628D466FEA}"/>
              </a:ext>
            </a:extLst>
          </p:cNvPr>
          <p:cNvSpPr>
            <a:spLocks noGrp="1"/>
          </p:cNvSpPr>
          <p:nvPr>
            <p:ph type="body" sz="quarter" idx="12"/>
          </p:nvPr>
        </p:nvSpPr>
        <p:spPr>
          <a:xfrm>
            <a:off x="479426" y="1340085"/>
            <a:ext cx="3318850" cy="738664"/>
          </a:xfrm>
        </p:spPr>
        <p:txBody>
          <a:bodyPr/>
          <a:lstStyle>
            <a:lvl1pPr marL="0" indent="0">
              <a:spcAft>
                <a:spcPts val="3000"/>
              </a:spcAft>
              <a:buFontTx/>
              <a:buNone/>
              <a:defRPr sz="2400"/>
            </a:lvl1pPr>
            <a:lvl4pPr marL="0">
              <a:spcAft>
                <a:spcPts val="500"/>
              </a:spcAft>
              <a:defRPr sz="1100">
                <a:solidFill>
                  <a:schemeClr val="accent1"/>
                </a:solidFill>
              </a:defRPr>
            </a:lvl4pPr>
          </a:lstStyle>
          <a:p>
            <a:pPr lvl="0"/>
            <a:r>
              <a:rPr lang="en-US"/>
              <a:t>Click to edit Master text styles</a:t>
            </a:r>
          </a:p>
        </p:txBody>
      </p:sp>
      <p:sp>
        <p:nvSpPr>
          <p:cNvPr id="9" name="Text Placeholder 10">
            <a:extLst>
              <a:ext uri="{FF2B5EF4-FFF2-40B4-BE49-F238E27FC236}">
                <a16:creationId xmlns:a16="http://schemas.microsoft.com/office/drawing/2014/main" id="{F51C1350-950B-F74C-C1C7-9A928ED21C7A}"/>
              </a:ext>
            </a:extLst>
          </p:cNvPr>
          <p:cNvSpPr>
            <a:spLocks noGrp="1"/>
          </p:cNvSpPr>
          <p:nvPr>
            <p:ph type="body" sz="quarter" idx="14"/>
          </p:nvPr>
        </p:nvSpPr>
        <p:spPr>
          <a:xfrm>
            <a:off x="494453" y="2222354"/>
            <a:ext cx="3384000" cy="1772280"/>
          </a:xfrm>
        </p:spPr>
        <p:txBody>
          <a:bodyPr numCol="1" spcCol="720000"/>
          <a:lstStyle>
            <a:lvl1pPr marL="0" indent="0">
              <a:spcAft>
                <a:spcPts val="3000"/>
              </a:spcAft>
              <a:buFontTx/>
              <a:buNone/>
              <a:defRPr sz="2400"/>
            </a:lvl1pPr>
            <a:lvl2pPr marL="0" indent="0">
              <a:buFontTx/>
              <a:buNone/>
              <a:defRPr sz="2000"/>
            </a:lvl2pPr>
            <a:lvl3pPr marL="0" indent="0">
              <a:spcAft>
                <a:spcPts val="1000"/>
              </a:spcAft>
              <a:buFontTx/>
              <a:buNone/>
              <a:defRPr sz="1800"/>
            </a:lvl3pPr>
            <a:lvl4pPr marL="0">
              <a:spcAft>
                <a:spcPts val="1000"/>
              </a:spcAft>
              <a:defRPr sz="1200">
                <a:solidFill>
                  <a:schemeClr val="accent1"/>
                </a:solidFill>
                <a:latin typeface="Verdana" panose="020B0604030504040204" pitchFamily="34" charset="0"/>
                <a:ea typeface="Verdana" panose="020B0604030504040204" pitchFamily="34" charset="0"/>
              </a:defRPr>
            </a:lvl4pPr>
            <a:lvl5pPr>
              <a:spcAft>
                <a:spcPts val="1000"/>
              </a:spcAft>
              <a:defRPr/>
            </a:lvl5pPr>
          </a:lstStyle>
          <a:p>
            <a:pPr lvl="0"/>
            <a:r>
              <a:rPr lang="en-US"/>
              <a:t>Click to edit Master text styles</a:t>
            </a:r>
          </a:p>
          <a:p>
            <a:pPr lvl="1"/>
            <a:r>
              <a:rPr lang="en-US"/>
              <a:t>Second level</a:t>
            </a:r>
          </a:p>
          <a:p>
            <a:pPr lvl="2"/>
            <a:r>
              <a:rPr lang="en-US"/>
              <a:t>Third level</a:t>
            </a:r>
          </a:p>
        </p:txBody>
      </p:sp>
      <p:sp>
        <p:nvSpPr>
          <p:cNvPr id="6" name="Text Placeholder 15">
            <a:extLst>
              <a:ext uri="{FF2B5EF4-FFF2-40B4-BE49-F238E27FC236}">
                <a16:creationId xmlns:a16="http://schemas.microsoft.com/office/drawing/2014/main" id="{2D61A2C9-0441-F20B-C7A4-50C0293180DF}"/>
              </a:ext>
            </a:extLst>
          </p:cNvPr>
          <p:cNvSpPr>
            <a:spLocks noGrp="1"/>
          </p:cNvSpPr>
          <p:nvPr>
            <p:ph type="body" sz="quarter" idx="16" hasCustomPrompt="1"/>
          </p:nvPr>
        </p:nvSpPr>
        <p:spPr>
          <a:xfrm>
            <a:off x="1569636" y="5021560"/>
            <a:ext cx="1761394" cy="492443"/>
          </a:xfrm>
        </p:spPr>
        <p:txBody>
          <a:bodyPr anchor="ctr"/>
          <a:lstStyle>
            <a:lvl1pPr marL="0" indent="0">
              <a:spcAft>
                <a:spcPts val="0"/>
              </a:spcAft>
              <a:buFontTx/>
              <a:buNone/>
              <a:defRPr sz="1600" b="1" i="0">
                <a:latin typeface="+mj-lt"/>
              </a:defRPr>
            </a:lvl1pPr>
          </a:lstStyle>
          <a:p>
            <a:pPr lvl="0"/>
            <a:r>
              <a:rPr lang="en-US"/>
              <a:t>Lorem Ipsum dolor sit </a:t>
            </a:r>
            <a:r>
              <a:rPr lang="en-US" err="1"/>
              <a:t>amet</a:t>
            </a:r>
            <a:endParaRPr lang="en-US"/>
          </a:p>
        </p:txBody>
      </p:sp>
      <p:sp>
        <p:nvSpPr>
          <p:cNvPr id="7" name="Text Placeholder 15">
            <a:extLst>
              <a:ext uri="{FF2B5EF4-FFF2-40B4-BE49-F238E27FC236}">
                <a16:creationId xmlns:a16="http://schemas.microsoft.com/office/drawing/2014/main" id="{E63E2822-F48B-54DA-AA68-8B53EC7DE73E}"/>
              </a:ext>
            </a:extLst>
          </p:cNvPr>
          <p:cNvSpPr>
            <a:spLocks noGrp="1"/>
          </p:cNvSpPr>
          <p:nvPr>
            <p:ph type="body" sz="quarter" idx="17" hasCustomPrompt="1"/>
          </p:nvPr>
        </p:nvSpPr>
        <p:spPr>
          <a:xfrm>
            <a:off x="-61006" y="4940013"/>
            <a:ext cx="1392825" cy="738664"/>
          </a:xfrm>
        </p:spPr>
        <p:txBody>
          <a:bodyPr anchor="ctr"/>
          <a:lstStyle>
            <a:lvl1pPr marL="0" indent="0" algn="r">
              <a:spcAft>
                <a:spcPts val="0"/>
              </a:spcAft>
              <a:buFontTx/>
              <a:buNone/>
              <a:defRPr sz="4800" b="1" i="0">
                <a:solidFill>
                  <a:schemeClr val="accent1"/>
                </a:solidFill>
                <a:latin typeface="+mj-lt"/>
              </a:defRPr>
            </a:lvl1pPr>
          </a:lstStyle>
          <a:p>
            <a:pPr lvl="0"/>
            <a:r>
              <a:rPr lang="en-US"/>
              <a:t>XX</a:t>
            </a:r>
          </a:p>
        </p:txBody>
      </p:sp>
      <p:sp>
        <p:nvSpPr>
          <p:cNvPr id="3" name="Footer Placeholder 2">
            <a:extLst>
              <a:ext uri="{FF2B5EF4-FFF2-40B4-BE49-F238E27FC236}">
                <a16:creationId xmlns:a16="http://schemas.microsoft.com/office/drawing/2014/main" id="{DC1A6D85-DF5D-5821-FDDF-8777DAD7B54C}"/>
              </a:ext>
            </a:extLst>
          </p:cNvPr>
          <p:cNvSpPr>
            <a:spLocks noGrp="1"/>
          </p:cNvSpPr>
          <p:nvPr>
            <p:ph type="ftr" sz="quarter" idx="10"/>
          </p:nvPr>
        </p:nvSpPr>
        <p:spPr>
          <a:xfrm>
            <a:off x="9280525" y="6430821"/>
            <a:ext cx="1786197" cy="215444"/>
          </a:xfrm>
          <a:prstGeom prst="rect">
            <a:avLst/>
          </a:prstGeom>
        </p:spPr>
        <p:txBody>
          <a:bodyPr/>
          <a:lstStyle>
            <a:lvl1pPr>
              <a:buFontTx/>
              <a:buNone/>
              <a:defRPr>
                <a:solidFill>
                  <a:schemeClr val="accent1"/>
                </a:solidFill>
              </a:defRPr>
            </a:lvl1pPr>
          </a:lstStyle>
          <a:p>
            <a:r>
              <a:rPr lang="en-US"/>
              <a:t>CIBMTR.org</a:t>
            </a:r>
          </a:p>
        </p:txBody>
      </p:sp>
    </p:spTree>
    <p:extLst>
      <p:ext uri="{BB962C8B-B14F-4D97-AF65-F5344CB8AC3E}">
        <p14:creationId xmlns:p14="http://schemas.microsoft.com/office/powerpoint/2010/main" val="3988156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B">
    <p:spTree>
      <p:nvGrpSpPr>
        <p:cNvPr id="1" name=""/>
        <p:cNvGrpSpPr/>
        <p:nvPr/>
      </p:nvGrpSpPr>
      <p:grpSpPr>
        <a:xfrm>
          <a:off x="0" y="0"/>
          <a:ext cx="0" cy="0"/>
          <a:chOff x="0" y="0"/>
          <a:chExt cx="0" cy="0"/>
        </a:xfrm>
      </p:grpSpPr>
      <p:pic>
        <p:nvPicPr>
          <p:cNvPr id="8" name="Picture 7" descr="A blue and green rectangles&#10;&#10;Description automatically generated">
            <a:extLst>
              <a:ext uri="{FF2B5EF4-FFF2-40B4-BE49-F238E27FC236}">
                <a16:creationId xmlns:a16="http://schemas.microsoft.com/office/drawing/2014/main" id="{35FC7E50-9272-E11B-93E6-FCA4089825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grpSp>
        <p:nvGrpSpPr>
          <p:cNvPr id="13" name="Group 12">
            <a:extLst>
              <a:ext uri="{FF2B5EF4-FFF2-40B4-BE49-F238E27FC236}">
                <a16:creationId xmlns:a16="http://schemas.microsoft.com/office/drawing/2014/main" id="{3A2056F8-4A5E-EB33-845A-724DC1428854}"/>
              </a:ext>
            </a:extLst>
          </p:cNvPr>
          <p:cNvGrpSpPr/>
          <p:nvPr userDrawn="1"/>
        </p:nvGrpSpPr>
        <p:grpSpPr>
          <a:xfrm>
            <a:off x="508692" y="583254"/>
            <a:ext cx="1813167" cy="581445"/>
            <a:chOff x="508692" y="753905"/>
            <a:chExt cx="2720536" cy="872420"/>
          </a:xfrm>
        </p:grpSpPr>
        <p:sp>
          <p:nvSpPr>
            <p:cNvPr id="14" name="Freeform: Shape 14">
              <a:extLst>
                <a:ext uri="{FF2B5EF4-FFF2-40B4-BE49-F238E27FC236}">
                  <a16:creationId xmlns:a16="http://schemas.microsoft.com/office/drawing/2014/main" id="{469592FB-870B-5B11-5168-F80D94FA9995}"/>
                </a:ext>
              </a:extLst>
            </p:cNvPr>
            <p:cNvSpPr/>
            <p:nvPr/>
          </p:nvSpPr>
          <p:spPr>
            <a:xfrm>
              <a:off x="1327594" y="1472575"/>
              <a:ext cx="48827" cy="75719"/>
            </a:xfrm>
            <a:custGeom>
              <a:avLst/>
              <a:gdLst>
                <a:gd name="connsiteX0" fmla="*/ 0 w 48827"/>
                <a:gd name="connsiteY0" fmla="*/ 75719 h 75719"/>
                <a:gd name="connsiteX1" fmla="*/ 0 w 48827"/>
                <a:gd name="connsiteY1" fmla="*/ 0 h 75719"/>
                <a:gd name="connsiteX2" fmla="*/ 48828 w 48827"/>
                <a:gd name="connsiteY2" fmla="*/ 0 h 75719"/>
                <a:gd name="connsiteX3" fmla="*/ 48828 w 48827"/>
                <a:gd name="connsiteY3" fmla="*/ 11166 h 75719"/>
                <a:gd name="connsiteX4" fmla="*/ 13809 w 48827"/>
                <a:gd name="connsiteY4" fmla="*/ 11166 h 75719"/>
                <a:gd name="connsiteX5" fmla="*/ 13809 w 48827"/>
                <a:gd name="connsiteY5" fmla="*/ 32376 h 75719"/>
                <a:gd name="connsiteX6" fmla="*/ 42154 w 48827"/>
                <a:gd name="connsiteY6" fmla="*/ 32376 h 75719"/>
                <a:gd name="connsiteX7" fmla="*/ 42154 w 48827"/>
                <a:gd name="connsiteY7" fmla="*/ 43278 h 75719"/>
                <a:gd name="connsiteX8" fmla="*/ 13809 w 48827"/>
                <a:gd name="connsiteY8" fmla="*/ 43278 h 75719"/>
                <a:gd name="connsiteX9" fmla="*/ 13809 w 48827"/>
                <a:gd name="connsiteY9" fmla="*/ 75719 h 75719"/>
                <a:gd name="connsiteX10" fmla="*/ 0 w 4882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27" h="75719">
                  <a:moveTo>
                    <a:pt x="0" y="75719"/>
                  </a:moveTo>
                  <a:lnTo>
                    <a:pt x="0" y="0"/>
                  </a:lnTo>
                  <a:lnTo>
                    <a:pt x="48828" y="0"/>
                  </a:lnTo>
                  <a:lnTo>
                    <a:pt x="48828" y="11166"/>
                  </a:lnTo>
                  <a:lnTo>
                    <a:pt x="13809" y="11166"/>
                  </a:lnTo>
                  <a:lnTo>
                    <a:pt x="13809" y="32376"/>
                  </a:lnTo>
                  <a:lnTo>
                    <a:pt x="42154" y="32376"/>
                  </a:lnTo>
                  <a:lnTo>
                    <a:pt x="42154" y="43278"/>
                  </a:lnTo>
                  <a:lnTo>
                    <a:pt x="13809" y="43278"/>
                  </a:lnTo>
                  <a:lnTo>
                    <a:pt x="13809" y="75719"/>
                  </a:lnTo>
                  <a:lnTo>
                    <a:pt x="0" y="75719"/>
                  </a:lnTo>
                  <a:close/>
                </a:path>
              </a:pathLst>
            </a:custGeom>
            <a:solidFill>
              <a:schemeClr val="bg1"/>
            </a:solidFill>
            <a:ln w="6589" cap="flat">
              <a:noFill/>
              <a:prstDash val="solid"/>
              <a:miter/>
            </a:ln>
          </p:spPr>
          <p:txBody>
            <a:bodyPr rtlCol="0" anchor="ctr"/>
            <a:lstStyle/>
            <a:p>
              <a:endParaRPr lang="en-US"/>
            </a:p>
          </p:txBody>
        </p:sp>
        <p:sp>
          <p:nvSpPr>
            <p:cNvPr id="15" name="Freeform: Shape 15">
              <a:extLst>
                <a:ext uri="{FF2B5EF4-FFF2-40B4-BE49-F238E27FC236}">
                  <a16:creationId xmlns:a16="http://schemas.microsoft.com/office/drawing/2014/main" id="{BE88EE50-E9BF-9A17-ADA0-0FFA1ACFCB68}"/>
                </a:ext>
              </a:extLst>
            </p:cNvPr>
            <p:cNvSpPr/>
            <p:nvPr/>
          </p:nvSpPr>
          <p:spPr>
            <a:xfrm>
              <a:off x="1392544"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a:p>
          </p:txBody>
        </p:sp>
        <p:sp>
          <p:nvSpPr>
            <p:cNvPr id="16" name="Freeform: Shape 16">
              <a:extLst>
                <a:ext uri="{FF2B5EF4-FFF2-40B4-BE49-F238E27FC236}">
                  <a16:creationId xmlns:a16="http://schemas.microsoft.com/office/drawing/2014/main" id="{A36DE73E-B086-1C93-A571-1F4C746AF00E}"/>
                </a:ext>
              </a:extLst>
            </p:cNvPr>
            <p:cNvSpPr/>
            <p:nvPr/>
          </p:nvSpPr>
          <p:spPr>
            <a:xfrm>
              <a:off x="1426505" y="1472575"/>
              <a:ext cx="63297" cy="75719"/>
            </a:xfrm>
            <a:custGeom>
              <a:avLst/>
              <a:gdLst>
                <a:gd name="connsiteX0" fmla="*/ 0 w 63297"/>
                <a:gd name="connsiteY0" fmla="*/ 75719 h 75719"/>
                <a:gd name="connsiteX1" fmla="*/ 0 w 63297"/>
                <a:gd name="connsiteY1" fmla="*/ 0 h 75719"/>
                <a:gd name="connsiteX2" fmla="*/ 13875 w 63297"/>
                <a:gd name="connsiteY2" fmla="*/ 0 h 75719"/>
                <a:gd name="connsiteX3" fmla="*/ 49422 w 63297"/>
                <a:gd name="connsiteY3" fmla="*/ 53321 h 75719"/>
                <a:gd name="connsiteX4" fmla="*/ 49422 w 63297"/>
                <a:gd name="connsiteY4" fmla="*/ 0 h 75719"/>
                <a:gd name="connsiteX5" fmla="*/ 63297 w 63297"/>
                <a:gd name="connsiteY5" fmla="*/ 0 h 75719"/>
                <a:gd name="connsiteX6" fmla="*/ 63297 w 63297"/>
                <a:gd name="connsiteY6" fmla="*/ 75719 h 75719"/>
                <a:gd name="connsiteX7" fmla="*/ 49422 w 63297"/>
                <a:gd name="connsiteY7" fmla="*/ 75719 h 75719"/>
                <a:gd name="connsiteX8" fmla="*/ 13875 w 63297"/>
                <a:gd name="connsiteY8" fmla="*/ 22531 h 75719"/>
                <a:gd name="connsiteX9" fmla="*/ 13875 w 63297"/>
                <a:gd name="connsiteY9" fmla="*/ 75719 h 75719"/>
                <a:gd name="connsiteX10" fmla="*/ 0 w 6329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97" h="75719">
                  <a:moveTo>
                    <a:pt x="0" y="75719"/>
                  </a:moveTo>
                  <a:lnTo>
                    <a:pt x="0" y="0"/>
                  </a:lnTo>
                  <a:lnTo>
                    <a:pt x="13875" y="0"/>
                  </a:lnTo>
                  <a:lnTo>
                    <a:pt x="49422" y="53321"/>
                  </a:lnTo>
                  <a:lnTo>
                    <a:pt x="49422" y="0"/>
                  </a:lnTo>
                  <a:lnTo>
                    <a:pt x="63297" y="0"/>
                  </a:lnTo>
                  <a:lnTo>
                    <a:pt x="63297" y="75719"/>
                  </a:lnTo>
                  <a:lnTo>
                    <a:pt x="49422" y="75719"/>
                  </a:lnTo>
                  <a:lnTo>
                    <a:pt x="13875" y="22531"/>
                  </a:lnTo>
                  <a:lnTo>
                    <a:pt x="13875" y="75719"/>
                  </a:lnTo>
                  <a:lnTo>
                    <a:pt x="0" y="75719"/>
                  </a:lnTo>
                  <a:close/>
                </a:path>
              </a:pathLst>
            </a:custGeom>
            <a:solidFill>
              <a:schemeClr val="bg1"/>
            </a:solidFill>
            <a:ln w="6589" cap="flat">
              <a:noFill/>
              <a:prstDash val="solid"/>
              <a:miter/>
            </a:ln>
          </p:spPr>
          <p:txBody>
            <a:bodyPr rtlCol="0" anchor="ctr"/>
            <a:lstStyle/>
            <a:p>
              <a:endParaRPr lang="en-US"/>
            </a:p>
          </p:txBody>
        </p:sp>
        <p:sp>
          <p:nvSpPr>
            <p:cNvPr id="17" name="Freeform: Shape 17">
              <a:extLst>
                <a:ext uri="{FF2B5EF4-FFF2-40B4-BE49-F238E27FC236}">
                  <a16:creationId xmlns:a16="http://schemas.microsoft.com/office/drawing/2014/main" id="{8CB8C09E-B6EB-D9DD-6575-B9278359D5F1}"/>
                </a:ext>
              </a:extLst>
            </p:cNvPr>
            <p:cNvSpPr/>
            <p:nvPr/>
          </p:nvSpPr>
          <p:spPr>
            <a:xfrm>
              <a:off x="1509888" y="1472575"/>
              <a:ext cx="64685" cy="75719"/>
            </a:xfrm>
            <a:custGeom>
              <a:avLst/>
              <a:gdLst>
                <a:gd name="connsiteX0" fmla="*/ 0 w 64685"/>
                <a:gd name="connsiteY0" fmla="*/ 75719 h 75719"/>
                <a:gd name="connsiteX1" fmla="*/ 0 w 64685"/>
                <a:gd name="connsiteY1" fmla="*/ 0 h 75719"/>
                <a:gd name="connsiteX2" fmla="*/ 25834 w 64685"/>
                <a:gd name="connsiteY2" fmla="*/ 0 h 75719"/>
                <a:gd name="connsiteX3" fmla="*/ 47770 w 64685"/>
                <a:gd name="connsiteY3" fmla="*/ 4691 h 75719"/>
                <a:gd name="connsiteX4" fmla="*/ 60522 w 64685"/>
                <a:gd name="connsiteY4" fmla="*/ 17906 h 75719"/>
                <a:gd name="connsiteX5" fmla="*/ 64685 w 64685"/>
                <a:gd name="connsiteY5" fmla="*/ 37860 h 75719"/>
                <a:gd name="connsiteX6" fmla="*/ 60522 w 64685"/>
                <a:gd name="connsiteY6" fmla="*/ 57813 h 75719"/>
                <a:gd name="connsiteX7" fmla="*/ 47770 w 64685"/>
                <a:gd name="connsiteY7" fmla="*/ 71028 h 75719"/>
                <a:gd name="connsiteX8" fmla="*/ 25834 w 64685"/>
                <a:gd name="connsiteY8" fmla="*/ 75719 h 75719"/>
                <a:gd name="connsiteX9" fmla="*/ 0 w 64685"/>
                <a:gd name="connsiteY9" fmla="*/ 75719 h 75719"/>
                <a:gd name="connsiteX10" fmla="*/ 13875 w 64685"/>
                <a:gd name="connsiteY10" fmla="*/ 63826 h 75719"/>
                <a:gd name="connsiteX11" fmla="*/ 25240 w 64685"/>
                <a:gd name="connsiteY11" fmla="*/ 63826 h 75719"/>
                <a:gd name="connsiteX12" fmla="*/ 40304 w 64685"/>
                <a:gd name="connsiteY12" fmla="*/ 60721 h 75719"/>
                <a:gd name="connsiteX13" fmla="*/ 48167 w 64685"/>
                <a:gd name="connsiteY13" fmla="*/ 51867 h 75719"/>
                <a:gd name="connsiteX14" fmla="*/ 50545 w 64685"/>
                <a:gd name="connsiteY14" fmla="*/ 37860 h 75719"/>
                <a:gd name="connsiteX15" fmla="*/ 48167 w 64685"/>
                <a:gd name="connsiteY15" fmla="*/ 23918 h 75719"/>
                <a:gd name="connsiteX16" fmla="*/ 40304 w 64685"/>
                <a:gd name="connsiteY16" fmla="*/ 14932 h 75719"/>
                <a:gd name="connsiteX17" fmla="*/ 25240 w 64685"/>
                <a:gd name="connsiteY17" fmla="*/ 11827 h 75719"/>
                <a:gd name="connsiteX18" fmla="*/ 13875 w 64685"/>
                <a:gd name="connsiteY18" fmla="*/ 11827 h 75719"/>
                <a:gd name="connsiteX19" fmla="*/ 13875 w 64685"/>
                <a:gd name="connsiteY19" fmla="*/ 63826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685" h="75719">
                  <a:moveTo>
                    <a:pt x="0" y="75719"/>
                  </a:moveTo>
                  <a:lnTo>
                    <a:pt x="0" y="0"/>
                  </a:lnTo>
                  <a:lnTo>
                    <a:pt x="25834" y="0"/>
                  </a:lnTo>
                  <a:cubicBezTo>
                    <a:pt x="34688" y="0"/>
                    <a:pt x="42022" y="1586"/>
                    <a:pt x="47770" y="4691"/>
                  </a:cubicBezTo>
                  <a:cubicBezTo>
                    <a:pt x="53519" y="7863"/>
                    <a:pt x="57747" y="12223"/>
                    <a:pt x="60522" y="17906"/>
                  </a:cubicBezTo>
                  <a:cubicBezTo>
                    <a:pt x="63297" y="23588"/>
                    <a:pt x="64685" y="30195"/>
                    <a:pt x="64685" y="37860"/>
                  </a:cubicBezTo>
                  <a:cubicBezTo>
                    <a:pt x="64685" y="45524"/>
                    <a:pt x="63297" y="52131"/>
                    <a:pt x="60522" y="57813"/>
                  </a:cubicBezTo>
                  <a:cubicBezTo>
                    <a:pt x="57747" y="63496"/>
                    <a:pt x="53519" y="67856"/>
                    <a:pt x="47770" y="71028"/>
                  </a:cubicBezTo>
                  <a:cubicBezTo>
                    <a:pt x="42022" y="74133"/>
                    <a:pt x="34754" y="75719"/>
                    <a:pt x="25834" y="75719"/>
                  </a:cubicBezTo>
                  <a:lnTo>
                    <a:pt x="0" y="75719"/>
                  </a:lnTo>
                  <a:close/>
                  <a:moveTo>
                    <a:pt x="13875" y="63826"/>
                  </a:moveTo>
                  <a:lnTo>
                    <a:pt x="25240" y="63826"/>
                  </a:lnTo>
                  <a:cubicBezTo>
                    <a:pt x="31583" y="63826"/>
                    <a:pt x="36604" y="62769"/>
                    <a:pt x="40304" y="60721"/>
                  </a:cubicBezTo>
                  <a:cubicBezTo>
                    <a:pt x="44004" y="58672"/>
                    <a:pt x="46647" y="55699"/>
                    <a:pt x="48167" y="51867"/>
                  </a:cubicBezTo>
                  <a:cubicBezTo>
                    <a:pt x="49753" y="48035"/>
                    <a:pt x="50545" y="43344"/>
                    <a:pt x="50545" y="37860"/>
                  </a:cubicBezTo>
                  <a:cubicBezTo>
                    <a:pt x="50545" y="32376"/>
                    <a:pt x="49753" y="27817"/>
                    <a:pt x="48167" y="23918"/>
                  </a:cubicBezTo>
                  <a:cubicBezTo>
                    <a:pt x="46581" y="20020"/>
                    <a:pt x="43938" y="17047"/>
                    <a:pt x="40304" y="14932"/>
                  </a:cubicBezTo>
                  <a:cubicBezTo>
                    <a:pt x="36604" y="12818"/>
                    <a:pt x="31583" y="11827"/>
                    <a:pt x="25240" y="11827"/>
                  </a:cubicBezTo>
                  <a:lnTo>
                    <a:pt x="13875" y="11827"/>
                  </a:lnTo>
                  <a:lnTo>
                    <a:pt x="13875" y="63826"/>
                  </a:lnTo>
                  <a:close/>
                </a:path>
              </a:pathLst>
            </a:custGeom>
            <a:solidFill>
              <a:schemeClr val="bg1"/>
            </a:solidFill>
            <a:ln w="6589" cap="flat">
              <a:noFill/>
              <a:prstDash val="solid"/>
              <a:miter/>
            </a:ln>
          </p:spPr>
          <p:txBody>
            <a:bodyPr rtlCol="0" anchor="ctr"/>
            <a:lstStyle/>
            <a:p>
              <a:endParaRPr lang="en-US"/>
            </a:p>
          </p:txBody>
        </p:sp>
        <p:sp>
          <p:nvSpPr>
            <p:cNvPr id="18" name="Freeform: Shape 18">
              <a:extLst>
                <a:ext uri="{FF2B5EF4-FFF2-40B4-BE49-F238E27FC236}">
                  <a16:creationId xmlns:a16="http://schemas.microsoft.com/office/drawing/2014/main" id="{5CBDDC88-FE7D-BC4B-E7B2-FDA97555CBF1}"/>
                </a:ext>
              </a:extLst>
            </p:cNvPr>
            <p:cNvSpPr/>
            <p:nvPr/>
          </p:nvSpPr>
          <p:spPr>
            <a:xfrm>
              <a:off x="1620890" y="1471386"/>
              <a:ext cx="69970" cy="78229"/>
            </a:xfrm>
            <a:custGeom>
              <a:avLst/>
              <a:gdLst>
                <a:gd name="connsiteX0" fmla="*/ 36736 w 69970"/>
                <a:gd name="connsiteY0" fmla="*/ 78230 h 78229"/>
                <a:gd name="connsiteX1" fmla="*/ 17047 w 69970"/>
                <a:gd name="connsiteY1" fmla="*/ 73341 h 78229"/>
                <a:gd name="connsiteX2" fmla="*/ 4427 w 69970"/>
                <a:gd name="connsiteY2" fmla="*/ 59597 h 78229"/>
                <a:gd name="connsiteX3" fmla="*/ 0 w 69970"/>
                <a:gd name="connsiteY3" fmla="*/ 39181 h 78229"/>
                <a:gd name="connsiteX4" fmla="*/ 4427 w 69970"/>
                <a:gd name="connsiteY4" fmla="*/ 18765 h 78229"/>
                <a:gd name="connsiteX5" fmla="*/ 17047 w 69970"/>
                <a:gd name="connsiteY5" fmla="*/ 4955 h 78229"/>
                <a:gd name="connsiteX6" fmla="*/ 36736 w 69970"/>
                <a:gd name="connsiteY6" fmla="*/ 0 h 78229"/>
                <a:gd name="connsiteX7" fmla="*/ 59069 w 69970"/>
                <a:gd name="connsiteY7" fmla="*/ 6739 h 78229"/>
                <a:gd name="connsiteX8" fmla="*/ 69971 w 69970"/>
                <a:gd name="connsiteY8" fmla="*/ 25702 h 78229"/>
                <a:gd name="connsiteX9" fmla="*/ 54708 w 69970"/>
                <a:gd name="connsiteY9" fmla="*/ 25702 h 78229"/>
                <a:gd name="connsiteX10" fmla="*/ 48695 w 69970"/>
                <a:gd name="connsiteY10" fmla="*/ 15990 h 78229"/>
                <a:gd name="connsiteX11" fmla="*/ 36538 w 69970"/>
                <a:gd name="connsiteY11" fmla="*/ 12488 h 78229"/>
                <a:gd name="connsiteX12" fmla="*/ 20086 w 69970"/>
                <a:gd name="connsiteY12" fmla="*/ 19624 h 78229"/>
                <a:gd name="connsiteX13" fmla="*/ 14140 w 69970"/>
                <a:gd name="connsiteY13" fmla="*/ 39181 h 78229"/>
                <a:gd name="connsiteX14" fmla="*/ 20086 w 69970"/>
                <a:gd name="connsiteY14" fmla="*/ 58672 h 78229"/>
                <a:gd name="connsiteX15" fmla="*/ 36538 w 69970"/>
                <a:gd name="connsiteY15" fmla="*/ 65742 h 78229"/>
                <a:gd name="connsiteX16" fmla="*/ 48695 w 69970"/>
                <a:gd name="connsiteY16" fmla="*/ 62439 h 78229"/>
                <a:gd name="connsiteX17" fmla="*/ 54708 w 69970"/>
                <a:gd name="connsiteY17" fmla="*/ 53321 h 78229"/>
                <a:gd name="connsiteX18" fmla="*/ 69971 w 69970"/>
                <a:gd name="connsiteY18" fmla="*/ 53321 h 78229"/>
                <a:gd name="connsiteX19" fmla="*/ 59069 w 69970"/>
                <a:gd name="connsiteY19" fmla="*/ 71623 h 78229"/>
                <a:gd name="connsiteX20" fmla="*/ 36736 w 69970"/>
                <a:gd name="connsiteY20" fmla="*/ 78230 h 7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70" h="78229">
                  <a:moveTo>
                    <a:pt x="36736" y="78230"/>
                  </a:moveTo>
                  <a:cubicBezTo>
                    <a:pt x="29072" y="78230"/>
                    <a:pt x="22531" y="76578"/>
                    <a:pt x="17047" y="73341"/>
                  </a:cubicBezTo>
                  <a:cubicBezTo>
                    <a:pt x="11563" y="70037"/>
                    <a:pt x="7334" y="65478"/>
                    <a:pt x="4427" y="59597"/>
                  </a:cubicBezTo>
                  <a:cubicBezTo>
                    <a:pt x="1454" y="53717"/>
                    <a:pt x="0" y="46912"/>
                    <a:pt x="0" y="39181"/>
                  </a:cubicBezTo>
                  <a:cubicBezTo>
                    <a:pt x="0" y="31451"/>
                    <a:pt x="1454" y="24645"/>
                    <a:pt x="4427" y="18765"/>
                  </a:cubicBezTo>
                  <a:cubicBezTo>
                    <a:pt x="7400" y="12884"/>
                    <a:pt x="11629" y="8259"/>
                    <a:pt x="17047" y="4955"/>
                  </a:cubicBezTo>
                  <a:cubicBezTo>
                    <a:pt x="22531" y="1652"/>
                    <a:pt x="29072" y="0"/>
                    <a:pt x="36736" y="0"/>
                  </a:cubicBezTo>
                  <a:cubicBezTo>
                    <a:pt x="45788" y="0"/>
                    <a:pt x="53254" y="2246"/>
                    <a:pt x="59069" y="6739"/>
                  </a:cubicBezTo>
                  <a:cubicBezTo>
                    <a:pt x="64883" y="11232"/>
                    <a:pt x="68517" y="17575"/>
                    <a:pt x="69971" y="25702"/>
                  </a:cubicBezTo>
                  <a:lnTo>
                    <a:pt x="54708" y="25702"/>
                  </a:lnTo>
                  <a:cubicBezTo>
                    <a:pt x="53783" y="21606"/>
                    <a:pt x="51735" y="18368"/>
                    <a:pt x="48695" y="15990"/>
                  </a:cubicBezTo>
                  <a:cubicBezTo>
                    <a:pt x="45656" y="13677"/>
                    <a:pt x="41560" y="12488"/>
                    <a:pt x="36538" y="12488"/>
                  </a:cubicBezTo>
                  <a:cubicBezTo>
                    <a:pt x="29534" y="12488"/>
                    <a:pt x="24050" y="14866"/>
                    <a:pt x="20086" y="19624"/>
                  </a:cubicBezTo>
                  <a:cubicBezTo>
                    <a:pt x="16122" y="24381"/>
                    <a:pt x="14140" y="30922"/>
                    <a:pt x="14140" y="39181"/>
                  </a:cubicBezTo>
                  <a:cubicBezTo>
                    <a:pt x="14140" y="47440"/>
                    <a:pt x="16122" y="53981"/>
                    <a:pt x="20086" y="58672"/>
                  </a:cubicBezTo>
                  <a:cubicBezTo>
                    <a:pt x="24050" y="63364"/>
                    <a:pt x="29534" y="65742"/>
                    <a:pt x="36538" y="65742"/>
                  </a:cubicBezTo>
                  <a:cubicBezTo>
                    <a:pt x="41560" y="65742"/>
                    <a:pt x="45656" y="64619"/>
                    <a:pt x="48695" y="62439"/>
                  </a:cubicBezTo>
                  <a:cubicBezTo>
                    <a:pt x="51735" y="60258"/>
                    <a:pt x="53783" y="57219"/>
                    <a:pt x="54708" y="53321"/>
                  </a:cubicBezTo>
                  <a:lnTo>
                    <a:pt x="69971" y="53321"/>
                  </a:lnTo>
                  <a:cubicBezTo>
                    <a:pt x="68517" y="61117"/>
                    <a:pt x="64883" y="67196"/>
                    <a:pt x="59069" y="71623"/>
                  </a:cubicBezTo>
                  <a:cubicBezTo>
                    <a:pt x="53254" y="76049"/>
                    <a:pt x="45788" y="78230"/>
                    <a:pt x="36736" y="78230"/>
                  </a:cubicBezTo>
                </a:path>
              </a:pathLst>
            </a:custGeom>
            <a:solidFill>
              <a:schemeClr val="bg1"/>
            </a:solidFill>
            <a:ln w="6589" cap="flat">
              <a:noFill/>
              <a:prstDash val="solid"/>
              <a:miter/>
            </a:ln>
          </p:spPr>
          <p:txBody>
            <a:bodyPr rtlCol="0" anchor="ctr"/>
            <a:lstStyle/>
            <a:p>
              <a:endParaRPr lang="en-US"/>
            </a:p>
          </p:txBody>
        </p:sp>
        <p:sp>
          <p:nvSpPr>
            <p:cNvPr id="19" name="Freeform: Shape 19">
              <a:extLst>
                <a:ext uri="{FF2B5EF4-FFF2-40B4-BE49-F238E27FC236}">
                  <a16:creationId xmlns:a16="http://schemas.microsoft.com/office/drawing/2014/main" id="{6E24DB8E-CE4B-D9ED-A996-2E5C5141AF0A}"/>
                </a:ext>
              </a:extLst>
            </p:cNvPr>
            <p:cNvSpPr/>
            <p:nvPr/>
          </p:nvSpPr>
          <p:spPr>
            <a:xfrm>
              <a:off x="1708040" y="1472641"/>
              <a:ext cx="59861" cy="76974"/>
            </a:xfrm>
            <a:custGeom>
              <a:avLst/>
              <a:gdLst>
                <a:gd name="connsiteX0" fmla="*/ 29666 w 59861"/>
                <a:gd name="connsiteY0" fmla="*/ 76974 h 76974"/>
                <a:gd name="connsiteX1" fmla="*/ 14602 w 59861"/>
                <a:gd name="connsiteY1" fmla="*/ 73671 h 76974"/>
                <a:gd name="connsiteX2" fmla="*/ 3964 w 59861"/>
                <a:gd name="connsiteY2" fmla="*/ 63694 h 76974"/>
                <a:gd name="connsiteX3" fmla="*/ 0 w 59861"/>
                <a:gd name="connsiteY3" fmla="*/ 46713 h 76974"/>
                <a:gd name="connsiteX4" fmla="*/ 0 w 59861"/>
                <a:gd name="connsiteY4" fmla="*/ 0 h 76974"/>
                <a:gd name="connsiteX5" fmla="*/ 13809 w 59861"/>
                <a:gd name="connsiteY5" fmla="*/ 0 h 76974"/>
                <a:gd name="connsiteX6" fmla="*/ 13809 w 59861"/>
                <a:gd name="connsiteY6" fmla="*/ 46845 h 76974"/>
                <a:gd name="connsiteX7" fmla="*/ 18104 w 59861"/>
                <a:gd name="connsiteY7" fmla="*/ 60060 h 76974"/>
                <a:gd name="connsiteX8" fmla="*/ 29931 w 59861"/>
                <a:gd name="connsiteY8" fmla="*/ 64355 h 76974"/>
                <a:gd name="connsiteX9" fmla="*/ 41692 w 59861"/>
                <a:gd name="connsiteY9" fmla="*/ 60060 h 76974"/>
                <a:gd name="connsiteX10" fmla="*/ 46053 w 59861"/>
                <a:gd name="connsiteY10" fmla="*/ 46845 h 76974"/>
                <a:gd name="connsiteX11" fmla="*/ 46053 w 59861"/>
                <a:gd name="connsiteY11" fmla="*/ 0 h 76974"/>
                <a:gd name="connsiteX12" fmla="*/ 59862 w 59861"/>
                <a:gd name="connsiteY12" fmla="*/ 0 h 76974"/>
                <a:gd name="connsiteX13" fmla="*/ 59862 w 59861"/>
                <a:gd name="connsiteY13" fmla="*/ 46713 h 76974"/>
                <a:gd name="connsiteX14" fmla="*/ 55765 w 59861"/>
                <a:gd name="connsiteY14" fmla="*/ 63694 h 76974"/>
                <a:gd name="connsiteX15" fmla="*/ 44797 w 59861"/>
                <a:gd name="connsiteY15" fmla="*/ 73671 h 76974"/>
                <a:gd name="connsiteX16" fmla="*/ 29600 w 59861"/>
                <a:gd name="connsiteY16" fmla="*/ 76974 h 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861" h="76974">
                  <a:moveTo>
                    <a:pt x="29666" y="76974"/>
                  </a:moveTo>
                  <a:cubicBezTo>
                    <a:pt x="24116" y="76974"/>
                    <a:pt x="19095" y="75851"/>
                    <a:pt x="14602" y="73671"/>
                  </a:cubicBezTo>
                  <a:cubicBezTo>
                    <a:pt x="10109" y="71490"/>
                    <a:pt x="6607" y="68121"/>
                    <a:pt x="3964" y="63694"/>
                  </a:cubicBezTo>
                  <a:cubicBezTo>
                    <a:pt x="1321" y="59201"/>
                    <a:pt x="0" y="53585"/>
                    <a:pt x="0" y="46713"/>
                  </a:cubicBezTo>
                  <a:lnTo>
                    <a:pt x="0" y="0"/>
                  </a:lnTo>
                  <a:lnTo>
                    <a:pt x="13809" y="0"/>
                  </a:lnTo>
                  <a:lnTo>
                    <a:pt x="13809" y="46845"/>
                  </a:lnTo>
                  <a:cubicBezTo>
                    <a:pt x="13809" y="52726"/>
                    <a:pt x="15263" y="57153"/>
                    <a:pt x="18104" y="60060"/>
                  </a:cubicBezTo>
                  <a:cubicBezTo>
                    <a:pt x="20945" y="62967"/>
                    <a:pt x="24909" y="64355"/>
                    <a:pt x="29931" y="64355"/>
                  </a:cubicBezTo>
                  <a:cubicBezTo>
                    <a:pt x="34952" y="64355"/>
                    <a:pt x="38851" y="62901"/>
                    <a:pt x="41692" y="60060"/>
                  </a:cubicBezTo>
                  <a:cubicBezTo>
                    <a:pt x="44599" y="57153"/>
                    <a:pt x="46053" y="52792"/>
                    <a:pt x="46053" y="46845"/>
                  </a:cubicBezTo>
                  <a:lnTo>
                    <a:pt x="46053" y="0"/>
                  </a:lnTo>
                  <a:lnTo>
                    <a:pt x="59862" y="0"/>
                  </a:lnTo>
                  <a:lnTo>
                    <a:pt x="59862" y="46713"/>
                  </a:lnTo>
                  <a:cubicBezTo>
                    <a:pt x="59862" y="53585"/>
                    <a:pt x="58474" y="59201"/>
                    <a:pt x="55765" y="63694"/>
                  </a:cubicBezTo>
                  <a:cubicBezTo>
                    <a:pt x="52990" y="68187"/>
                    <a:pt x="49356" y="71490"/>
                    <a:pt x="44797" y="73671"/>
                  </a:cubicBezTo>
                  <a:cubicBezTo>
                    <a:pt x="40238" y="75851"/>
                    <a:pt x="35151" y="76974"/>
                    <a:pt x="29600" y="76974"/>
                  </a:cubicBezTo>
                </a:path>
              </a:pathLst>
            </a:custGeom>
            <a:solidFill>
              <a:schemeClr val="bg1"/>
            </a:solidFill>
            <a:ln w="6589" cap="flat">
              <a:noFill/>
              <a:prstDash val="solid"/>
              <a:miter/>
            </a:ln>
          </p:spPr>
          <p:txBody>
            <a:bodyPr rtlCol="0" anchor="ctr"/>
            <a:lstStyle/>
            <a:p>
              <a:endParaRPr lang="en-US"/>
            </a:p>
          </p:txBody>
        </p:sp>
        <p:sp>
          <p:nvSpPr>
            <p:cNvPr id="20" name="Freeform: Shape 20">
              <a:extLst>
                <a:ext uri="{FF2B5EF4-FFF2-40B4-BE49-F238E27FC236}">
                  <a16:creationId xmlns:a16="http://schemas.microsoft.com/office/drawing/2014/main" id="{7924F6F0-9252-5268-0CB8-95D6DEA517B2}"/>
                </a:ext>
              </a:extLst>
            </p:cNvPr>
            <p:cNvSpPr/>
            <p:nvPr/>
          </p:nvSpPr>
          <p:spPr>
            <a:xfrm>
              <a:off x="1787459" y="1472575"/>
              <a:ext cx="55302" cy="75719"/>
            </a:xfrm>
            <a:custGeom>
              <a:avLst/>
              <a:gdLst>
                <a:gd name="connsiteX0" fmla="*/ 66 w 55302"/>
                <a:gd name="connsiteY0" fmla="*/ 75719 h 75719"/>
                <a:gd name="connsiteX1" fmla="*/ 66 w 55302"/>
                <a:gd name="connsiteY1" fmla="*/ 0 h 75719"/>
                <a:gd name="connsiteX2" fmla="*/ 27883 w 55302"/>
                <a:gd name="connsiteY2" fmla="*/ 0 h 75719"/>
                <a:gd name="connsiteX3" fmla="*/ 42881 w 55302"/>
                <a:gd name="connsiteY3" fmla="*/ 3105 h 75719"/>
                <a:gd name="connsiteX4" fmla="*/ 51669 w 55302"/>
                <a:gd name="connsiteY4" fmla="*/ 11431 h 75719"/>
                <a:gd name="connsiteX5" fmla="*/ 54576 w 55302"/>
                <a:gd name="connsiteY5" fmla="*/ 23059 h 75719"/>
                <a:gd name="connsiteX6" fmla="*/ 50942 w 55302"/>
                <a:gd name="connsiteY6" fmla="*/ 35679 h 75719"/>
                <a:gd name="connsiteX7" fmla="*/ 39644 w 55302"/>
                <a:gd name="connsiteY7" fmla="*/ 44004 h 75719"/>
                <a:gd name="connsiteX8" fmla="*/ 55303 w 55302"/>
                <a:gd name="connsiteY8" fmla="*/ 75719 h 75719"/>
                <a:gd name="connsiteX9" fmla="*/ 39379 w 55302"/>
                <a:gd name="connsiteY9" fmla="*/ 75719 h 75719"/>
                <a:gd name="connsiteX10" fmla="*/ 25306 w 55302"/>
                <a:gd name="connsiteY10" fmla="*/ 45854 h 75719"/>
                <a:gd name="connsiteX11" fmla="*/ 13875 w 55302"/>
                <a:gd name="connsiteY11" fmla="*/ 45854 h 75719"/>
                <a:gd name="connsiteX12" fmla="*/ 13875 w 55302"/>
                <a:gd name="connsiteY12" fmla="*/ 75719 h 75719"/>
                <a:gd name="connsiteX13" fmla="*/ 0 w 55302"/>
                <a:gd name="connsiteY13" fmla="*/ 75719 h 75719"/>
                <a:gd name="connsiteX14" fmla="*/ 13941 w 55302"/>
                <a:gd name="connsiteY14" fmla="*/ 35679 h 75719"/>
                <a:gd name="connsiteX15" fmla="*/ 27024 w 55302"/>
                <a:gd name="connsiteY15" fmla="*/ 35679 h 75719"/>
                <a:gd name="connsiteX16" fmla="*/ 37199 w 55302"/>
                <a:gd name="connsiteY16" fmla="*/ 32309 h 75719"/>
                <a:gd name="connsiteX17" fmla="*/ 40436 w 55302"/>
                <a:gd name="connsiteY17" fmla="*/ 23456 h 75719"/>
                <a:gd name="connsiteX18" fmla="*/ 37265 w 55302"/>
                <a:gd name="connsiteY18" fmla="*/ 14800 h 75719"/>
                <a:gd name="connsiteX19" fmla="*/ 26958 w 55302"/>
                <a:gd name="connsiteY19" fmla="*/ 11563 h 75719"/>
                <a:gd name="connsiteX20" fmla="*/ 14007 w 55302"/>
                <a:gd name="connsiteY20" fmla="*/ 11563 h 75719"/>
                <a:gd name="connsiteX21" fmla="*/ 14007 w 55302"/>
                <a:gd name="connsiteY21" fmla="*/ 3567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302" h="75719">
                  <a:moveTo>
                    <a:pt x="66" y="75719"/>
                  </a:moveTo>
                  <a:lnTo>
                    <a:pt x="66" y="0"/>
                  </a:lnTo>
                  <a:lnTo>
                    <a:pt x="27883" y="0"/>
                  </a:lnTo>
                  <a:cubicBezTo>
                    <a:pt x="33961" y="0"/>
                    <a:pt x="38917" y="991"/>
                    <a:pt x="42881" y="3105"/>
                  </a:cubicBezTo>
                  <a:cubicBezTo>
                    <a:pt x="46779" y="5154"/>
                    <a:pt x="49753" y="7929"/>
                    <a:pt x="51669" y="11431"/>
                  </a:cubicBezTo>
                  <a:cubicBezTo>
                    <a:pt x="53585" y="14932"/>
                    <a:pt x="54576" y="18831"/>
                    <a:pt x="54576" y="23059"/>
                  </a:cubicBezTo>
                  <a:cubicBezTo>
                    <a:pt x="54576" y="27684"/>
                    <a:pt x="53387" y="31913"/>
                    <a:pt x="50942" y="35679"/>
                  </a:cubicBezTo>
                  <a:cubicBezTo>
                    <a:pt x="48497" y="39511"/>
                    <a:pt x="44731" y="42286"/>
                    <a:pt x="39644" y="44004"/>
                  </a:cubicBezTo>
                  <a:lnTo>
                    <a:pt x="55303" y="75719"/>
                  </a:lnTo>
                  <a:lnTo>
                    <a:pt x="39379" y="75719"/>
                  </a:lnTo>
                  <a:lnTo>
                    <a:pt x="25306" y="45854"/>
                  </a:lnTo>
                  <a:lnTo>
                    <a:pt x="13875" y="45854"/>
                  </a:lnTo>
                  <a:lnTo>
                    <a:pt x="13875" y="75719"/>
                  </a:lnTo>
                  <a:lnTo>
                    <a:pt x="0" y="75719"/>
                  </a:lnTo>
                  <a:close/>
                  <a:moveTo>
                    <a:pt x="13941" y="35679"/>
                  </a:moveTo>
                  <a:lnTo>
                    <a:pt x="27024" y="35679"/>
                  </a:lnTo>
                  <a:cubicBezTo>
                    <a:pt x="31649" y="35679"/>
                    <a:pt x="35018" y="34556"/>
                    <a:pt x="37199" y="32309"/>
                  </a:cubicBezTo>
                  <a:cubicBezTo>
                    <a:pt x="39379" y="30063"/>
                    <a:pt x="40436" y="27156"/>
                    <a:pt x="40436" y="23456"/>
                  </a:cubicBezTo>
                  <a:cubicBezTo>
                    <a:pt x="40436" y="19756"/>
                    <a:pt x="39379" y="16981"/>
                    <a:pt x="37265" y="14800"/>
                  </a:cubicBezTo>
                  <a:cubicBezTo>
                    <a:pt x="35151" y="12620"/>
                    <a:pt x="31715" y="11563"/>
                    <a:pt x="26958" y="11563"/>
                  </a:cubicBezTo>
                  <a:lnTo>
                    <a:pt x="14007" y="11563"/>
                  </a:lnTo>
                  <a:lnTo>
                    <a:pt x="14007" y="35679"/>
                  </a:lnTo>
                  <a:close/>
                </a:path>
              </a:pathLst>
            </a:custGeom>
            <a:solidFill>
              <a:schemeClr val="bg1"/>
            </a:solidFill>
            <a:ln w="6589" cap="flat">
              <a:noFill/>
              <a:prstDash val="solid"/>
              <a:miter/>
            </a:ln>
          </p:spPr>
          <p:txBody>
            <a:bodyPr rtlCol="0" anchor="ctr"/>
            <a:lstStyle/>
            <a:p>
              <a:endParaRPr lang="en-US"/>
            </a:p>
          </p:txBody>
        </p:sp>
        <p:sp>
          <p:nvSpPr>
            <p:cNvPr id="21" name="Freeform: Shape 21">
              <a:extLst>
                <a:ext uri="{FF2B5EF4-FFF2-40B4-BE49-F238E27FC236}">
                  <a16:creationId xmlns:a16="http://schemas.microsoft.com/office/drawing/2014/main" id="{C0D47EA8-A860-558D-CC87-0A3186BE0058}"/>
                </a:ext>
              </a:extLst>
            </p:cNvPr>
            <p:cNvSpPr/>
            <p:nvPr/>
          </p:nvSpPr>
          <p:spPr>
            <a:xfrm>
              <a:off x="186033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09 w 49422"/>
                <a:gd name="connsiteY4" fmla="*/ 11166 h 75719"/>
                <a:gd name="connsiteX5" fmla="*/ 13809 w 49422"/>
                <a:gd name="connsiteY5" fmla="*/ 31913 h 75719"/>
                <a:gd name="connsiteX6" fmla="*/ 46185 w 49422"/>
                <a:gd name="connsiteY6" fmla="*/ 31913 h 75719"/>
                <a:gd name="connsiteX7" fmla="*/ 46185 w 49422"/>
                <a:gd name="connsiteY7" fmla="*/ 42749 h 75719"/>
                <a:gd name="connsiteX8" fmla="*/ 13809 w 49422"/>
                <a:gd name="connsiteY8" fmla="*/ 42749 h 75719"/>
                <a:gd name="connsiteX9" fmla="*/ 13809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09" y="11166"/>
                  </a:lnTo>
                  <a:lnTo>
                    <a:pt x="13809" y="31913"/>
                  </a:lnTo>
                  <a:lnTo>
                    <a:pt x="46185" y="31913"/>
                  </a:lnTo>
                  <a:lnTo>
                    <a:pt x="46185" y="42749"/>
                  </a:lnTo>
                  <a:lnTo>
                    <a:pt x="13809" y="42749"/>
                  </a:lnTo>
                  <a:lnTo>
                    <a:pt x="13809"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a:p>
          </p:txBody>
        </p:sp>
        <p:sp>
          <p:nvSpPr>
            <p:cNvPr id="22" name="Freeform: Shape 22">
              <a:extLst>
                <a:ext uri="{FF2B5EF4-FFF2-40B4-BE49-F238E27FC236}">
                  <a16:creationId xmlns:a16="http://schemas.microsoft.com/office/drawing/2014/main" id="{A7623966-A0BE-2D25-5BCD-163B07685133}"/>
                </a:ext>
              </a:extLst>
            </p:cNvPr>
            <p:cNvSpPr/>
            <p:nvPr/>
          </p:nvSpPr>
          <p:spPr>
            <a:xfrm>
              <a:off x="1925551"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a:p>
          </p:txBody>
        </p:sp>
        <p:sp>
          <p:nvSpPr>
            <p:cNvPr id="23" name="Freeform: Shape 24">
              <a:extLst>
                <a:ext uri="{FF2B5EF4-FFF2-40B4-BE49-F238E27FC236}">
                  <a16:creationId xmlns:a16="http://schemas.microsoft.com/office/drawing/2014/main" id="{F59B6EBF-A6C8-5941-3507-B05FF5B5D03F}"/>
                </a:ext>
              </a:extLst>
            </p:cNvPr>
            <p:cNvSpPr/>
            <p:nvPr/>
          </p:nvSpPr>
          <p:spPr>
            <a:xfrm>
              <a:off x="1995191" y="1532701"/>
              <a:ext cx="17311" cy="16319"/>
            </a:xfrm>
            <a:custGeom>
              <a:avLst/>
              <a:gdLst>
                <a:gd name="connsiteX0" fmla="*/ 8655 w 17311"/>
                <a:gd name="connsiteY0" fmla="*/ 16320 h 16319"/>
                <a:gd name="connsiteX1" fmla="*/ 2445 w 17311"/>
                <a:gd name="connsiteY1" fmla="*/ 13941 h 16319"/>
                <a:gd name="connsiteX2" fmla="*/ 0 w 17311"/>
                <a:gd name="connsiteY2" fmla="*/ 8193 h 16319"/>
                <a:gd name="connsiteX3" fmla="*/ 2445 w 17311"/>
                <a:gd name="connsiteY3" fmla="*/ 2379 h 16319"/>
                <a:gd name="connsiteX4" fmla="*/ 8655 w 17311"/>
                <a:gd name="connsiteY4" fmla="*/ 0 h 16319"/>
                <a:gd name="connsiteX5" fmla="*/ 14866 w 17311"/>
                <a:gd name="connsiteY5" fmla="*/ 2379 h 16319"/>
                <a:gd name="connsiteX6" fmla="*/ 17311 w 17311"/>
                <a:gd name="connsiteY6" fmla="*/ 8193 h 16319"/>
                <a:gd name="connsiteX7" fmla="*/ 14866 w 17311"/>
                <a:gd name="connsiteY7" fmla="*/ 13941 h 16319"/>
                <a:gd name="connsiteX8" fmla="*/ 8655 w 17311"/>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1" h="16319">
                  <a:moveTo>
                    <a:pt x="8655" y="16320"/>
                  </a:moveTo>
                  <a:cubicBezTo>
                    <a:pt x="6145" y="16320"/>
                    <a:pt x="4030" y="15527"/>
                    <a:pt x="2445" y="13941"/>
                  </a:cubicBezTo>
                  <a:cubicBezTo>
                    <a:pt x="859" y="12356"/>
                    <a:pt x="0" y="10439"/>
                    <a:pt x="0" y="8193"/>
                  </a:cubicBezTo>
                  <a:cubicBezTo>
                    <a:pt x="0" y="5946"/>
                    <a:pt x="793" y="3964"/>
                    <a:pt x="2445" y="2379"/>
                  </a:cubicBezTo>
                  <a:cubicBezTo>
                    <a:pt x="4097"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a:p>
          </p:txBody>
        </p:sp>
        <p:sp>
          <p:nvSpPr>
            <p:cNvPr id="24" name="Freeform: Shape 26">
              <a:extLst>
                <a:ext uri="{FF2B5EF4-FFF2-40B4-BE49-F238E27FC236}">
                  <a16:creationId xmlns:a16="http://schemas.microsoft.com/office/drawing/2014/main" id="{8031A4CA-D523-97AF-0557-154A5083888B}"/>
                </a:ext>
              </a:extLst>
            </p:cNvPr>
            <p:cNvSpPr/>
            <p:nvPr/>
          </p:nvSpPr>
          <p:spPr>
            <a:xfrm>
              <a:off x="2058026"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2"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a:p>
          </p:txBody>
        </p:sp>
        <p:sp>
          <p:nvSpPr>
            <p:cNvPr id="25" name="Freeform: Shape 27">
              <a:extLst>
                <a:ext uri="{FF2B5EF4-FFF2-40B4-BE49-F238E27FC236}">
                  <a16:creationId xmlns:a16="http://schemas.microsoft.com/office/drawing/2014/main" id="{A0E90431-33F0-B0FA-F8EF-6E29BE581F01}"/>
                </a:ext>
              </a:extLst>
            </p:cNvPr>
            <p:cNvSpPr/>
            <p:nvPr/>
          </p:nvSpPr>
          <p:spPr>
            <a:xfrm>
              <a:off x="2125817" y="1472575"/>
              <a:ext cx="70961" cy="75719"/>
            </a:xfrm>
            <a:custGeom>
              <a:avLst/>
              <a:gdLst>
                <a:gd name="connsiteX0" fmla="*/ 0 w 70961"/>
                <a:gd name="connsiteY0" fmla="*/ 75719 h 75719"/>
                <a:gd name="connsiteX1" fmla="*/ 27684 w 70961"/>
                <a:gd name="connsiteY1" fmla="*/ 0 h 75719"/>
                <a:gd name="connsiteX2" fmla="*/ 43278 w 70961"/>
                <a:gd name="connsiteY2" fmla="*/ 0 h 75719"/>
                <a:gd name="connsiteX3" fmla="*/ 70962 w 70961"/>
                <a:gd name="connsiteY3" fmla="*/ 75719 h 75719"/>
                <a:gd name="connsiteX4" fmla="*/ 56228 w 70961"/>
                <a:gd name="connsiteY4" fmla="*/ 75719 h 75719"/>
                <a:gd name="connsiteX5" fmla="*/ 50149 w 70961"/>
                <a:gd name="connsiteY5" fmla="*/ 58210 h 75719"/>
                <a:gd name="connsiteX6" fmla="*/ 20615 w 70961"/>
                <a:gd name="connsiteY6" fmla="*/ 58210 h 75719"/>
                <a:gd name="connsiteX7" fmla="*/ 14470 w 70961"/>
                <a:gd name="connsiteY7" fmla="*/ 75719 h 75719"/>
                <a:gd name="connsiteX8" fmla="*/ 0 w 70961"/>
                <a:gd name="connsiteY8" fmla="*/ 75719 h 75719"/>
                <a:gd name="connsiteX9" fmla="*/ 24447 w 70961"/>
                <a:gd name="connsiteY9" fmla="*/ 47374 h 75719"/>
                <a:gd name="connsiteX10" fmla="*/ 46383 w 70961"/>
                <a:gd name="connsiteY10" fmla="*/ 47374 h 75719"/>
                <a:gd name="connsiteX11" fmla="*/ 35349 w 70961"/>
                <a:gd name="connsiteY11" fmla="*/ 15923 h 75719"/>
                <a:gd name="connsiteX12" fmla="*/ 24447 w 70961"/>
                <a:gd name="connsiteY12" fmla="*/ 47374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61" h="75719">
                  <a:moveTo>
                    <a:pt x="0" y="75719"/>
                  </a:moveTo>
                  <a:lnTo>
                    <a:pt x="27684" y="0"/>
                  </a:lnTo>
                  <a:lnTo>
                    <a:pt x="43278" y="0"/>
                  </a:lnTo>
                  <a:lnTo>
                    <a:pt x="70962" y="75719"/>
                  </a:lnTo>
                  <a:lnTo>
                    <a:pt x="56228" y="75719"/>
                  </a:lnTo>
                  <a:lnTo>
                    <a:pt x="50149" y="58210"/>
                  </a:lnTo>
                  <a:lnTo>
                    <a:pt x="20615" y="58210"/>
                  </a:lnTo>
                  <a:lnTo>
                    <a:pt x="14470" y="75719"/>
                  </a:lnTo>
                  <a:lnTo>
                    <a:pt x="0" y="75719"/>
                  </a:lnTo>
                  <a:close/>
                  <a:moveTo>
                    <a:pt x="24447" y="47374"/>
                  </a:moveTo>
                  <a:lnTo>
                    <a:pt x="46383" y="47374"/>
                  </a:lnTo>
                  <a:lnTo>
                    <a:pt x="35349" y="15923"/>
                  </a:lnTo>
                  <a:lnTo>
                    <a:pt x="24447" y="47374"/>
                  </a:lnTo>
                  <a:close/>
                </a:path>
              </a:pathLst>
            </a:custGeom>
            <a:solidFill>
              <a:schemeClr val="bg1"/>
            </a:solidFill>
            <a:ln w="6589" cap="flat">
              <a:noFill/>
              <a:prstDash val="solid"/>
              <a:miter/>
            </a:ln>
          </p:spPr>
          <p:txBody>
            <a:bodyPr rtlCol="0" anchor="ctr"/>
            <a:lstStyle/>
            <a:p>
              <a:endParaRPr lang="en-US"/>
            </a:p>
          </p:txBody>
        </p:sp>
        <p:sp>
          <p:nvSpPr>
            <p:cNvPr id="26" name="Freeform: Shape 28">
              <a:extLst>
                <a:ext uri="{FF2B5EF4-FFF2-40B4-BE49-F238E27FC236}">
                  <a16:creationId xmlns:a16="http://schemas.microsoft.com/office/drawing/2014/main" id="{78FFE246-0A46-6A96-E7A5-FC885E5ECC00}"/>
                </a:ext>
              </a:extLst>
            </p:cNvPr>
            <p:cNvSpPr/>
            <p:nvPr/>
          </p:nvSpPr>
          <p:spPr>
            <a:xfrm>
              <a:off x="2196580"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a:p>
          </p:txBody>
        </p:sp>
        <p:sp>
          <p:nvSpPr>
            <p:cNvPr id="27" name="Freeform: Shape 29">
              <a:extLst>
                <a:ext uri="{FF2B5EF4-FFF2-40B4-BE49-F238E27FC236}">
                  <a16:creationId xmlns:a16="http://schemas.microsoft.com/office/drawing/2014/main" id="{23372790-8224-EF26-9CCE-69D86724AB59}"/>
                </a:ext>
              </a:extLst>
            </p:cNvPr>
            <p:cNvSpPr/>
            <p:nvPr/>
          </p:nvSpPr>
          <p:spPr>
            <a:xfrm>
              <a:off x="228326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a:p>
          </p:txBody>
        </p:sp>
        <p:sp>
          <p:nvSpPr>
            <p:cNvPr id="28" name="Freeform: Shape 30">
              <a:extLst>
                <a:ext uri="{FF2B5EF4-FFF2-40B4-BE49-F238E27FC236}">
                  <a16:creationId xmlns:a16="http://schemas.microsoft.com/office/drawing/2014/main" id="{BFBA7101-9BC3-EDF5-039E-04AB1161DF3E}"/>
                </a:ext>
              </a:extLst>
            </p:cNvPr>
            <p:cNvSpPr/>
            <p:nvPr/>
          </p:nvSpPr>
          <p:spPr>
            <a:xfrm>
              <a:off x="2382376" y="1472575"/>
              <a:ext cx="47374" cy="75719"/>
            </a:xfrm>
            <a:custGeom>
              <a:avLst/>
              <a:gdLst>
                <a:gd name="connsiteX0" fmla="*/ 0 w 47374"/>
                <a:gd name="connsiteY0" fmla="*/ 75719 h 75719"/>
                <a:gd name="connsiteX1" fmla="*/ 0 w 47374"/>
                <a:gd name="connsiteY1" fmla="*/ 0 h 75719"/>
                <a:gd name="connsiteX2" fmla="*/ 13809 w 47374"/>
                <a:gd name="connsiteY2" fmla="*/ 0 h 75719"/>
                <a:gd name="connsiteX3" fmla="*/ 13809 w 47374"/>
                <a:gd name="connsiteY3" fmla="*/ 64883 h 75719"/>
                <a:gd name="connsiteX4" fmla="*/ 47374 w 47374"/>
                <a:gd name="connsiteY4" fmla="*/ 64883 h 75719"/>
                <a:gd name="connsiteX5" fmla="*/ 47374 w 47374"/>
                <a:gd name="connsiteY5" fmla="*/ 75719 h 75719"/>
                <a:gd name="connsiteX6" fmla="*/ 0 w 47374"/>
                <a:gd name="connsiteY6"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74" h="75719">
                  <a:moveTo>
                    <a:pt x="0" y="75719"/>
                  </a:moveTo>
                  <a:lnTo>
                    <a:pt x="0" y="0"/>
                  </a:lnTo>
                  <a:lnTo>
                    <a:pt x="13809" y="0"/>
                  </a:lnTo>
                  <a:lnTo>
                    <a:pt x="13809" y="64883"/>
                  </a:lnTo>
                  <a:lnTo>
                    <a:pt x="47374" y="64883"/>
                  </a:lnTo>
                  <a:lnTo>
                    <a:pt x="47374" y="75719"/>
                  </a:lnTo>
                  <a:lnTo>
                    <a:pt x="0" y="75719"/>
                  </a:lnTo>
                  <a:close/>
                </a:path>
              </a:pathLst>
            </a:custGeom>
            <a:solidFill>
              <a:schemeClr val="bg1"/>
            </a:solidFill>
            <a:ln w="6589" cap="flat">
              <a:noFill/>
              <a:prstDash val="solid"/>
              <a:miter/>
            </a:ln>
          </p:spPr>
          <p:txBody>
            <a:bodyPr rtlCol="0" anchor="ctr"/>
            <a:lstStyle/>
            <a:p>
              <a:endParaRPr lang="en-US"/>
            </a:p>
          </p:txBody>
        </p:sp>
        <p:sp>
          <p:nvSpPr>
            <p:cNvPr id="29" name="Freeform: Shape 31">
              <a:extLst>
                <a:ext uri="{FF2B5EF4-FFF2-40B4-BE49-F238E27FC236}">
                  <a16:creationId xmlns:a16="http://schemas.microsoft.com/office/drawing/2014/main" id="{713703FF-7B26-07D6-5F4D-62C28512E181}"/>
                </a:ext>
              </a:extLst>
            </p:cNvPr>
            <p:cNvSpPr/>
            <p:nvPr/>
          </p:nvSpPr>
          <p:spPr>
            <a:xfrm>
              <a:off x="2447325"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a:p>
          </p:txBody>
        </p:sp>
        <p:sp>
          <p:nvSpPr>
            <p:cNvPr id="30" name="Freeform: Shape 32">
              <a:extLst>
                <a:ext uri="{FF2B5EF4-FFF2-40B4-BE49-F238E27FC236}">
                  <a16:creationId xmlns:a16="http://schemas.microsoft.com/office/drawing/2014/main" id="{6B525753-A45C-F21D-D616-AA339AB8D8C9}"/>
                </a:ext>
              </a:extLst>
            </p:cNvPr>
            <p:cNvSpPr/>
            <p:nvPr/>
          </p:nvSpPr>
          <p:spPr>
            <a:xfrm>
              <a:off x="2475604"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a:p>
          </p:txBody>
        </p:sp>
        <p:sp>
          <p:nvSpPr>
            <p:cNvPr id="31" name="Freeform: Shape 33">
              <a:extLst>
                <a:ext uri="{FF2B5EF4-FFF2-40B4-BE49-F238E27FC236}">
                  <a16:creationId xmlns:a16="http://schemas.microsoft.com/office/drawing/2014/main" id="{2D58617A-6BA1-111C-01E6-B6033131C7AB}"/>
                </a:ext>
              </a:extLst>
            </p:cNvPr>
            <p:cNvSpPr/>
            <p:nvPr/>
          </p:nvSpPr>
          <p:spPr>
            <a:xfrm>
              <a:off x="2562292"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a:p>
          </p:txBody>
        </p:sp>
        <p:sp>
          <p:nvSpPr>
            <p:cNvPr id="32" name="Freeform: Shape 34">
              <a:extLst>
                <a:ext uri="{FF2B5EF4-FFF2-40B4-BE49-F238E27FC236}">
                  <a16:creationId xmlns:a16="http://schemas.microsoft.com/office/drawing/2014/main" id="{AE9F23C4-80A4-8FD8-EDBE-841966D2FDB1}"/>
                </a:ext>
              </a:extLst>
            </p:cNvPr>
            <p:cNvSpPr/>
            <p:nvPr/>
          </p:nvSpPr>
          <p:spPr>
            <a:xfrm>
              <a:off x="2627571" y="1471452"/>
              <a:ext cx="55170" cy="78361"/>
            </a:xfrm>
            <a:custGeom>
              <a:avLst/>
              <a:gdLst>
                <a:gd name="connsiteX0" fmla="*/ 28543 w 55170"/>
                <a:gd name="connsiteY0" fmla="*/ 78164 h 78361"/>
                <a:gd name="connsiteX1" fmla="*/ 13809 w 55170"/>
                <a:gd name="connsiteY1" fmla="*/ 75323 h 78361"/>
                <a:gd name="connsiteX2" fmla="*/ 3766 w 55170"/>
                <a:gd name="connsiteY2" fmla="*/ 67130 h 78361"/>
                <a:gd name="connsiteX3" fmla="*/ 0 w 55170"/>
                <a:gd name="connsiteY3" fmla="*/ 54113 h 78361"/>
                <a:gd name="connsiteX4" fmla="*/ 14602 w 55170"/>
                <a:gd name="connsiteY4" fmla="*/ 54113 h 78361"/>
                <a:gd name="connsiteX5" fmla="*/ 18434 w 55170"/>
                <a:gd name="connsiteY5" fmla="*/ 63033 h 78361"/>
                <a:gd name="connsiteX6" fmla="*/ 28411 w 55170"/>
                <a:gd name="connsiteY6" fmla="*/ 66667 h 78361"/>
                <a:gd name="connsiteX7" fmla="*/ 37199 w 55170"/>
                <a:gd name="connsiteY7" fmla="*/ 64024 h 78361"/>
                <a:gd name="connsiteX8" fmla="*/ 40436 w 55170"/>
                <a:gd name="connsiteY8" fmla="*/ 56955 h 78361"/>
                <a:gd name="connsiteX9" fmla="*/ 37595 w 55170"/>
                <a:gd name="connsiteY9" fmla="*/ 49687 h 78361"/>
                <a:gd name="connsiteX10" fmla="*/ 29931 w 55170"/>
                <a:gd name="connsiteY10" fmla="*/ 45458 h 78361"/>
                <a:gd name="connsiteX11" fmla="*/ 19756 w 55170"/>
                <a:gd name="connsiteY11" fmla="*/ 42022 h 78361"/>
                <a:gd name="connsiteX12" fmla="*/ 6409 w 55170"/>
                <a:gd name="connsiteY12" fmla="*/ 34226 h 78361"/>
                <a:gd name="connsiteX13" fmla="*/ 1784 w 55170"/>
                <a:gd name="connsiteY13" fmla="*/ 21606 h 78361"/>
                <a:gd name="connsiteX14" fmla="*/ 4955 w 55170"/>
                <a:gd name="connsiteY14" fmla="*/ 10109 h 78361"/>
                <a:gd name="connsiteX15" fmla="*/ 14007 w 55170"/>
                <a:gd name="connsiteY15" fmla="*/ 2643 h 78361"/>
                <a:gd name="connsiteX16" fmla="*/ 27222 w 55170"/>
                <a:gd name="connsiteY16" fmla="*/ 0 h 78361"/>
                <a:gd name="connsiteX17" fmla="*/ 40568 w 55170"/>
                <a:gd name="connsiteY17" fmla="*/ 2709 h 78361"/>
                <a:gd name="connsiteX18" fmla="*/ 49686 w 55170"/>
                <a:gd name="connsiteY18" fmla="*/ 10307 h 78361"/>
                <a:gd name="connsiteX19" fmla="*/ 53188 w 55170"/>
                <a:gd name="connsiteY19" fmla="*/ 21870 h 78361"/>
                <a:gd name="connsiteX20" fmla="*/ 38388 w 55170"/>
                <a:gd name="connsiteY20" fmla="*/ 21870 h 78361"/>
                <a:gd name="connsiteX21" fmla="*/ 35283 w 55170"/>
                <a:gd name="connsiteY21" fmla="*/ 14800 h 78361"/>
                <a:gd name="connsiteX22" fmla="*/ 27024 w 55170"/>
                <a:gd name="connsiteY22" fmla="*/ 11695 h 78361"/>
                <a:gd name="connsiteX23" fmla="*/ 19425 w 55170"/>
                <a:gd name="connsiteY23" fmla="*/ 13941 h 78361"/>
                <a:gd name="connsiteX24" fmla="*/ 16320 w 55170"/>
                <a:gd name="connsiteY24" fmla="*/ 20681 h 78361"/>
                <a:gd name="connsiteX25" fmla="*/ 18698 w 55170"/>
                <a:gd name="connsiteY25" fmla="*/ 26693 h 78361"/>
                <a:gd name="connsiteX26" fmla="*/ 25174 w 55170"/>
                <a:gd name="connsiteY26" fmla="*/ 30459 h 78361"/>
                <a:gd name="connsiteX27" fmla="*/ 34622 w 55170"/>
                <a:gd name="connsiteY27" fmla="*/ 33697 h 78361"/>
                <a:gd name="connsiteX28" fmla="*/ 44863 w 55170"/>
                <a:gd name="connsiteY28" fmla="*/ 38256 h 78361"/>
                <a:gd name="connsiteX29" fmla="*/ 52329 w 55170"/>
                <a:gd name="connsiteY29" fmla="*/ 45128 h 78361"/>
                <a:gd name="connsiteX30" fmla="*/ 55171 w 55170"/>
                <a:gd name="connsiteY30" fmla="*/ 56096 h 78361"/>
                <a:gd name="connsiteX31" fmla="*/ 52131 w 55170"/>
                <a:gd name="connsiteY31" fmla="*/ 67130 h 78361"/>
                <a:gd name="connsiteX32" fmla="*/ 43145 w 55170"/>
                <a:gd name="connsiteY32" fmla="*/ 75257 h 78361"/>
                <a:gd name="connsiteX33" fmla="*/ 28543 w 55170"/>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170" h="78361">
                  <a:moveTo>
                    <a:pt x="28543" y="78164"/>
                  </a:moveTo>
                  <a:cubicBezTo>
                    <a:pt x="22993" y="78164"/>
                    <a:pt x="18104" y="77239"/>
                    <a:pt x="13809" y="75323"/>
                  </a:cubicBezTo>
                  <a:cubicBezTo>
                    <a:pt x="9581" y="73407"/>
                    <a:pt x="6211" y="70698"/>
                    <a:pt x="3766" y="67130"/>
                  </a:cubicBezTo>
                  <a:cubicBezTo>
                    <a:pt x="1322" y="63562"/>
                    <a:pt x="66" y="59201"/>
                    <a:pt x="0" y="54113"/>
                  </a:cubicBezTo>
                  <a:lnTo>
                    <a:pt x="14602" y="54113"/>
                  </a:lnTo>
                  <a:cubicBezTo>
                    <a:pt x="14734" y="57615"/>
                    <a:pt x="15989"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31" y="45458"/>
                  </a:cubicBezTo>
                  <a:cubicBezTo>
                    <a:pt x="26759" y="44401"/>
                    <a:pt x="23390" y="43211"/>
                    <a:pt x="19756" y="42022"/>
                  </a:cubicBezTo>
                  <a:cubicBezTo>
                    <a:pt x="13941" y="40040"/>
                    <a:pt x="9448" y="37397"/>
                    <a:pt x="6409" y="34226"/>
                  </a:cubicBezTo>
                  <a:cubicBezTo>
                    <a:pt x="3370" y="31054"/>
                    <a:pt x="1784" y="26825"/>
                    <a:pt x="1784" y="21606"/>
                  </a:cubicBezTo>
                  <a:cubicBezTo>
                    <a:pt x="1718" y="17113"/>
                    <a:pt x="2775" y="13281"/>
                    <a:pt x="4955" y="10109"/>
                  </a:cubicBezTo>
                  <a:cubicBezTo>
                    <a:pt x="7136" y="6938"/>
                    <a:pt x="10175" y="4427"/>
                    <a:pt x="14007" y="2643"/>
                  </a:cubicBezTo>
                  <a:cubicBezTo>
                    <a:pt x="17840" y="859"/>
                    <a:pt x="22200" y="0"/>
                    <a:pt x="27222" y="0"/>
                  </a:cubicBezTo>
                  <a:cubicBezTo>
                    <a:pt x="32243" y="0"/>
                    <a:pt x="36736" y="925"/>
                    <a:pt x="40568" y="2709"/>
                  </a:cubicBezTo>
                  <a:cubicBezTo>
                    <a:pt x="44401" y="4493"/>
                    <a:pt x="47440" y="7004"/>
                    <a:pt x="49686" y="10307"/>
                  </a:cubicBezTo>
                  <a:cubicBezTo>
                    <a:pt x="51867" y="13545"/>
                    <a:pt x="53056" y="17443"/>
                    <a:pt x="53188" y="21870"/>
                  </a:cubicBezTo>
                  <a:lnTo>
                    <a:pt x="38388" y="21870"/>
                  </a:lnTo>
                  <a:cubicBezTo>
                    <a:pt x="38322" y="19227"/>
                    <a:pt x="37265" y="16849"/>
                    <a:pt x="35283" y="14800"/>
                  </a:cubicBezTo>
                  <a:cubicBezTo>
                    <a:pt x="33301" y="12752"/>
                    <a:pt x="30525" y="11695"/>
                    <a:pt x="27024" y="11695"/>
                  </a:cubicBezTo>
                  <a:cubicBezTo>
                    <a:pt x="23984" y="11629"/>
                    <a:pt x="21474" y="12356"/>
                    <a:pt x="19425" y="13941"/>
                  </a:cubicBezTo>
                  <a:cubicBezTo>
                    <a:pt x="17377" y="15461"/>
                    <a:pt x="16320" y="17707"/>
                    <a:pt x="16320" y="20681"/>
                  </a:cubicBezTo>
                  <a:cubicBezTo>
                    <a:pt x="16320" y="23191"/>
                    <a:pt x="17113" y="25174"/>
                    <a:pt x="18698" y="26693"/>
                  </a:cubicBezTo>
                  <a:cubicBezTo>
                    <a:pt x="20284" y="28147"/>
                    <a:pt x="22465" y="29402"/>
                    <a:pt x="25174" y="30459"/>
                  </a:cubicBezTo>
                  <a:cubicBezTo>
                    <a:pt x="27949" y="31451"/>
                    <a:pt x="31054" y="32574"/>
                    <a:pt x="34622" y="33697"/>
                  </a:cubicBezTo>
                  <a:cubicBezTo>
                    <a:pt x="38388" y="35018"/>
                    <a:pt x="41824" y="36538"/>
                    <a:pt x="44863" y="38256"/>
                  </a:cubicBezTo>
                  <a:cubicBezTo>
                    <a:pt x="47969" y="39974"/>
                    <a:pt x="50479" y="42286"/>
                    <a:pt x="52329" y="45128"/>
                  </a:cubicBezTo>
                  <a:cubicBezTo>
                    <a:pt x="54180" y="47969"/>
                    <a:pt x="55171" y="51669"/>
                    <a:pt x="55171" y="56096"/>
                  </a:cubicBezTo>
                  <a:cubicBezTo>
                    <a:pt x="55171" y="60060"/>
                    <a:pt x="54180" y="63760"/>
                    <a:pt x="52131" y="67130"/>
                  </a:cubicBezTo>
                  <a:cubicBezTo>
                    <a:pt x="50083" y="70499"/>
                    <a:pt x="47110" y="73208"/>
                    <a:pt x="43145" y="75257"/>
                  </a:cubicBezTo>
                  <a:cubicBezTo>
                    <a:pt x="39181" y="77305"/>
                    <a:pt x="34292" y="78362"/>
                    <a:pt x="28543" y="78362"/>
                  </a:cubicBezTo>
                </a:path>
              </a:pathLst>
            </a:custGeom>
            <a:solidFill>
              <a:schemeClr val="bg1"/>
            </a:solidFill>
            <a:ln w="6589" cap="flat">
              <a:noFill/>
              <a:prstDash val="solid"/>
              <a:miter/>
            </a:ln>
          </p:spPr>
          <p:txBody>
            <a:bodyPr rtlCol="0" anchor="ctr"/>
            <a:lstStyle/>
            <a:p>
              <a:endParaRPr lang="en-US"/>
            </a:p>
          </p:txBody>
        </p:sp>
        <p:sp>
          <p:nvSpPr>
            <p:cNvPr id="33" name="Freeform: Shape 35">
              <a:extLst>
                <a:ext uri="{FF2B5EF4-FFF2-40B4-BE49-F238E27FC236}">
                  <a16:creationId xmlns:a16="http://schemas.microsoft.com/office/drawing/2014/main" id="{69EE3DF3-EE2C-4981-3B74-1752DC44DD24}"/>
                </a:ext>
              </a:extLst>
            </p:cNvPr>
            <p:cNvSpPr/>
            <p:nvPr/>
          </p:nvSpPr>
          <p:spPr>
            <a:xfrm>
              <a:off x="2697212" y="1532701"/>
              <a:ext cx="17310" cy="16319"/>
            </a:xfrm>
            <a:custGeom>
              <a:avLst/>
              <a:gdLst>
                <a:gd name="connsiteX0" fmla="*/ 8655 w 17310"/>
                <a:gd name="connsiteY0" fmla="*/ 16320 h 16319"/>
                <a:gd name="connsiteX1" fmla="*/ 2445 w 17310"/>
                <a:gd name="connsiteY1" fmla="*/ 13941 h 16319"/>
                <a:gd name="connsiteX2" fmla="*/ 0 w 17310"/>
                <a:gd name="connsiteY2" fmla="*/ 8193 h 16319"/>
                <a:gd name="connsiteX3" fmla="*/ 2445 w 17310"/>
                <a:gd name="connsiteY3" fmla="*/ 2379 h 16319"/>
                <a:gd name="connsiteX4" fmla="*/ 8655 w 17310"/>
                <a:gd name="connsiteY4" fmla="*/ 0 h 16319"/>
                <a:gd name="connsiteX5" fmla="*/ 14866 w 17310"/>
                <a:gd name="connsiteY5" fmla="*/ 2379 h 16319"/>
                <a:gd name="connsiteX6" fmla="*/ 17311 w 17310"/>
                <a:gd name="connsiteY6" fmla="*/ 8193 h 16319"/>
                <a:gd name="connsiteX7" fmla="*/ 14866 w 17310"/>
                <a:gd name="connsiteY7" fmla="*/ 13941 h 16319"/>
                <a:gd name="connsiteX8" fmla="*/ 8655 w 17310"/>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0" h="16319">
                  <a:moveTo>
                    <a:pt x="8655" y="16320"/>
                  </a:moveTo>
                  <a:cubicBezTo>
                    <a:pt x="6145" y="16320"/>
                    <a:pt x="4030" y="15527"/>
                    <a:pt x="2445" y="13941"/>
                  </a:cubicBezTo>
                  <a:cubicBezTo>
                    <a:pt x="859" y="12356"/>
                    <a:pt x="0" y="10439"/>
                    <a:pt x="0" y="8193"/>
                  </a:cubicBezTo>
                  <a:cubicBezTo>
                    <a:pt x="0" y="5946"/>
                    <a:pt x="793" y="3964"/>
                    <a:pt x="2445" y="2379"/>
                  </a:cubicBezTo>
                  <a:cubicBezTo>
                    <a:pt x="4096"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a:p>
          </p:txBody>
        </p:sp>
        <p:sp>
          <p:nvSpPr>
            <p:cNvPr id="34" name="Freeform: Shape 36">
              <a:extLst>
                <a:ext uri="{FF2B5EF4-FFF2-40B4-BE49-F238E27FC236}">
                  <a16:creationId xmlns:a16="http://schemas.microsoft.com/office/drawing/2014/main" id="{8E778818-447C-9960-D324-AC481F4958EB}"/>
                </a:ext>
              </a:extLst>
            </p:cNvPr>
            <p:cNvSpPr/>
            <p:nvPr/>
          </p:nvSpPr>
          <p:spPr>
            <a:xfrm>
              <a:off x="1324555" y="1006037"/>
              <a:ext cx="332146" cy="368750"/>
            </a:xfrm>
            <a:custGeom>
              <a:avLst/>
              <a:gdLst>
                <a:gd name="connsiteX0" fmla="*/ 207137 w 332146"/>
                <a:gd name="connsiteY0" fmla="*/ 0 h 368750"/>
                <a:gd name="connsiteX1" fmla="*/ 113116 w 332146"/>
                <a:gd name="connsiteY1" fmla="*/ 38256 h 368750"/>
                <a:gd name="connsiteX2" fmla="*/ 97721 w 332146"/>
                <a:gd name="connsiteY2" fmla="*/ 33102 h 368750"/>
                <a:gd name="connsiteX3" fmla="*/ 97721 w 332146"/>
                <a:gd name="connsiteY3" fmla="*/ 20813 h 368750"/>
                <a:gd name="connsiteX4" fmla="*/ 83714 w 332146"/>
                <a:gd name="connsiteY4" fmla="*/ 6805 h 368750"/>
                <a:gd name="connsiteX5" fmla="*/ 14007 w 332146"/>
                <a:gd name="connsiteY5" fmla="*/ 6805 h 368750"/>
                <a:gd name="connsiteX6" fmla="*/ 0 w 332146"/>
                <a:gd name="connsiteY6" fmla="*/ 20813 h 368750"/>
                <a:gd name="connsiteX7" fmla="*/ 0 w 332146"/>
                <a:gd name="connsiteY7" fmla="*/ 354743 h 368750"/>
                <a:gd name="connsiteX8" fmla="*/ 14007 w 332146"/>
                <a:gd name="connsiteY8" fmla="*/ 368751 h 368750"/>
                <a:gd name="connsiteX9" fmla="*/ 83714 w 332146"/>
                <a:gd name="connsiteY9" fmla="*/ 368751 h 368750"/>
                <a:gd name="connsiteX10" fmla="*/ 97721 w 332146"/>
                <a:gd name="connsiteY10" fmla="*/ 354743 h 368750"/>
                <a:gd name="connsiteX11" fmla="*/ 97721 w 332146"/>
                <a:gd name="connsiteY11" fmla="*/ 163331 h 368750"/>
                <a:gd name="connsiteX12" fmla="*/ 169476 w 332146"/>
                <a:gd name="connsiteY12" fmla="*/ 81666 h 368750"/>
                <a:gd name="connsiteX13" fmla="*/ 234095 w 332146"/>
                <a:gd name="connsiteY13" fmla="*/ 156195 h 368750"/>
                <a:gd name="connsiteX14" fmla="*/ 234095 w 332146"/>
                <a:gd name="connsiteY14" fmla="*/ 354743 h 368750"/>
                <a:gd name="connsiteX15" fmla="*/ 248102 w 332146"/>
                <a:gd name="connsiteY15" fmla="*/ 368751 h 368750"/>
                <a:gd name="connsiteX16" fmla="*/ 318139 w 332146"/>
                <a:gd name="connsiteY16" fmla="*/ 368751 h 368750"/>
                <a:gd name="connsiteX17" fmla="*/ 332147 w 332146"/>
                <a:gd name="connsiteY17" fmla="*/ 354743 h 368750"/>
                <a:gd name="connsiteX18" fmla="*/ 332147 w 332146"/>
                <a:gd name="connsiteY18" fmla="*/ 138752 h 368750"/>
                <a:gd name="connsiteX19" fmla="*/ 207071 w 332146"/>
                <a:gd name="connsiteY19" fmla="*/ 0 h 3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146" h="368750">
                  <a:moveTo>
                    <a:pt x="207137" y="0"/>
                  </a:moveTo>
                  <a:cubicBezTo>
                    <a:pt x="168155" y="0"/>
                    <a:pt x="136704" y="14007"/>
                    <a:pt x="113116" y="38256"/>
                  </a:cubicBezTo>
                  <a:cubicBezTo>
                    <a:pt x="104593" y="47506"/>
                    <a:pt x="97721" y="45788"/>
                    <a:pt x="97721" y="33102"/>
                  </a:cubicBezTo>
                  <a:lnTo>
                    <a:pt x="97721" y="20813"/>
                  </a:lnTo>
                  <a:cubicBezTo>
                    <a:pt x="97721" y="11959"/>
                    <a:pt x="92964" y="6805"/>
                    <a:pt x="83714" y="6805"/>
                  </a:cubicBezTo>
                  <a:lnTo>
                    <a:pt x="14007" y="6805"/>
                  </a:lnTo>
                  <a:cubicBezTo>
                    <a:pt x="4757" y="6805"/>
                    <a:pt x="0" y="11959"/>
                    <a:pt x="0" y="20813"/>
                  </a:cubicBezTo>
                  <a:lnTo>
                    <a:pt x="0" y="354743"/>
                  </a:lnTo>
                  <a:cubicBezTo>
                    <a:pt x="0" y="363993"/>
                    <a:pt x="4757" y="368751"/>
                    <a:pt x="14007" y="368751"/>
                  </a:cubicBezTo>
                  <a:lnTo>
                    <a:pt x="83714" y="368751"/>
                  </a:lnTo>
                  <a:cubicBezTo>
                    <a:pt x="92964" y="368751"/>
                    <a:pt x="97721" y="363993"/>
                    <a:pt x="97721" y="354743"/>
                  </a:cubicBezTo>
                  <a:lnTo>
                    <a:pt x="97721" y="163331"/>
                  </a:lnTo>
                  <a:cubicBezTo>
                    <a:pt x="98052" y="107962"/>
                    <a:pt x="128115" y="81666"/>
                    <a:pt x="169476" y="81666"/>
                  </a:cubicBezTo>
                  <a:cubicBezTo>
                    <a:pt x="207071" y="81666"/>
                    <a:pt x="234095" y="98382"/>
                    <a:pt x="234095" y="156195"/>
                  </a:cubicBezTo>
                  <a:lnTo>
                    <a:pt x="234095" y="354743"/>
                  </a:lnTo>
                  <a:cubicBezTo>
                    <a:pt x="234095" y="363993"/>
                    <a:pt x="238852" y="368751"/>
                    <a:pt x="248102" y="368751"/>
                  </a:cubicBezTo>
                  <a:lnTo>
                    <a:pt x="318139" y="368751"/>
                  </a:lnTo>
                  <a:cubicBezTo>
                    <a:pt x="327389" y="368751"/>
                    <a:pt x="332147" y="363993"/>
                    <a:pt x="332147" y="354743"/>
                  </a:cubicBezTo>
                  <a:lnTo>
                    <a:pt x="332147" y="138752"/>
                  </a:lnTo>
                  <a:cubicBezTo>
                    <a:pt x="332147" y="48167"/>
                    <a:pt x="284310" y="0"/>
                    <a:pt x="207071" y="0"/>
                  </a:cubicBezTo>
                </a:path>
              </a:pathLst>
            </a:custGeom>
            <a:solidFill>
              <a:schemeClr val="bg1"/>
            </a:solidFill>
            <a:ln w="6589" cap="flat">
              <a:noFill/>
              <a:prstDash val="solid"/>
              <a:miter/>
            </a:ln>
          </p:spPr>
          <p:txBody>
            <a:bodyPr rtlCol="0" anchor="ctr"/>
            <a:lstStyle/>
            <a:p>
              <a:endParaRPr lang="en-US"/>
            </a:p>
          </p:txBody>
        </p:sp>
        <p:sp>
          <p:nvSpPr>
            <p:cNvPr id="35" name="Freeform: Shape 37">
              <a:extLst>
                <a:ext uri="{FF2B5EF4-FFF2-40B4-BE49-F238E27FC236}">
                  <a16:creationId xmlns:a16="http://schemas.microsoft.com/office/drawing/2014/main" id="{198B5B3B-EFCB-FAC5-7032-DD743EB021A2}"/>
                </a:ext>
              </a:extLst>
            </p:cNvPr>
            <p:cNvSpPr/>
            <p:nvPr/>
          </p:nvSpPr>
          <p:spPr>
            <a:xfrm>
              <a:off x="1732156" y="1005839"/>
              <a:ext cx="534526" cy="368948"/>
            </a:xfrm>
            <a:custGeom>
              <a:avLst/>
              <a:gdLst>
                <a:gd name="connsiteX0" fmla="*/ 412887 w 534526"/>
                <a:gd name="connsiteY0" fmla="*/ 198 h 368948"/>
                <a:gd name="connsiteX1" fmla="*/ 313448 w 534526"/>
                <a:gd name="connsiteY1" fmla="*/ 45656 h 368948"/>
                <a:gd name="connsiteX2" fmla="*/ 296335 w 534526"/>
                <a:gd name="connsiteY2" fmla="*/ 44665 h 368948"/>
                <a:gd name="connsiteX3" fmla="*/ 201984 w 534526"/>
                <a:gd name="connsiteY3" fmla="*/ 198 h 368948"/>
                <a:gd name="connsiteX4" fmla="*/ 112786 w 534526"/>
                <a:gd name="connsiteY4" fmla="*/ 39181 h 368948"/>
                <a:gd name="connsiteX5" fmla="*/ 97391 w 534526"/>
                <a:gd name="connsiteY5" fmla="*/ 34027 h 368948"/>
                <a:gd name="connsiteX6" fmla="*/ 97391 w 534526"/>
                <a:gd name="connsiteY6" fmla="*/ 21011 h 368948"/>
                <a:gd name="connsiteX7" fmla="*/ 83383 w 534526"/>
                <a:gd name="connsiteY7" fmla="*/ 7004 h 368948"/>
                <a:gd name="connsiteX8" fmla="*/ 14007 w 534526"/>
                <a:gd name="connsiteY8" fmla="*/ 7004 h 368948"/>
                <a:gd name="connsiteX9" fmla="*/ 0 w 534526"/>
                <a:gd name="connsiteY9" fmla="*/ 21011 h 368948"/>
                <a:gd name="connsiteX10" fmla="*/ 0 w 534526"/>
                <a:gd name="connsiteY10" fmla="*/ 354941 h 368948"/>
                <a:gd name="connsiteX11" fmla="*/ 14007 w 534526"/>
                <a:gd name="connsiteY11" fmla="*/ 368949 h 368948"/>
                <a:gd name="connsiteX12" fmla="*/ 83383 w 534526"/>
                <a:gd name="connsiteY12" fmla="*/ 368949 h 368948"/>
                <a:gd name="connsiteX13" fmla="*/ 97391 w 534526"/>
                <a:gd name="connsiteY13" fmla="*/ 354941 h 368948"/>
                <a:gd name="connsiteX14" fmla="*/ 97391 w 534526"/>
                <a:gd name="connsiteY14" fmla="*/ 151570 h 368948"/>
                <a:gd name="connsiteX15" fmla="*/ 159631 w 534526"/>
                <a:gd name="connsiteY15" fmla="*/ 80807 h 368948"/>
                <a:gd name="connsiteX16" fmla="*/ 218436 w 534526"/>
                <a:gd name="connsiteY16" fmla="*/ 146747 h 368948"/>
                <a:gd name="connsiteX17" fmla="*/ 218436 w 534526"/>
                <a:gd name="connsiteY17" fmla="*/ 354875 h 368948"/>
                <a:gd name="connsiteX18" fmla="*/ 232113 w 534526"/>
                <a:gd name="connsiteY18" fmla="*/ 368883 h 368948"/>
                <a:gd name="connsiteX19" fmla="*/ 302150 w 534526"/>
                <a:gd name="connsiteY19" fmla="*/ 368883 h 368948"/>
                <a:gd name="connsiteX20" fmla="*/ 316157 w 534526"/>
                <a:gd name="connsiteY20" fmla="*/ 354875 h 368948"/>
                <a:gd name="connsiteX21" fmla="*/ 316157 w 534526"/>
                <a:gd name="connsiteY21" fmla="*/ 151504 h 368948"/>
                <a:gd name="connsiteX22" fmla="*/ 378331 w 534526"/>
                <a:gd name="connsiteY22" fmla="*/ 80741 h 368948"/>
                <a:gd name="connsiteX23" fmla="*/ 437136 w 534526"/>
                <a:gd name="connsiteY23" fmla="*/ 146681 h 368948"/>
                <a:gd name="connsiteX24" fmla="*/ 437136 w 534526"/>
                <a:gd name="connsiteY24" fmla="*/ 354809 h 368948"/>
                <a:gd name="connsiteX25" fmla="*/ 451143 w 534526"/>
                <a:gd name="connsiteY25" fmla="*/ 368817 h 368948"/>
                <a:gd name="connsiteX26" fmla="*/ 520519 w 534526"/>
                <a:gd name="connsiteY26" fmla="*/ 368817 h 368948"/>
                <a:gd name="connsiteX27" fmla="*/ 534527 w 534526"/>
                <a:gd name="connsiteY27" fmla="*/ 354809 h 368948"/>
                <a:gd name="connsiteX28" fmla="*/ 534527 w 534526"/>
                <a:gd name="connsiteY28" fmla="*/ 120318 h 368948"/>
                <a:gd name="connsiteX29" fmla="*/ 412887 w 534526"/>
                <a:gd name="connsiteY29" fmla="*/ 0 h 36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4526" h="368948">
                  <a:moveTo>
                    <a:pt x="412887" y="198"/>
                  </a:moveTo>
                  <a:cubicBezTo>
                    <a:pt x="371526" y="198"/>
                    <a:pt x="338027" y="17311"/>
                    <a:pt x="313448" y="45656"/>
                  </a:cubicBezTo>
                  <a:cubicBezTo>
                    <a:pt x="307303" y="53519"/>
                    <a:pt x="301819" y="52858"/>
                    <a:pt x="296335" y="44665"/>
                  </a:cubicBezTo>
                  <a:cubicBezTo>
                    <a:pt x="276514" y="13875"/>
                    <a:pt x="243015" y="198"/>
                    <a:pt x="201984" y="198"/>
                  </a:cubicBezTo>
                  <a:cubicBezTo>
                    <a:pt x="165446" y="198"/>
                    <a:pt x="135317" y="14536"/>
                    <a:pt x="112786" y="39181"/>
                  </a:cubicBezTo>
                  <a:cubicBezTo>
                    <a:pt x="103932" y="48431"/>
                    <a:pt x="97391" y="46713"/>
                    <a:pt x="97391" y="34027"/>
                  </a:cubicBezTo>
                  <a:lnTo>
                    <a:pt x="97391" y="21011"/>
                  </a:lnTo>
                  <a:cubicBezTo>
                    <a:pt x="97391" y="12157"/>
                    <a:pt x="92237" y="7004"/>
                    <a:pt x="83383" y="7004"/>
                  </a:cubicBezTo>
                  <a:lnTo>
                    <a:pt x="14007" y="7004"/>
                  </a:lnTo>
                  <a:cubicBezTo>
                    <a:pt x="4757" y="7004"/>
                    <a:pt x="0" y="12157"/>
                    <a:pt x="0" y="21011"/>
                  </a:cubicBezTo>
                  <a:lnTo>
                    <a:pt x="0" y="354941"/>
                  </a:lnTo>
                  <a:cubicBezTo>
                    <a:pt x="0" y="364192"/>
                    <a:pt x="4757" y="368949"/>
                    <a:pt x="14007" y="368949"/>
                  </a:cubicBezTo>
                  <a:lnTo>
                    <a:pt x="83383" y="368949"/>
                  </a:lnTo>
                  <a:cubicBezTo>
                    <a:pt x="92237" y="368949"/>
                    <a:pt x="97391" y="364192"/>
                    <a:pt x="97391" y="354941"/>
                  </a:cubicBezTo>
                  <a:lnTo>
                    <a:pt x="97391" y="151570"/>
                  </a:lnTo>
                  <a:cubicBezTo>
                    <a:pt x="97391" y="108821"/>
                    <a:pt x="120318" y="80807"/>
                    <a:pt x="159631" y="80807"/>
                  </a:cubicBezTo>
                  <a:cubicBezTo>
                    <a:pt x="194121" y="80807"/>
                    <a:pt x="218436" y="102677"/>
                    <a:pt x="218436" y="146747"/>
                  </a:cubicBezTo>
                  <a:lnTo>
                    <a:pt x="218436" y="354875"/>
                  </a:lnTo>
                  <a:cubicBezTo>
                    <a:pt x="218436" y="364126"/>
                    <a:pt x="223193" y="368883"/>
                    <a:pt x="232113" y="368883"/>
                  </a:cubicBezTo>
                  <a:lnTo>
                    <a:pt x="302150" y="368883"/>
                  </a:lnTo>
                  <a:cubicBezTo>
                    <a:pt x="311400" y="368883"/>
                    <a:pt x="316157" y="364126"/>
                    <a:pt x="316157" y="354875"/>
                  </a:cubicBezTo>
                  <a:lnTo>
                    <a:pt x="316157" y="151504"/>
                  </a:lnTo>
                  <a:cubicBezTo>
                    <a:pt x="316157" y="108755"/>
                    <a:pt x="339084" y="80741"/>
                    <a:pt x="378331" y="80741"/>
                  </a:cubicBezTo>
                  <a:cubicBezTo>
                    <a:pt x="412491" y="80741"/>
                    <a:pt x="437136" y="102611"/>
                    <a:pt x="437136" y="146681"/>
                  </a:cubicBezTo>
                  <a:lnTo>
                    <a:pt x="437136" y="354809"/>
                  </a:lnTo>
                  <a:cubicBezTo>
                    <a:pt x="437136" y="364060"/>
                    <a:pt x="441893" y="368817"/>
                    <a:pt x="451143" y="368817"/>
                  </a:cubicBezTo>
                  <a:lnTo>
                    <a:pt x="520519" y="368817"/>
                  </a:lnTo>
                  <a:cubicBezTo>
                    <a:pt x="529439" y="368817"/>
                    <a:pt x="534527" y="364060"/>
                    <a:pt x="534527" y="354809"/>
                  </a:cubicBezTo>
                  <a:lnTo>
                    <a:pt x="534527" y="120318"/>
                  </a:lnTo>
                  <a:cubicBezTo>
                    <a:pt x="534527" y="44467"/>
                    <a:pt x="485963" y="0"/>
                    <a:pt x="412887" y="0"/>
                  </a:cubicBezTo>
                </a:path>
              </a:pathLst>
            </a:custGeom>
            <a:solidFill>
              <a:schemeClr val="bg1"/>
            </a:solidFill>
            <a:ln w="6589" cap="flat">
              <a:noFill/>
              <a:prstDash val="solid"/>
              <a:miter/>
            </a:ln>
          </p:spPr>
          <p:txBody>
            <a:bodyPr rtlCol="0" anchor="ctr"/>
            <a:lstStyle/>
            <a:p>
              <a:endParaRPr lang="en-US"/>
            </a:p>
          </p:txBody>
        </p:sp>
        <p:sp>
          <p:nvSpPr>
            <p:cNvPr id="36" name="Freeform: Shape 38">
              <a:extLst>
                <a:ext uri="{FF2B5EF4-FFF2-40B4-BE49-F238E27FC236}">
                  <a16:creationId xmlns:a16="http://schemas.microsoft.com/office/drawing/2014/main" id="{B309AFBD-89B8-4551-AFE0-83905476CC15}"/>
                </a:ext>
              </a:extLst>
            </p:cNvPr>
            <p:cNvSpPr/>
            <p:nvPr/>
          </p:nvSpPr>
          <p:spPr>
            <a:xfrm>
              <a:off x="2789053" y="1005971"/>
              <a:ext cx="393329" cy="567893"/>
            </a:xfrm>
            <a:custGeom>
              <a:avLst/>
              <a:gdLst>
                <a:gd name="connsiteX0" fmla="*/ 216652 w 393329"/>
                <a:gd name="connsiteY0" fmla="*/ 66 h 567893"/>
                <a:gd name="connsiteX1" fmla="*/ 113777 w 393329"/>
                <a:gd name="connsiteY1" fmla="*/ 37001 h 567893"/>
                <a:gd name="connsiteX2" fmla="*/ 97721 w 393329"/>
                <a:gd name="connsiteY2" fmla="*/ 30129 h 567893"/>
                <a:gd name="connsiteX3" fmla="*/ 97721 w 393329"/>
                <a:gd name="connsiteY3" fmla="*/ 20879 h 567893"/>
                <a:gd name="connsiteX4" fmla="*/ 83714 w 393329"/>
                <a:gd name="connsiteY4" fmla="*/ 6872 h 567893"/>
                <a:gd name="connsiteX5" fmla="*/ 14338 w 393329"/>
                <a:gd name="connsiteY5" fmla="*/ 6872 h 567893"/>
                <a:gd name="connsiteX6" fmla="*/ 330 w 393329"/>
                <a:gd name="connsiteY6" fmla="*/ 20879 h 567893"/>
                <a:gd name="connsiteX7" fmla="*/ 330 w 393329"/>
                <a:gd name="connsiteY7" fmla="*/ 349061 h 567893"/>
                <a:gd name="connsiteX8" fmla="*/ 0 w 393329"/>
                <a:gd name="connsiteY8" fmla="*/ 354347 h 567893"/>
                <a:gd name="connsiteX9" fmla="*/ 0 w 393329"/>
                <a:gd name="connsiteY9" fmla="*/ 519066 h 567893"/>
                <a:gd name="connsiteX10" fmla="*/ 48827 w 393329"/>
                <a:gd name="connsiteY10" fmla="*/ 567893 h 567893"/>
                <a:gd name="connsiteX11" fmla="*/ 97655 w 393329"/>
                <a:gd name="connsiteY11" fmla="*/ 519066 h 567893"/>
                <a:gd name="connsiteX12" fmla="*/ 97655 w 393329"/>
                <a:gd name="connsiteY12" fmla="*/ 467265 h 567893"/>
                <a:gd name="connsiteX13" fmla="*/ 97721 w 393329"/>
                <a:gd name="connsiteY13" fmla="*/ 466274 h 567893"/>
                <a:gd name="connsiteX14" fmla="*/ 97721 w 393329"/>
                <a:gd name="connsiteY14" fmla="*/ 345890 h 567893"/>
                <a:gd name="connsiteX15" fmla="*/ 113777 w 393329"/>
                <a:gd name="connsiteY15" fmla="*/ 339745 h 567893"/>
                <a:gd name="connsiteX16" fmla="*/ 216652 w 393329"/>
                <a:gd name="connsiteY16" fmla="*/ 375622 h 567893"/>
                <a:gd name="connsiteX17" fmla="*/ 393330 w 393329"/>
                <a:gd name="connsiteY17" fmla="*/ 188307 h 567893"/>
                <a:gd name="connsiteX18" fmla="*/ 216652 w 393329"/>
                <a:gd name="connsiteY18" fmla="*/ 0 h 567893"/>
                <a:gd name="connsiteX19" fmla="*/ 191676 w 393329"/>
                <a:gd name="connsiteY19" fmla="*/ 294617 h 567893"/>
                <a:gd name="connsiteX20" fmla="*/ 87414 w 393329"/>
                <a:gd name="connsiteY20" fmla="*/ 188307 h 567893"/>
                <a:gd name="connsiteX21" fmla="*/ 191676 w 393329"/>
                <a:gd name="connsiteY21" fmla="*/ 82326 h 567893"/>
                <a:gd name="connsiteX22" fmla="*/ 295939 w 393329"/>
                <a:gd name="connsiteY22" fmla="*/ 188307 h 567893"/>
                <a:gd name="connsiteX23" fmla="*/ 191676 w 393329"/>
                <a:gd name="connsiteY23" fmla="*/ 294617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216652" y="66"/>
                  </a:moveTo>
                  <a:cubicBezTo>
                    <a:pt x="173572" y="66"/>
                    <a:pt x="138752" y="14404"/>
                    <a:pt x="113777" y="37001"/>
                  </a:cubicBezTo>
                  <a:cubicBezTo>
                    <a:pt x="104196" y="44863"/>
                    <a:pt x="97721" y="42485"/>
                    <a:pt x="97721" y="30129"/>
                  </a:cubicBezTo>
                  <a:lnTo>
                    <a:pt x="97721" y="20879"/>
                  </a:lnTo>
                  <a:cubicBezTo>
                    <a:pt x="97721" y="11959"/>
                    <a:pt x="92568" y="6872"/>
                    <a:pt x="83714" y="6872"/>
                  </a:cubicBezTo>
                  <a:lnTo>
                    <a:pt x="14338" y="6872"/>
                  </a:lnTo>
                  <a:cubicBezTo>
                    <a:pt x="5088" y="6872"/>
                    <a:pt x="330" y="12025"/>
                    <a:pt x="330" y="20879"/>
                  </a:cubicBezTo>
                  <a:lnTo>
                    <a:pt x="330" y="349061"/>
                  </a:lnTo>
                  <a:cubicBezTo>
                    <a:pt x="132" y="350779"/>
                    <a:pt x="0" y="352563"/>
                    <a:pt x="0" y="354347"/>
                  </a:cubicBezTo>
                  <a:lnTo>
                    <a:pt x="0" y="519066"/>
                  </a:lnTo>
                  <a:cubicBezTo>
                    <a:pt x="0" y="546023"/>
                    <a:pt x="21870" y="567893"/>
                    <a:pt x="48827" y="567893"/>
                  </a:cubicBezTo>
                  <a:cubicBezTo>
                    <a:pt x="75785" y="567893"/>
                    <a:pt x="97655" y="546023"/>
                    <a:pt x="97655" y="519066"/>
                  </a:cubicBezTo>
                  <a:lnTo>
                    <a:pt x="97655" y="467265"/>
                  </a:lnTo>
                  <a:cubicBezTo>
                    <a:pt x="97655" y="466934"/>
                    <a:pt x="97721" y="466604"/>
                    <a:pt x="97721" y="466274"/>
                  </a:cubicBezTo>
                  <a:lnTo>
                    <a:pt x="97721" y="345890"/>
                  </a:lnTo>
                  <a:cubicBezTo>
                    <a:pt x="97721" y="333930"/>
                    <a:pt x="104196" y="331552"/>
                    <a:pt x="113777" y="339745"/>
                  </a:cubicBezTo>
                  <a:cubicBezTo>
                    <a:pt x="140074" y="363002"/>
                    <a:pt x="175621" y="375622"/>
                    <a:pt x="216652" y="375622"/>
                  </a:cubicBezTo>
                  <a:cubicBezTo>
                    <a:pt x="313382" y="375622"/>
                    <a:pt x="393330" y="297723"/>
                    <a:pt x="393330" y="188307"/>
                  </a:cubicBezTo>
                  <a:cubicBezTo>
                    <a:pt x="393330" y="78891"/>
                    <a:pt x="312986" y="0"/>
                    <a:pt x="216652" y="0"/>
                  </a:cubicBezTo>
                  <a:moveTo>
                    <a:pt x="191676" y="294617"/>
                  </a:moveTo>
                  <a:cubicBezTo>
                    <a:pt x="133202" y="294617"/>
                    <a:pt x="87414" y="251538"/>
                    <a:pt x="87414" y="188307"/>
                  </a:cubicBezTo>
                  <a:cubicBezTo>
                    <a:pt x="87414" y="125075"/>
                    <a:pt x="133202" y="82326"/>
                    <a:pt x="191676" y="82326"/>
                  </a:cubicBezTo>
                  <a:cubicBezTo>
                    <a:pt x="250150" y="82326"/>
                    <a:pt x="295939" y="125406"/>
                    <a:pt x="295939" y="188307"/>
                  </a:cubicBezTo>
                  <a:cubicBezTo>
                    <a:pt x="295939" y="251208"/>
                    <a:pt x="249820" y="294617"/>
                    <a:pt x="191676" y="294617"/>
                  </a:cubicBezTo>
                </a:path>
              </a:pathLst>
            </a:custGeom>
            <a:solidFill>
              <a:schemeClr val="bg1"/>
            </a:solidFill>
            <a:ln w="6589" cap="flat">
              <a:noFill/>
              <a:prstDash val="solid"/>
              <a:miter/>
            </a:ln>
          </p:spPr>
          <p:txBody>
            <a:bodyPr rtlCol="0" anchor="ctr"/>
            <a:lstStyle/>
            <a:p>
              <a:endParaRPr lang="en-US"/>
            </a:p>
          </p:txBody>
        </p:sp>
        <p:sp>
          <p:nvSpPr>
            <p:cNvPr id="37" name="Freeform: Shape 39">
              <a:extLst>
                <a:ext uri="{FF2B5EF4-FFF2-40B4-BE49-F238E27FC236}">
                  <a16:creationId xmlns:a16="http://schemas.microsoft.com/office/drawing/2014/main" id="{A1A29592-12DF-BCE4-1F97-6642B8C88551}"/>
                </a:ext>
              </a:extLst>
            </p:cNvPr>
            <p:cNvSpPr/>
            <p:nvPr/>
          </p:nvSpPr>
          <p:spPr>
            <a:xfrm>
              <a:off x="2318947" y="814427"/>
              <a:ext cx="393329" cy="567893"/>
            </a:xfrm>
            <a:custGeom>
              <a:avLst/>
              <a:gdLst>
                <a:gd name="connsiteX0" fmla="*/ 344502 w 393329"/>
                <a:gd name="connsiteY0" fmla="*/ 0 h 567893"/>
                <a:gd name="connsiteX1" fmla="*/ 295675 w 393329"/>
                <a:gd name="connsiteY1" fmla="*/ 48828 h 567893"/>
                <a:gd name="connsiteX2" fmla="*/ 295675 w 393329"/>
                <a:gd name="connsiteY2" fmla="*/ 100628 h 567893"/>
                <a:gd name="connsiteX3" fmla="*/ 295608 w 393329"/>
                <a:gd name="connsiteY3" fmla="*/ 101620 h 567893"/>
                <a:gd name="connsiteX4" fmla="*/ 295608 w 393329"/>
                <a:gd name="connsiteY4" fmla="*/ 222004 h 567893"/>
                <a:gd name="connsiteX5" fmla="*/ 279553 w 393329"/>
                <a:gd name="connsiteY5" fmla="*/ 228148 h 567893"/>
                <a:gd name="connsiteX6" fmla="*/ 176678 w 393329"/>
                <a:gd name="connsiteY6" fmla="*/ 192271 h 567893"/>
                <a:gd name="connsiteX7" fmla="*/ 0 w 393329"/>
                <a:gd name="connsiteY7" fmla="*/ 379587 h 567893"/>
                <a:gd name="connsiteX8" fmla="*/ 176678 w 393329"/>
                <a:gd name="connsiteY8" fmla="*/ 567893 h 567893"/>
                <a:gd name="connsiteX9" fmla="*/ 279553 w 393329"/>
                <a:gd name="connsiteY9" fmla="*/ 530959 h 567893"/>
                <a:gd name="connsiteX10" fmla="*/ 295608 w 393329"/>
                <a:gd name="connsiteY10" fmla="*/ 537764 h 567893"/>
                <a:gd name="connsiteX11" fmla="*/ 295608 w 393329"/>
                <a:gd name="connsiteY11" fmla="*/ 547014 h 567893"/>
                <a:gd name="connsiteX12" fmla="*/ 309616 w 393329"/>
                <a:gd name="connsiteY12" fmla="*/ 561022 h 567893"/>
                <a:gd name="connsiteX13" fmla="*/ 378992 w 393329"/>
                <a:gd name="connsiteY13" fmla="*/ 561022 h 567893"/>
                <a:gd name="connsiteX14" fmla="*/ 392999 w 393329"/>
                <a:gd name="connsiteY14" fmla="*/ 547014 h 567893"/>
                <a:gd name="connsiteX15" fmla="*/ 392999 w 393329"/>
                <a:gd name="connsiteY15" fmla="*/ 218832 h 567893"/>
                <a:gd name="connsiteX16" fmla="*/ 393330 w 393329"/>
                <a:gd name="connsiteY16" fmla="*/ 213546 h 567893"/>
                <a:gd name="connsiteX17" fmla="*/ 393330 w 393329"/>
                <a:gd name="connsiteY17" fmla="*/ 48828 h 567893"/>
                <a:gd name="connsiteX18" fmla="*/ 344502 w 393329"/>
                <a:gd name="connsiteY18" fmla="*/ 0 h 567893"/>
                <a:gd name="connsiteX19" fmla="*/ 201653 w 393329"/>
                <a:gd name="connsiteY19" fmla="*/ 485501 h 567893"/>
                <a:gd name="connsiteX20" fmla="*/ 97391 w 393329"/>
                <a:gd name="connsiteY20" fmla="*/ 379520 h 567893"/>
                <a:gd name="connsiteX21" fmla="*/ 201653 w 393329"/>
                <a:gd name="connsiteY21" fmla="*/ 273210 h 567893"/>
                <a:gd name="connsiteX22" fmla="*/ 305916 w 393329"/>
                <a:gd name="connsiteY22" fmla="*/ 379520 h 567893"/>
                <a:gd name="connsiteX23" fmla="*/ 201653 w 393329"/>
                <a:gd name="connsiteY23" fmla="*/ 485501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344502" y="0"/>
                  </a:moveTo>
                  <a:cubicBezTo>
                    <a:pt x="317545" y="0"/>
                    <a:pt x="295675" y="21870"/>
                    <a:pt x="295675" y="48828"/>
                  </a:cubicBezTo>
                  <a:lnTo>
                    <a:pt x="295675" y="100628"/>
                  </a:lnTo>
                  <a:cubicBezTo>
                    <a:pt x="295675" y="100959"/>
                    <a:pt x="295608" y="101289"/>
                    <a:pt x="295608" y="101620"/>
                  </a:cubicBezTo>
                  <a:lnTo>
                    <a:pt x="295608" y="222004"/>
                  </a:lnTo>
                  <a:cubicBezTo>
                    <a:pt x="295608" y="233963"/>
                    <a:pt x="289133" y="236341"/>
                    <a:pt x="279553" y="228148"/>
                  </a:cubicBezTo>
                  <a:cubicBezTo>
                    <a:pt x="253256" y="204891"/>
                    <a:pt x="217709" y="192271"/>
                    <a:pt x="176678" y="192271"/>
                  </a:cubicBezTo>
                  <a:cubicBezTo>
                    <a:pt x="79948" y="192271"/>
                    <a:pt x="0" y="270170"/>
                    <a:pt x="0" y="379587"/>
                  </a:cubicBezTo>
                  <a:cubicBezTo>
                    <a:pt x="0" y="489003"/>
                    <a:pt x="80344" y="567893"/>
                    <a:pt x="176678" y="567893"/>
                  </a:cubicBezTo>
                  <a:cubicBezTo>
                    <a:pt x="219757" y="567893"/>
                    <a:pt x="254577" y="553555"/>
                    <a:pt x="279553" y="530959"/>
                  </a:cubicBezTo>
                  <a:cubicBezTo>
                    <a:pt x="289133" y="523096"/>
                    <a:pt x="295608" y="525475"/>
                    <a:pt x="295608" y="537764"/>
                  </a:cubicBezTo>
                  <a:lnTo>
                    <a:pt x="295608" y="547014"/>
                  </a:lnTo>
                  <a:cubicBezTo>
                    <a:pt x="295608" y="555868"/>
                    <a:pt x="300762" y="561022"/>
                    <a:pt x="309616" y="561022"/>
                  </a:cubicBezTo>
                  <a:lnTo>
                    <a:pt x="378992" y="561022"/>
                  </a:lnTo>
                  <a:cubicBezTo>
                    <a:pt x="388242" y="561022"/>
                    <a:pt x="392999" y="555868"/>
                    <a:pt x="392999" y="547014"/>
                  </a:cubicBezTo>
                  <a:lnTo>
                    <a:pt x="392999" y="218832"/>
                  </a:lnTo>
                  <a:cubicBezTo>
                    <a:pt x="393197" y="217114"/>
                    <a:pt x="393330" y="215330"/>
                    <a:pt x="393330" y="213546"/>
                  </a:cubicBezTo>
                  <a:lnTo>
                    <a:pt x="393330" y="48828"/>
                  </a:lnTo>
                  <a:cubicBezTo>
                    <a:pt x="393330" y="21870"/>
                    <a:pt x="371460" y="0"/>
                    <a:pt x="344502" y="0"/>
                  </a:cubicBezTo>
                  <a:moveTo>
                    <a:pt x="201653" y="485501"/>
                  </a:moveTo>
                  <a:cubicBezTo>
                    <a:pt x="143575" y="485501"/>
                    <a:pt x="97391" y="442421"/>
                    <a:pt x="97391" y="379520"/>
                  </a:cubicBezTo>
                  <a:cubicBezTo>
                    <a:pt x="97391" y="316619"/>
                    <a:pt x="143510" y="273210"/>
                    <a:pt x="201653" y="273210"/>
                  </a:cubicBezTo>
                  <a:cubicBezTo>
                    <a:pt x="259797" y="273210"/>
                    <a:pt x="305916" y="316289"/>
                    <a:pt x="305916" y="379520"/>
                  </a:cubicBezTo>
                  <a:cubicBezTo>
                    <a:pt x="305916" y="442752"/>
                    <a:pt x="260128" y="485501"/>
                    <a:pt x="201653" y="485501"/>
                  </a:cubicBezTo>
                </a:path>
              </a:pathLst>
            </a:custGeom>
            <a:solidFill>
              <a:schemeClr val="bg1"/>
            </a:solidFill>
            <a:ln w="6589" cap="flat">
              <a:noFill/>
              <a:prstDash val="solid"/>
              <a:miter/>
            </a:ln>
          </p:spPr>
          <p:txBody>
            <a:bodyPr rtlCol="0" anchor="ctr"/>
            <a:lstStyle/>
            <a:p>
              <a:endParaRPr lang="en-US"/>
            </a:p>
          </p:txBody>
        </p:sp>
        <p:sp>
          <p:nvSpPr>
            <p:cNvPr id="38" name="Freeform: Shape 40">
              <a:extLst>
                <a:ext uri="{FF2B5EF4-FFF2-40B4-BE49-F238E27FC236}">
                  <a16:creationId xmlns:a16="http://schemas.microsoft.com/office/drawing/2014/main" id="{9E756389-9200-C0A7-9F74-1A28C57536FC}"/>
                </a:ext>
              </a:extLst>
            </p:cNvPr>
            <p:cNvSpPr/>
            <p:nvPr/>
          </p:nvSpPr>
          <p:spPr>
            <a:xfrm>
              <a:off x="3166261" y="1005971"/>
              <a:ext cx="62967" cy="63429"/>
            </a:xfrm>
            <a:custGeom>
              <a:avLst/>
              <a:gdLst>
                <a:gd name="connsiteX0" fmla="*/ 31583 w 62967"/>
                <a:gd name="connsiteY0" fmla="*/ 63430 h 63429"/>
                <a:gd name="connsiteX1" fmla="*/ 15197 w 62967"/>
                <a:gd name="connsiteY1" fmla="*/ 59333 h 63429"/>
                <a:gd name="connsiteX2" fmla="*/ 4030 w 62967"/>
                <a:gd name="connsiteY2" fmla="*/ 48101 h 63429"/>
                <a:gd name="connsiteX3" fmla="*/ 0 w 62967"/>
                <a:gd name="connsiteY3" fmla="*/ 31715 h 63429"/>
                <a:gd name="connsiteX4" fmla="*/ 4030 w 62967"/>
                <a:gd name="connsiteY4" fmla="*/ 15395 h 63429"/>
                <a:gd name="connsiteX5" fmla="*/ 15197 w 62967"/>
                <a:gd name="connsiteY5" fmla="*/ 4096 h 63429"/>
                <a:gd name="connsiteX6" fmla="*/ 31583 w 62967"/>
                <a:gd name="connsiteY6" fmla="*/ 0 h 63429"/>
                <a:gd name="connsiteX7" fmla="*/ 47836 w 62967"/>
                <a:gd name="connsiteY7" fmla="*/ 4096 h 63429"/>
                <a:gd name="connsiteX8" fmla="*/ 59003 w 62967"/>
                <a:gd name="connsiteY8" fmla="*/ 15395 h 63429"/>
                <a:gd name="connsiteX9" fmla="*/ 62967 w 62967"/>
                <a:gd name="connsiteY9" fmla="*/ 31715 h 63429"/>
                <a:gd name="connsiteX10" fmla="*/ 59003 w 62967"/>
                <a:gd name="connsiteY10" fmla="*/ 48101 h 63429"/>
                <a:gd name="connsiteX11" fmla="*/ 47836 w 62967"/>
                <a:gd name="connsiteY11" fmla="*/ 59333 h 63429"/>
                <a:gd name="connsiteX12" fmla="*/ 31583 w 62967"/>
                <a:gd name="connsiteY12" fmla="*/ 63430 h 63429"/>
                <a:gd name="connsiteX13" fmla="*/ 31583 w 62967"/>
                <a:gd name="connsiteY13" fmla="*/ 57153 h 63429"/>
                <a:gd name="connsiteX14" fmla="*/ 49422 w 62967"/>
                <a:gd name="connsiteY14" fmla="*/ 50083 h 63429"/>
                <a:gd name="connsiteX15" fmla="*/ 56162 w 62967"/>
                <a:gd name="connsiteY15" fmla="*/ 31781 h 63429"/>
                <a:gd name="connsiteX16" fmla="*/ 49422 w 62967"/>
                <a:gd name="connsiteY16" fmla="*/ 13611 h 63429"/>
                <a:gd name="connsiteX17" fmla="*/ 31583 w 62967"/>
                <a:gd name="connsiteY17" fmla="*/ 6541 h 63429"/>
                <a:gd name="connsiteX18" fmla="*/ 13611 w 62967"/>
                <a:gd name="connsiteY18" fmla="*/ 13611 h 63429"/>
                <a:gd name="connsiteX19" fmla="*/ 6872 w 62967"/>
                <a:gd name="connsiteY19" fmla="*/ 31781 h 63429"/>
                <a:gd name="connsiteX20" fmla="*/ 13611 w 62967"/>
                <a:gd name="connsiteY20" fmla="*/ 50083 h 63429"/>
                <a:gd name="connsiteX21" fmla="*/ 31583 w 62967"/>
                <a:gd name="connsiteY21" fmla="*/ 57153 h 63429"/>
                <a:gd name="connsiteX22" fmla="*/ 18831 w 62967"/>
                <a:gd name="connsiteY22" fmla="*/ 47903 h 63429"/>
                <a:gd name="connsiteX23" fmla="*/ 18831 w 62967"/>
                <a:gd name="connsiteY23" fmla="*/ 14998 h 63429"/>
                <a:gd name="connsiteX24" fmla="*/ 34226 w 62967"/>
                <a:gd name="connsiteY24" fmla="*/ 14998 h 63429"/>
                <a:gd name="connsiteX25" fmla="*/ 42353 w 62967"/>
                <a:gd name="connsiteY25" fmla="*/ 17773 h 63429"/>
                <a:gd name="connsiteX26" fmla="*/ 45392 w 62967"/>
                <a:gd name="connsiteY26" fmla="*/ 25306 h 63429"/>
                <a:gd name="connsiteX27" fmla="*/ 38190 w 62967"/>
                <a:gd name="connsiteY27" fmla="*/ 35018 h 63429"/>
                <a:gd name="connsiteX28" fmla="*/ 46779 w 62967"/>
                <a:gd name="connsiteY28" fmla="*/ 47969 h 63429"/>
                <a:gd name="connsiteX29" fmla="*/ 37265 w 62967"/>
                <a:gd name="connsiteY29" fmla="*/ 47969 h 63429"/>
                <a:gd name="connsiteX30" fmla="*/ 29733 w 62967"/>
                <a:gd name="connsiteY30" fmla="*/ 35481 h 63429"/>
                <a:gd name="connsiteX31" fmla="*/ 26958 w 62967"/>
                <a:gd name="connsiteY31" fmla="*/ 35481 h 63429"/>
                <a:gd name="connsiteX32" fmla="*/ 26958 w 62967"/>
                <a:gd name="connsiteY32" fmla="*/ 47969 h 63429"/>
                <a:gd name="connsiteX33" fmla="*/ 18831 w 62967"/>
                <a:gd name="connsiteY33" fmla="*/ 47969 h 63429"/>
                <a:gd name="connsiteX34" fmla="*/ 26958 w 62967"/>
                <a:gd name="connsiteY34" fmla="*/ 29270 h 63429"/>
                <a:gd name="connsiteX35" fmla="*/ 33102 w 62967"/>
                <a:gd name="connsiteY35" fmla="*/ 29270 h 63429"/>
                <a:gd name="connsiteX36" fmla="*/ 36010 w 62967"/>
                <a:gd name="connsiteY36" fmla="*/ 28411 h 63429"/>
                <a:gd name="connsiteX37" fmla="*/ 37265 w 62967"/>
                <a:gd name="connsiteY37" fmla="*/ 25570 h 63429"/>
                <a:gd name="connsiteX38" fmla="*/ 36010 w 62967"/>
                <a:gd name="connsiteY38" fmla="*/ 22927 h 63429"/>
                <a:gd name="connsiteX39" fmla="*/ 33102 w 62967"/>
                <a:gd name="connsiteY39" fmla="*/ 22134 h 63429"/>
                <a:gd name="connsiteX40" fmla="*/ 26958 w 62967"/>
                <a:gd name="connsiteY40" fmla="*/ 22134 h 63429"/>
                <a:gd name="connsiteX41" fmla="*/ 26958 w 62967"/>
                <a:gd name="connsiteY41" fmla="*/ 29204 h 6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967" h="63429">
                  <a:moveTo>
                    <a:pt x="31583" y="63430"/>
                  </a:moveTo>
                  <a:cubicBezTo>
                    <a:pt x="25438" y="63430"/>
                    <a:pt x="19954" y="62108"/>
                    <a:pt x="15197" y="59333"/>
                  </a:cubicBezTo>
                  <a:cubicBezTo>
                    <a:pt x="10439" y="56624"/>
                    <a:pt x="6673" y="52858"/>
                    <a:pt x="4030" y="48101"/>
                  </a:cubicBezTo>
                  <a:cubicBezTo>
                    <a:pt x="1387" y="43344"/>
                    <a:pt x="0" y="37860"/>
                    <a:pt x="0" y="31715"/>
                  </a:cubicBezTo>
                  <a:cubicBezTo>
                    <a:pt x="0" y="25570"/>
                    <a:pt x="1322" y="20218"/>
                    <a:pt x="4030" y="15395"/>
                  </a:cubicBezTo>
                  <a:cubicBezTo>
                    <a:pt x="6673" y="10572"/>
                    <a:pt x="10439" y="6805"/>
                    <a:pt x="15197" y="4096"/>
                  </a:cubicBezTo>
                  <a:cubicBezTo>
                    <a:pt x="19954" y="1388"/>
                    <a:pt x="25438" y="0"/>
                    <a:pt x="31583" y="0"/>
                  </a:cubicBezTo>
                  <a:cubicBezTo>
                    <a:pt x="37727" y="0"/>
                    <a:pt x="43013" y="1388"/>
                    <a:pt x="47836" y="4096"/>
                  </a:cubicBezTo>
                  <a:cubicBezTo>
                    <a:pt x="52594" y="6805"/>
                    <a:pt x="56294" y="10572"/>
                    <a:pt x="59003" y="15395"/>
                  </a:cubicBezTo>
                  <a:cubicBezTo>
                    <a:pt x="61646" y="20218"/>
                    <a:pt x="62967" y="25636"/>
                    <a:pt x="62967" y="31715"/>
                  </a:cubicBezTo>
                  <a:cubicBezTo>
                    <a:pt x="62967" y="37793"/>
                    <a:pt x="61646" y="43344"/>
                    <a:pt x="59003" y="48101"/>
                  </a:cubicBezTo>
                  <a:cubicBezTo>
                    <a:pt x="56294" y="52858"/>
                    <a:pt x="52594" y="56624"/>
                    <a:pt x="47836" y="59333"/>
                  </a:cubicBezTo>
                  <a:cubicBezTo>
                    <a:pt x="43079" y="62042"/>
                    <a:pt x="37661" y="63430"/>
                    <a:pt x="31583" y="63430"/>
                  </a:cubicBezTo>
                  <a:moveTo>
                    <a:pt x="31583" y="57153"/>
                  </a:moveTo>
                  <a:cubicBezTo>
                    <a:pt x="38983" y="57153"/>
                    <a:pt x="44929" y="54774"/>
                    <a:pt x="49422" y="50083"/>
                  </a:cubicBezTo>
                  <a:cubicBezTo>
                    <a:pt x="53915" y="45392"/>
                    <a:pt x="56162" y="39247"/>
                    <a:pt x="56162" y="31781"/>
                  </a:cubicBezTo>
                  <a:cubicBezTo>
                    <a:pt x="56162" y="24315"/>
                    <a:pt x="53915" y="18368"/>
                    <a:pt x="49422" y="13611"/>
                  </a:cubicBezTo>
                  <a:cubicBezTo>
                    <a:pt x="44929" y="8920"/>
                    <a:pt x="38983" y="6541"/>
                    <a:pt x="31583" y="6541"/>
                  </a:cubicBezTo>
                  <a:cubicBezTo>
                    <a:pt x="24183" y="6541"/>
                    <a:pt x="18104" y="8920"/>
                    <a:pt x="13611" y="13611"/>
                  </a:cubicBezTo>
                  <a:cubicBezTo>
                    <a:pt x="9118" y="18302"/>
                    <a:pt x="6872" y="24381"/>
                    <a:pt x="6872" y="31781"/>
                  </a:cubicBezTo>
                  <a:cubicBezTo>
                    <a:pt x="6872" y="39181"/>
                    <a:pt x="9118" y="45392"/>
                    <a:pt x="13611" y="50083"/>
                  </a:cubicBezTo>
                  <a:cubicBezTo>
                    <a:pt x="18104" y="54840"/>
                    <a:pt x="24116" y="57153"/>
                    <a:pt x="31583" y="57153"/>
                  </a:cubicBezTo>
                  <a:moveTo>
                    <a:pt x="18831" y="47903"/>
                  </a:moveTo>
                  <a:lnTo>
                    <a:pt x="18831" y="14998"/>
                  </a:lnTo>
                  <a:lnTo>
                    <a:pt x="34226" y="14998"/>
                  </a:lnTo>
                  <a:cubicBezTo>
                    <a:pt x="37595" y="14998"/>
                    <a:pt x="40304" y="15923"/>
                    <a:pt x="42353" y="17773"/>
                  </a:cubicBezTo>
                  <a:cubicBezTo>
                    <a:pt x="44401" y="19624"/>
                    <a:pt x="45392" y="22134"/>
                    <a:pt x="45392" y="25306"/>
                  </a:cubicBezTo>
                  <a:cubicBezTo>
                    <a:pt x="45392" y="30327"/>
                    <a:pt x="43013" y="33565"/>
                    <a:pt x="38190" y="35018"/>
                  </a:cubicBezTo>
                  <a:lnTo>
                    <a:pt x="46779" y="47969"/>
                  </a:lnTo>
                  <a:lnTo>
                    <a:pt x="37265" y="47969"/>
                  </a:lnTo>
                  <a:lnTo>
                    <a:pt x="29733" y="35481"/>
                  </a:lnTo>
                  <a:lnTo>
                    <a:pt x="26958" y="35481"/>
                  </a:lnTo>
                  <a:lnTo>
                    <a:pt x="26958" y="47969"/>
                  </a:lnTo>
                  <a:lnTo>
                    <a:pt x="18831" y="47969"/>
                  </a:lnTo>
                  <a:close/>
                  <a:moveTo>
                    <a:pt x="26958" y="29270"/>
                  </a:moveTo>
                  <a:lnTo>
                    <a:pt x="33102" y="29270"/>
                  </a:lnTo>
                  <a:cubicBezTo>
                    <a:pt x="34226" y="29270"/>
                    <a:pt x="35217" y="29006"/>
                    <a:pt x="36010" y="28411"/>
                  </a:cubicBezTo>
                  <a:cubicBezTo>
                    <a:pt x="36802" y="27883"/>
                    <a:pt x="37265" y="26892"/>
                    <a:pt x="37265" y="25570"/>
                  </a:cubicBezTo>
                  <a:cubicBezTo>
                    <a:pt x="37265" y="24315"/>
                    <a:pt x="36868" y="23456"/>
                    <a:pt x="36010" y="22927"/>
                  </a:cubicBezTo>
                  <a:cubicBezTo>
                    <a:pt x="35217" y="22399"/>
                    <a:pt x="34226" y="22134"/>
                    <a:pt x="33102" y="22134"/>
                  </a:cubicBezTo>
                  <a:lnTo>
                    <a:pt x="26958" y="22134"/>
                  </a:lnTo>
                  <a:lnTo>
                    <a:pt x="26958" y="29204"/>
                  </a:lnTo>
                  <a:close/>
                </a:path>
              </a:pathLst>
            </a:custGeom>
            <a:solidFill>
              <a:schemeClr val="bg1"/>
            </a:solidFill>
            <a:ln w="6589" cap="flat">
              <a:noFill/>
              <a:prstDash val="solid"/>
              <a:miter/>
            </a:ln>
          </p:spPr>
          <p:txBody>
            <a:bodyPr rtlCol="0" anchor="ctr"/>
            <a:lstStyle/>
            <a:p>
              <a:endParaRPr lang="en-US"/>
            </a:p>
          </p:txBody>
        </p:sp>
        <p:sp>
          <p:nvSpPr>
            <p:cNvPr id="39" name="Freeform: Shape 41">
              <a:extLst>
                <a:ext uri="{FF2B5EF4-FFF2-40B4-BE49-F238E27FC236}">
                  <a16:creationId xmlns:a16="http://schemas.microsoft.com/office/drawing/2014/main" id="{A890AB55-C0AF-66A7-A24A-BE09048DA198}"/>
                </a:ext>
              </a:extLst>
            </p:cNvPr>
            <p:cNvSpPr/>
            <p:nvPr/>
          </p:nvSpPr>
          <p:spPr>
            <a:xfrm>
              <a:off x="695611" y="753905"/>
              <a:ext cx="97787" cy="394452"/>
            </a:xfrm>
            <a:custGeom>
              <a:avLst/>
              <a:gdLst>
                <a:gd name="connsiteX0" fmla="*/ 97787 w 97787"/>
                <a:gd name="connsiteY0" fmla="*/ 48894 h 394452"/>
                <a:gd name="connsiteX1" fmla="*/ 48894 w 97787"/>
                <a:gd name="connsiteY1" fmla="*/ 0 h 394452"/>
                <a:gd name="connsiteX2" fmla="*/ 0 w 97787"/>
                <a:gd name="connsiteY2" fmla="*/ 48894 h 394452"/>
                <a:gd name="connsiteX3" fmla="*/ 0 w 97787"/>
                <a:gd name="connsiteY3" fmla="*/ 394453 h 394452"/>
                <a:gd name="connsiteX4" fmla="*/ 97787 w 97787"/>
                <a:gd name="connsiteY4" fmla="*/ 394453 h 394452"/>
                <a:gd name="connsiteX5" fmla="*/ 97787 w 97787"/>
                <a:gd name="connsiteY5" fmla="*/ 48894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48894"/>
                  </a:moveTo>
                  <a:cubicBezTo>
                    <a:pt x="97787" y="21936"/>
                    <a:pt x="75917" y="0"/>
                    <a:pt x="48894" y="0"/>
                  </a:cubicBezTo>
                  <a:cubicBezTo>
                    <a:pt x="21870" y="0"/>
                    <a:pt x="0" y="21870"/>
                    <a:pt x="0" y="48894"/>
                  </a:cubicBezTo>
                  <a:lnTo>
                    <a:pt x="0" y="394453"/>
                  </a:lnTo>
                  <a:lnTo>
                    <a:pt x="97787" y="394453"/>
                  </a:lnTo>
                  <a:lnTo>
                    <a:pt x="97787" y="48894"/>
                  </a:lnTo>
                  <a:close/>
                </a:path>
              </a:pathLst>
            </a:custGeom>
            <a:solidFill>
              <a:schemeClr val="bg1"/>
            </a:solidFill>
            <a:ln w="6589" cap="flat">
              <a:noFill/>
              <a:prstDash val="solid"/>
              <a:miter/>
            </a:ln>
          </p:spPr>
          <p:txBody>
            <a:bodyPr rtlCol="0" anchor="ctr"/>
            <a:lstStyle/>
            <a:p>
              <a:endParaRPr lang="en-US"/>
            </a:p>
          </p:txBody>
        </p:sp>
        <p:sp>
          <p:nvSpPr>
            <p:cNvPr id="40" name="Freeform: Shape 42">
              <a:extLst>
                <a:ext uri="{FF2B5EF4-FFF2-40B4-BE49-F238E27FC236}">
                  <a16:creationId xmlns:a16="http://schemas.microsoft.com/office/drawing/2014/main" id="{A531FE26-F990-B469-5E34-658AA9010809}"/>
                </a:ext>
              </a:extLst>
            </p:cNvPr>
            <p:cNvSpPr/>
            <p:nvPr/>
          </p:nvSpPr>
          <p:spPr>
            <a:xfrm>
              <a:off x="508692" y="943004"/>
              <a:ext cx="97787" cy="205287"/>
            </a:xfrm>
            <a:custGeom>
              <a:avLst/>
              <a:gdLst>
                <a:gd name="connsiteX0" fmla="*/ 97787 w 97787"/>
                <a:gd name="connsiteY0" fmla="*/ 48894 h 205287"/>
                <a:gd name="connsiteX1" fmla="*/ 48894 w 97787"/>
                <a:gd name="connsiteY1" fmla="*/ 0 h 205287"/>
                <a:gd name="connsiteX2" fmla="*/ 0 w 97787"/>
                <a:gd name="connsiteY2" fmla="*/ 48894 h 205287"/>
                <a:gd name="connsiteX3" fmla="*/ 0 w 97787"/>
                <a:gd name="connsiteY3" fmla="*/ 205287 h 205287"/>
                <a:gd name="connsiteX4" fmla="*/ 97787 w 97787"/>
                <a:gd name="connsiteY4" fmla="*/ 205287 h 205287"/>
                <a:gd name="connsiteX5" fmla="*/ 97787 w 97787"/>
                <a:gd name="connsiteY5" fmla="*/ 488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48894"/>
                  </a:moveTo>
                  <a:cubicBezTo>
                    <a:pt x="97787" y="21936"/>
                    <a:pt x="75917" y="0"/>
                    <a:pt x="48894" y="0"/>
                  </a:cubicBezTo>
                  <a:cubicBezTo>
                    <a:pt x="21870" y="0"/>
                    <a:pt x="0" y="21870"/>
                    <a:pt x="0" y="48894"/>
                  </a:cubicBezTo>
                  <a:lnTo>
                    <a:pt x="0" y="205287"/>
                  </a:lnTo>
                  <a:lnTo>
                    <a:pt x="97787" y="205287"/>
                  </a:lnTo>
                  <a:lnTo>
                    <a:pt x="97787" y="48894"/>
                  </a:lnTo>
                  <a:close/>
                </a:path>
              </a:pathLst>
            </a:custGeom>
            <a:solidFill>
              <a:schemeClr val="bg1"/>
            </a:solidFill>
            <a:ln w="6589" cap="flat">
              <a:noFill/>
              <a:prstDash val="solid"/>
              <a:miter/>
            </a:ln>
          </p:spPr>
          <p:txBody>
            <a:bodyPr rtlCol="0" anchor="ctr"/>
            <a:lstStyle/>
            <a:p>
              <a:endParaRPr lang="en-US"/>
            </a:p>
          </p:txBody>
        </p:sp>
        <p:sp>
          <p:nvSpPr>
            <p:cNvPr id="41" name="Freeform: Shape 43">
              <a:extLst>
                <a:ext uri="{FF2B5EF4-FFF2-40B4-BE49-F238E27FC236}">
                  <a16:creationId xmlns:a16="http://schemas.microsoft.com/office/drawing/2014/main" id="{F33AC777-0020-A700-C789-5281F94981AB}"/>
                </a:ext>
              </a:extLst>
            </p:cNvPr>
            <p:cNvSpPr/>
            <p:nvPr/>
          </p:nvSpPr>
          <p:spPr>
            <a:xfrm>
              <a:off x="1069449" y="1005971"/>
              <a:ext cx="97787" cy="142320"/>
            </a:xfrm>
            <a:custGeom>
              <a:avLst/>
              <a:gdLst>
                <a:gd name="connsiteX0" fmla="*/ 97787 w 97787"/>
                <a:gd name="connsiteY0" fmla="*/ 48894 h 142320"/>
                <a:gd name="connsiteX1" fmla="*/ 48894 w 97787"/>
                <a:gd name="connsiteY1" fmla="*/ 0 h 142320"/>
                <a:gd name="connsiteX2" fmla="*/ 0 w 97787"/>
                <a:gd name="connsiteY2" fmla="*/ 48894 h 142320"/>
                <a:gd name="connsiteX3" fmla="*/ 0 w 97787"/>
                <a:gd name="connsiteY3" fmla="*/ 142320 h 142320"/>
                <a:gd name="connsiteX4" fmla="*/ 97787 w 97787"/>
                <a:gd name="connsiteY4" fmla="*/ 142320 h 142320"/>
                <a:gd name="connsiteX5" fmla="*/ 97787 w 97787"/>
                <a:gd name="connsiteY5" fmla="*/ 48894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48894"/>
                  </a:moveTo>
                  <a:cubicBezTo>
                    <a:pt x="97787" y="21936"/>
                    <a:pt x="75917" y="0"/>
                    <a:pt x="48894" y="0"/>
                  </a:cubicBezTo>
                  <a:cubicBezTo>
                    <a:pt x="21870" y="0"/>
                    <a:pt x="0" y="21870"/>
                    <a:pt x="0" y="48894"/>
                  </a:cubicBezTo>
                  <a:lnTo>
                    <a:pt x="0" y="142320"/>
                  </a:lnTo>
                  <a:lnTo>
                    <a:pt x="97787" y="142320"/>
                  </a:lnTo>
                  <a:lnTo>
                    <a:pt x="97787" y="48894"/>
                  </a:lnTo>
                  <a:close/>
                </a:path>
              </a:pathLst>
            </a:custGeom>
            <a:solidFill>
              <a:schemeClr val="bg1"/>
            </a:solidFill>
            <a:ln w="6589" cap="flat">
              <a:noFill/>
              <a:prstDash val="solid"/>
              <a:miter/>
            </a:ln>
          </p:spPr>
          <p:txBody>
            <a:bodyPr rtlCol="0" anchor="ctr"/>
            <a:lstStyle/>
            <a:p>
              <a:endParaRPr lang="en-US"/>
            </a:p>
          </p:txBody>
        </p:sp>
        <p:sp>
          <p:nvSpPr>
            <p:cNvPr id="42" name="Freeform: Shape 44">
              <a:extLst>
                <a:ext uri="{FF2B5EF4-FFF2-40B4-BE49-F238E27FC236}">
                  <a16:creationId xmlns:a16="http://schemas.microsoft.com/office/drawing/2014/main" id="{0AA75600-0A4A-ED0D-23AC-CE064A41C5CB}"/>
                </a:ext>
              </a:extLst>
            </p:cNvPr>
            <p:cNvSpPr/>
            <p:nvPr/>
          </p:nvSpPr>
          <p:spPr>
            <a:xfrm>
              <a:off x="695611" y="1231873"/>
              <a:ext cx="97787" cy="394452"/>
            </a:xfrm>
            <a:custGeom>
              <a:avLst/>
              <a:gdLst>
                <a:gd name="connsiteX0" fmla="*/ 97787 w 97787"/>
                <a:gd name="connsiteY0" fmla="*/ 345559 h 394452"/>
                <a:gd name="connsiteX1" fmla="*/ 48894 w 97787"/>
                <a:gd name="connsiteY1" fmla="*/ 394453 h 394452"/>
                <a:gd name="connsiteX2" fmla="*/ 0 w 97787"/>
                <a:gd name="connsiteY2" fmla="*/ 345559 h 394452"/>
                <a:gd name="connsiteX3" fmla="*/ 0 w 97787"/>
                <a:gd name="connsiteY3" fmla="*/ 0 h 394452"/>
                <a:gd name="connsiteX4" fmla="*/ 97787 w 97787"/>
                <a:gd name="connsiteY4" fmla="*/ 0 h 394452"/>
                <a:gd name="connsiteX5" fmla="*/ 97787 w 97787"/>
                <a:gd name="connsiteY5" fmla="*/ 345559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345559"/>
                  </a:moveTo>
                  <a:cubicBezTo>
                    <a:pt x="97787" y="372583"/>
                    <a:pt x="75917" y="394453"/>
                    <a:pt x="48894" y="394453"/>
                  </a:cubicBezTo>
                  <a:cubicBezTo>
                    <a:pt x="21870" y="394453"/>
                    <a:pt x="0" y="372583"/>
                    <a:pt x="0" y="345559"/>
                  </a:cubicBezTo>
                  <a:lnTo>
                    <a:pt x="0" y="0"/>
                  </a:lnTo>
                  <a:lnTo>
                    <a:pt x="97787" y="0"/>
                  </a:lnTo>
                  <a:cubicBezTo>
                    <a:pt x="97787" y="0"/>
                    <a:pt x="97787" y="345559"/>
                    <a:pt x="97787" y="345559"/>
                  </a:cubicBezTo>
                  <a:close/>
                </a:path>
              </a:pathLst>
            </a:custGeom>
            <a:solidFill>
              <a:schemeClr val="bg1"/>
            </a:solidFill>
            <a:ln w="6589" cap="flat">
              <a:noFill/>
              <a:prstDash val="solid"/>
              <a:miter/>
            </a:ln>
          </p:spPr>
          <p:txBody>
            <a:bodyPr rtlCol="0" anchor="ctr"/>
            <a:lstStyle/>
            <a:p>
              <a:endParaRPr lang="en-US"/>
            </a:p>
          </p:txBody>
        </p:sp>
        <p:sp>
          <p:nvSpPr>
            <p:cNvPr id="43" name="Freeform: Shape 45">
              <a:extLst>
                <a:ext uri="{FF2B5EF4-FFF2-40B4-BE49-F238E27FC236}">
                  <a16:creationId xmlns:a16="http://schemas.microsoft.com/office/drawing/2014/main" id="{6E8C8B1A-F6EF-66F9-A59B-59EC7EDBE13F}"/>
                </a:ext>
              </a:extLst>
            </p:cNvPr>
            <p:cNvSpPr/>
            <p:nvPr/>
          </p:nvSpPr>
          <p:spPr>
            <a:xfrm>
              <a:off x="882530" y="1231873"/>
              <a:ext cx="97787" cy="268254"/>
            </a:xfrm>
            <a:custGeom>
              <a:avLst/>
              <a:gdLst>
                <a:gd name="connsiteX0" fmla="*/ 97787 w 97787"/>
                <a:gd name="connsiteY0" fmla="*/ 219361 h 268254"/>
                <a:gd name="connsiteX1" fmla="*/ 48894 w 97787"/>
                <a:gd name="connsiteY1" fmla="*/ 268254 h 268254"/>
                <a:gd name="connsiteX2" fmla="*/ 0 w 97787"/>
                <a:gd name="connsiteY2" fmla="*/ 219361 h 268254"/>
                <a:gd name="connsiteX3" fmla="*/ 0 w 97787"/>
                <a:gd name="connsiteY3" fmla="*/ 0 h 268254"/>
                <a:gd name="connsiteX4" fmla="*/ 97787 w 97787"/>
                <a:gd name="connsiteY4" fmla="*/ 0 h 268254"/>
                <a:gd name="connsiteX5" fmla="*/ 97787 w 97787"/>
                <a:gd name="connsiteY5" fmla="*/ 219361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219361"/>
                  </a:moveTo>
                  <a:cubicBezTo>
                    <a:pt x="97787" y="246384"/>
                    <a:pt x="75917" y="268254"/>
                    <a:pt x="48894" y="268254"/>
                  </a:cubicBezTo>
                  <a:cubicBezTo>
                    <a:pt x="21870" y="268254"/>
                    <a:pt x="0" y="246384"/>
                    <a:pt x="0" y="219361"/>
                  </a:cubicBezTo>
                  <a:lnTo>
                    <a:pt x="0" y="0"/>
                  </a:lnTo>
                  <a:lnTo>
                    <a:pt x="97787" y="0"/>
                  </a:lnTo>
                  <a:lnTo>
                    <a:pt x="97787" y="219361"/>
                  </a:lnTo>
                  <a:close/>
                </a:path>
              </a:pathLst>
            </a:custGeom>
            <a:solidFill>
              <a:schemeClr val="bg1"/>
            </a:solidFill>
            <a:ln w="6589" cap="flat">
              <a:noFill/>
              <a:prstDash val="solid"/>
              <a:miter/>
            </a:ln>
          </p:spPr>
          <p:txBody>
            <a:bodyPr rtlCol="0" anchor="ctr"/>
            <a:lstStyle/>
            <a:p>
              <a:endParaRPr lang="en-US"/>
            </a:p>
          </p:txBody>
        </p:sp>
        <p:sp>
          <p:nvSpPr>
            <p:cNvPr id="44" name="Freeform: Shape 46">
              <a:extLst>
                <a:ext uri="{FF2B5EF4-FFF2-40B4-BE49-F238E27FC236}">
                  <a16:creationId xmlns:a16="http://schemas.microsoft.com/office/drawing/2014/main" id="{56C445BD-DBD9-46BB-4350-439EE5362F6E}"/>
                </a:ext>
              </a:extLst>
            </p:cNvPr>
            <p:cNvSpPr/>
            <p:nvPr/>
          </p:nvSpPr>
          <p:spPr>
            <a:xfrm>
              <a:off x="508692" y="1231873"/>
              <a:ext cx="97787" cy="205287"/>
            </a:xfrm>
            <a:custGeom>
              <a:avLst/>
              <a:gdLst>
                <a:gd name="connsiteX0" fmla="*/ 97787 w 97787"/>
                <a:gd name="connsiteY0" fmla="*/ 156394 h 205287"/>
                <a:gd name="connsiteX1" fmla="*/ 48894 w 97787"/>
                <a:gd name="connsiteY1" fmla="*/ 205287 h 205287"/>
                <a:gd name="connsiteX2" fmla="*/ 0 w 97787"/>
                <a:gd name="connsiteY2" fmla="*/ 156394 h 205287"/>
                <a:gd name="connsiteX3" fmla="*/ 0 w 97787"/>
                <a:gd name="connsiteY3" fmla="*/ 0 h 205287"/>
                <a:gd name="connsiteX4" fmla="*/ 97787 w 97787"/>
                <a:gd name="connsiteY4" fmla="*/ 0 h 205287"/>
                <a:gd name="connsiteX5" fmla="*/ 97787 w 97787"/>
                <a:gd name="connsiteY5" fmla="*/ 1563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156394"/>
                  </a:moveTo>
                  <a:cubicBezTo>
                    <a:pt x="97787" y="183417"/>
                    <a:pt x="75917" y="205287"/>
                    <a:pt x="48894" y="205287"/>
                  </a:cubicBezTo>
                  <a:cubicBezTo>
                    <a:pt x="21870" y="205287"/>
                    <a:pt x="0" y="183417"/>
                    <a:pt x="0" y="156394"/>
                  </a:cubicBezTo>
                  <a:lnTo>
                    <a:pt x="0" y="0"/>
                  </a:lnTo>
                  <a:lnTo>
                    <a:pt x="97787" y="0"/>
                  </a:lnTo>
                  <a:lnTo>
                    <a:pt x="97787" y="156394"/>
                  </a:lnTo>
                  <a:close/>
                </a:path>
              </a:pathLst>
            </a:custGeom>
            <a:solidFill>
              <a:schemeClr val="bg1"/>
            </a:solidFill>
            <a:ln w="6589" cap="flat">
              <a:noFill/>
              <a:prstDash val="solid"/>
              <a:miter/>
            </a:ln>
          </p:spPr>
          <p:txBody>
            <a:bodyPr rtlCol="0" anchor="ctr"/>
            <a:lstStyle/>
            <a:p>
              <a:endParaRPr lang="en-US"/>
            </a:p>
          </p:txBody>
        </p:sp>
        <p:sp>
          <p:nvSpPr>
            <p:cNvPr id="45" name="Freeform: Shape 47">
              <a:extLst>
                <a:ext uri="{FF2B5EF4-FFF2-40B4-BE49-F238E27FC236}">
                  <a16:creationId xmlns:a16="http://schemas.microsoft.com/office/drawing/2014/main" id="{622BFEA0-A66B-4431-5101-5FAC81F086AB}"/>
                </a:ext>
              </a:extLst>
            </p:cNvPr>
            <p:cNvSpPr/>
            <p:nvPr/>
          </p:nvSpPr>
          <p:spPr>
            <a:xfrm>
              <a:off x="1069449" y="1231873"/>
              <a:ext cx="97787" cy="142320"/>
            </a:xfrm>
            <a:custGeom>
              <a:avLst/>
              <a:gdLst>
                <a:gd name="connsiteX0" fmla="*/ 97787 w 97787"/>
                <a:gd name="connsiteY0" fmla="*/ 93427 h 142320"/>
                <a:gd name="connsiteX1" fmla="*/ 48894 w 97787"/>
                <a:gd name="connsiteY1" fmla="*/ 142320 h 142320"/>
                <a:gd name="connsiteX2" fmla="*/ 0 w 97787"/>
                <a:gd name="connsiteY2" fmla="*/ 93427 h 142320"/>
                <a:gd name="connsiteX3" fmla="*/ 0 w 97787"/>
                <a:gd name="connsiteY3" fmla="*/ 0 h 142320"/>
                <a:gd name="connsiteX4" fmla="*/ 97787 w 97787"/>
                <a:gd name="connsiteY4" fmla="*/ 0 h 142320"/>
                <a:gd name="connsiteX5" fmla="*/ 97787 w 97787"/>
                <a:gd name="connsiteY5" fmla="*/ 93427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93427"/>
                  </a:moveTo>
                  <a:cubicBezTo>
                    <a:pt x="97787" y="120450"/>
                    <a:pt x="75917" y="142320"/>
                    <a:pt x="48894" y="142320"/>
                  </a:cubicBezTo>
                  <a:cubicBezTo>
                    <a:pt x="21870" y="142320"/>
                    <a:pt x="0" y="120450"/>
                    <a:pt x="0" y="93427"/>
                  </a:cubicBezTo>
                  <a:lnTo>
                    <a:pt x="0" y="0"/>
                  </a:lnTo>
                  <a:lnTo>
                    <a:pt x="97787" y="0"/>
                  </a:lnTo>
                  <a:lnTo>
                    <a:pt x="97787" y="93427"/>
                  </a:lnTo>
                  <a:close/>
                </a:path>
              </a:pathLst>
            </a:custGeom>
            <a:solidFill>
              <a:schemeClr val="bg1"/>
            </a:solidFill>
            <a:ln w="6589" cap="flat">
              <a:noFill/>
              <a:prstDash val="solid"/>
              <a:miter/>
            </a:ln>
          </p:spPr>
          <p:txBody>
            <a:bodyPr rtlCol="0" anchor="ctr"/>
            <a:lstStyle/>
            <a:p>
              <a:endParaRPr lang="en-US"/>
            </a:p>
          </p:txBody>
        </p:sp>
        <p:sp>
          <p:nvSpPr>
            <p:cNvPr id="46" name="Freeform: Shape 48">
              <a:extLst>
                <a:ext uri="{FF2B5EF4-FFF2-40B4-BE49-F238E27FC236}">
                  <a16:creationId xmlns:a16="http://schemas.microsoft.com/office/drawing/2014/main" id="{175FB74C-5689-AC2E-27B8-B6776CE8C1FB}"/>
                </a:ext>
              </a:extLst>
            </p:cNvPr>
            <p:cNvSpPr/>
            <p:nvPr/>
          </p:nvSpPr>
          <p:spPr>
            <a:xfrm>
              <a:off x="882530" y="880037"/>
              <a:ext cx="97787" cy="268254"/>
            </a:xfrm>
            <a:custGeom>
              <a:avLst/>
              <a:gdLst>
                <a:gd name="connsiteX0" fmla="*/ 97787 w 97787"/>
                <a:gd name="connsiteY0" fmla="*/ 48894 h 268254"/>
                <a:gd name="connsiteX1" fmla="*/ 48894 w 97787"/>
                <a:gd name="connsiteY1" fmla="*/ 0 h 268254"/>
                <a:gd name="connsiteX2" fmla="*/ 0 w 97787"/>
                <a:gd name="connsiteY2" fmla="*/ 48894 h 268254"/>
                <a:gd name="connsiteX3" fmla="*/ 0 w 97787"/>
                <a:gd name="connsiteY3" fmla="*/ 268254 h 268254"/>
                <a:gd name="connsiteX4" fmla="*/ 97787 w 97787"/>
                <a:gd name="connsiteY4" fmla="*/ 268254 h 268254"/>
                <a:gd name="connsiteX5" fmla="*/ 97787 w 97787"/>
                <a:gd name="connsiteY5" fmla="*/ 48894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48894"/>
                  </a:moveTo>
                  <a:cubicBezTo>
                    <a:pt x="97787" y="21936"/>
                    <a:pt x="75917" y="0"/>
                    <a:pt x="48894" y="0"/>
                  </a:cubicBezTo>
                  <a:cubicBezTo>
                    <a:pt x="21870" y="0"/>
                    <a:pt x="0" y="21870"/>
                    <a:pt x="0" y="48894"/>
                  </a:cubicBezTo>
                  <a:lnTo>
                    <a:pt x="0" y="268254"/>
                  </a:lnTo>
                  <a:lnTo>
                    <a:pt x="97787" y="268254"/>
                  </a:lnTo>
                  <a:lnTo>
                    <a:pt x="97787" y="48894"/>
                  </a:lnTo>
                  <a:close/>
                </a:path>
              </a:pathLst>
            </a:custGeom>
            <a:solidFill>
              <a:schemeClr val="bg1"/>
            </a:solidFill>
            <a:ln w="6589" cap="flat">
              <a:noFill/>
              <a:prstDash val="solid"/>
              <a:miter/>
            </a:ln>
          </p:spPr>
          <p:txBody>
            <a:bodyPr rtlCol="0" anchor="ctr"/>
            <a:lstStyle/>
            <a:p>
              <a:endParaRPr lang="en-US"/>
            </a:p>
          </p:txBody>
        </p:sp>
      </p:grpSp>
      <p:sp>
        <p:nvSpPr>
          <p:cNvPr id="3" name="Text Placeholder 51">
            <a:extLst>
              <a:ext uri="{FF2B5EF4-FFF2-40B4-BE49-F238E27FC236}">
                <a16:creationId xmlns:a16="http://schemas.microsoft.com/office/drawing/2014/main" id="{625F6AA1-A75D-47D9-50CF-D1DA78BEEF5B}"/>
              </a:ext>
            </a:extLst>
          </p:cNvPr>
          <p:cNvSpPr>
            <a:spLocks noGrp="1"/>
          </p:cNvSpPr>
          <p:nvPr>
            <p:ph type="body" sz="quarter" idx="10"/>
          </p:nvPr>
        </p:nvSpPr>
        <p:spPr>
          <a:xfrm>
            <a:off x="479425" y="2887257"/>
            <a:ext cx="5616575" cy="584775"/>
          </a:xfrm>
        </p:spPr>
        <p:txBody>
          <a:bodyPr/>
          <a:lstStyle>
            <a:lvl1pPr marL="0" indent="0">
              <a:lnSpc>
                <a:spcPct val="100000"/>
              </a:lnSpc>
              <a:spcAft>
                <a:spcPts val="0"/>
              </a:spcAft>
              <a:buFontTx/>
              <a:buNone/>
              <a:defRPr sz="2000">
                <a:solidFill>
                  <a:schemeClr val="accent2"/>
                </a:solidFill>
              </a:defRPr>
            </a:lvl1pPr>
            <a:lvl2pPr marL="0" indent="0">
              <a:lnSpc>
                <a:spcPct val="100000"/>
              </a:lnSpc>
              <a:spcAft>
                <a:spcPts val="0"/>
              </a:spcAft>
              <a:buFontTx/>
              <a:buNone/>
              <a:defRPr sz="1800">
                <a:solidFill>
                  <a:schemeClr val="accent1"/>
                </a:solidFill>
                <a:latin typeface="Verdana" panose="020B0604030504040204" pitchFamily="34" charset="0"/>
                <a:ea typeface="Verdana" panose="020B0604030504040204" pitchFamily="34" charset="0"/>
              </a:defRPr>
            </a:lvl2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0BB5253D-3C32-5FFE-6B43-40FB57DB68BA}"/>
              </a:ext>
            </a:extLst>
          </p:cNvPr>
          <p:cNvSpPr>
            <a:spLocks noGrp="1"/>
          </p:cNvSpPr>
          <p:nvPr>
            <p:ph type="body" sz="quarter" idx="11" hasCustomPrompt="1"/>
          </p:nvPr>
        </p:nvSpPr>
        <p:spPr>
          <a:xfrm>
            <a:off x="479424" y="1810477"/>
            <a:ext cx="7323455" cy="1011687"/>
          </a:xfrm>
        </p:spPr>
        <p:txBody>
          <a:bodyPr/>
          <a:lstStyle>
            <a:lvl1pPr marL="0" indent="0">
              <a:lnSpc>
                <a:spcPct val="90000"/>
              </a:lnSpc>
              <a:buNone/>
              <a:defRPr sz="7200">
                <a:solidFill>
                  <a:schemeClr val="accent1"/>
                </a:solidFill>
                <a:latin typeface="Verdana" panose="020B0604030504040204" pitchFamily="34" charset="0"/>
                <a:ea typeface="Verdana" panose="020B0604030504040204" pitchFamily="34" charset="0"/>
              </a:defRPr>
            </a:lvl1pPr>
          </a:lstStyle>
          <a:p>
            <a:pPr lvl="0"/>
            <a:r>
              <a:rPr lang="en-US"/>
              <a:t>Thank you</a:t>
            </a:r>
          </a:p>
        </p:txBody>
      </p:sp>
    </p:spTree>
    <p:extLst>
      <p:ext uri="{BB962C8B-B14F-4D97-AF65-F5344CB8AC3E}">
        <p14:creationId xmlns:p14="http://schemas.microsoft.com/office/powerpoint/2010/main" val="925806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pic>
        <p:nvPicPr>
          <p:cNvPr id="6" name="Picture 5" descr="A blue and green waves&#10;&#10;Description automatically generated">
            <a:extLst>
              <a:ext uri="{FF2B5EF4-FFF2-40B4-BE49-F238E27FC236}">
                <a16:creationId xmlns:a16="http://schemas.microsoft.com/office/drawing/2014/main" id="{BAAE8A3A-A9F5-37FB-66C6-9A58FB053D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2" name="Text Placeholder 51">
            <a:extLst>
              <a:ext uri="{FF2B5EF4-FFF2-40B4-BE49-F238E27FC236}">
                <a16:creationId xmlns:a16="http://schemas.microsoft.com/office/drawing/2014/main" id="{ECC19E4D-97D6-E5C4-7C57-96BF0D02707B}"/>
              </a:ext>
            </a:extLst>
          </p:cNvPr>
          <p:cNvSpPr>
            <a:spLocks noGrp="1"/>
          </p:cNvSpPr>
          <p:nvPr>
            <p:ph type="body" sz="quarter" idx="10"/>
          </p:nvPr>
        </p:nvSpPr>
        <p:spPr>
          <a:xfrm>
            <a:off x="479425" y="3630765"/>
            <a:ext cx="5616575" cy="1075166"/>
          </a:xfrm>
        </p:spPr>
        <p:txBody>
          <a:bodyPr/>
          <a:lstStyle>
            <a:lvl1pPr marL="0" indent="0">
              <a:lnSpc>
                <a:spcPct val="90000"/>
              </a:lnSpc>
              <a:spcAft>
                <a:spcPts val="3200"/>
              </a:spcAft>
              <a:buNone/>
              <a:defRPr>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spcAft>
                <a:spcPts val="3200"/>
              </a:spcAft>
              <a:buNone/>
              <a:defRPr sz="1800">
                <a:solidFill>
                  <a:schemeClr val="accent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a:t>Click to edit Master text styles</a:t>
            </a:r>
          </a:p>
          <a:p>
            <a:pPr lvl="1"/>
            <a:r>
              <a:rPr lang="en-US"/>
              <a:t>Second level</a:t>
            </a:r>
          </a:p>
        </p:txBody>
      </p:sp>
      <p:grpSp>
        <p:nvGrpSpPr>
          <p:cNvPr id="13" name="Group 12">
            <a:extLst>
              <a:ext uri="{FF2B5EF4-FFF2-40B4-BE49-F238E27FC236}">
                <a16:creationId xmlns:a16="http://schemas.microsoft.com/office/drawing/2014/main" id="{3A2056F8-4A5E-EB33-845A-724DC1428854}"/>
              </a:ext>
            </a:extLst>
          </p:cNvPr>
          <p:cNvGrpSpPr/>
          <p:nvPr userDrawn="1"/>
        </p:nvGrpSpPr>
        <p:grpSpPr>
          <a:xfrm>
            <a:off x="508692" y="583254"/>
            <a:ext cx="1813167" cy="581445"/>
            <a:chOff x="508692" y="753905"/>
            <a:chExt cx="2720536" cy="872420"/>
          </a:xfrm>
        </p:grpSpPr>
        <p:sp>
          <p:nvSpPr>
            <p:cNvPr id="14" name="Freeform: Shape 14">
              <a:extLst>
                <a:ext uri="{FF2B5EF4-FFF2-40B4-BE49-F238E27FC236}">
                  <a16:creationId xmlns:a16="http://schemas.microsoft.com/office/drawing/2014/main" id="{469592FB-870B-5B11-5168-F80D94FA9995}"/>
                </a:ext>
              </a:extLst>
            </p:cNvPr>
            <p:cNvSpPr/>
            <p:nvPr/>
          </p:nvSpPr>
          <p:spPr>
            <a:xfrm>
              <a:off x="1327594" y="1472575"/>
              <a:ext cx="48827" cy="75719"/>
            </a:xfrm>
            <a:custGeom>
              <a:avLst/>
              <a:gdLst>
                <a:gd name="connsiteX0" fmla="*/ 0 w 48827"/>
                <a:gd name="connsiteY0" fmla="*/ 75719 h 75719"/>
                <a:gd name="connsiteX1" fmla="*/ 0 w 48827"/>
                <a:gd name="connsiteY1" fmla="*/ 0 h 75719"/>
                <a:gd name="connsiteX2" fmla="*/ 48828 w 48827"/>
                <a:gd name="connsiteY2" fmla="*/ 0 h 75719"/>
                <a:gd name="connsiteX3" fmla="*/ 48828 w 48827"/>
                <a:gd name="connsiteY3" fmla="*/ 11166 h 75719"/>
                <a:gd name="connsiteX4" fmla="*/ 13809 w 48827"/>
                <a:gd name="connsiteY4" fmla="*/ 11166 h 75719"/>
                <a:gd name="connsiteX5" fmla="*/ 13809 w 48827"/>
                <a:gd name="connsiteY5" fmla="*/ 32376 h 75719"/>
                <a:gd name="connsiteX6" fmla="*/ 42154 w 48827"/>
                <a:gd name="connsiteY6" fmla="*/ 32376 h 75719"/>
                <a:gd name="connsiteX7" fmla="*/ 42154 w 48827"/>
                <a:gd name="connsiteY7" fmla="*/ 43278 h 75719"/>
                <a:gd name="connsiteX8" fmla="*/ 13809 w 48827"/>
                <a:gd name="connsiteY8" fmla="*/ 43278 h 75719"/>
                <a:gd name="connsiteX9" fmla="*/ 13809 w 48827"/>
                <a:gd name="connsiteY9" fmla="*/ 75719 h 75719"/>
                <a:gd name="connsiteX10" fmla="*/ 0 w 4882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27" h="75719">
                  <a:moveTo>
                    <a:pt x="0" y="75719"/>
                  </a:moveTo>
                  <a:lnTo>
                    <a:pt x="0" y="0"/>
                  </a:lnTo>
                  <a:lnTo>
                    <a:pt x="48828" y="0"/>
                  </a:lnTo>
                  <a:lnTo>
                    <a:pt x="48828" y="11166"/>
                  </a:lnTo>
                  <a:lnTo>
                    <a:pt x="13809" y="11166"/>
                  </a:lnTo>
                  <a:lnTo>
                    <a:pt x="13809" y="32376"/>
                  </a:lnTo>
                  <a:lnTo>
                    <a:pt x="42154" y="32376"/>
                  </a:lnTo>
                  <a:lnTo>
                    <a:pt x="42154" y="43278"/>
                  </a:lnTo>
                  <a:lnTo>
                    <a:pt x="13809" y="43278"/>
                  </a:lnTo>
                  <a:lnTo>
                    <a:pt x="13809" y="75719"/>
                  </a:lnTo>
                  <a:lnTo>
                    <a:pt x="0" y="75719"/>
                  </a:lnTo>
                  <a:close/>
                </a:path>
              </a:pathLst>
            </a:custGeom>
            <a:solidFill>
              <a:schemeClr val="bg1"/>
            </a:solidFill>
            <a:ln w="6589" cap="flat">
              <a:noFill/>
              <a:prstDash val="solid"/>
              <a:miter/>
            </a:ln>
          </p:spPr>
          <p:txBody>
            <a:bodyPr rtlCol="0" anchor="ctr"/>
            <a:lstStyle/>
            <a:p>
              <a:endParaRPr lang="en-US"/>
            </a:p>
          </p:txBody>
        </p:sp>
        <p:sp>
          <p:nvSpPr>
            <p:cNvPr id="15" name="Freeform: Shape 15">
              <a:extLst>
                <a:ext uri="{FF2B5EF4-FFF2-40B4-BE49-F238E27FC236}">
                  <a16:creationId xmlns:a16="http://schemas.microsoft.com/office/drawing/2014/main" id="{BE88EE50-E9BF-9A17-ADA0-0FFA1ACFCB68}"/>
                </a:ext>
              </a:extLst>
            </p:cNvPr>
            <p:cNvSpPr/>
            <p:nvPr/>
          </p:nvSpPr>
          <p:spPr>
            <a:xfrm>
              <a:off x="1392544"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a:p>
          </p:txBody>
        </p:sp>
        <p:sp>
          <p:nvSpPr>
            <p:cNvPr id="16" name="Freeform: Shape 16">
              <a:extLst>
                <a:ext uri="{FF2B5EF4-FFF2-40B4-BE49-F238E27FC236}">
                  <a16:creationId xmlns:a16="http://schemas.microsoft.com/office/drawing/2014/main" id="{A36DE73E-B086-1C93-A571-1F4C746AF00E}"/>
                </a:ext>
              </a:extLst>
            </p:cNvPr>
            <p:cNvSpPr/>
            <p:nvPr/>
          </p:nvSpPr>
          <p:spPr>
            <a:xfrm>
              <a:off x="1426505" y="1472575"/>
              <a:ext cx="63297" cy="75719"/>
            </a:xfrm>
            <a:custGeom>
              <a:avLst/>
              <a:gdLst>
                <a:gd name="connsiteX0" fmla="*/ 0 w 63297"/>
                <a:gd name="connsiteY0" fmla="*/ 75719 h 75719"/>
                <a:gd name="connsiteX1" fmla="*/ 0 w 63297"/>
                <a:gd name="connsiteY1" fmla="*/ 0 h 75719"/>
                <a:gd name="connsiteX2" fmla="*/ 13875 w 63297"/>
                <a:gd name="connsiteY2" fmla="*/ 0 h 75719"/>
                <a:gd name="connsiteX3" fmla="*/ 49422 w 63297"/>
                <a:gd name="connsiteY3" fmla="*/ 53321 h 75719"/>
                <a:gd name="connsiteX4" fmla="*/ 49422 w 63297"/>
                <a:gd name="connsiteY4" fmla="*/ 0 h 75719"/>
                <a:gd name="connsiteX5" fmla="*/ 63297 w 63297"/>
                <a:gd name="connsiteY5" fmla="*/ 0 h 75719"/>
                <a:gd name="connsiteX6" fmla="*/ 63297 w 63297"/>
                <a:gd name="connsiteY6" fmla="*/ 75719 h 75719"/>
                <a:gd name="connsiteX7" fmla="*/ 49422 w 63297"/>
                <a:gd name="connsiteY7" fmla="*/ 75719 h 75719"/>
                <a:gd name="connsiteX8" fmla="*/ 13875 w 63297"/>
                <a:gd name="connsiteY8" fmla="*/ 22531 h 75719"/>
                <a:gd name="connsiteX9" fmla="*/ 13875 w 63297"/>
                <a:gd name="connsiteY9" fmla="*/ 75719 h 75719"/>
                <a:gd name="connsiteX10" fmla="*/ 0 w 6329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97" h="75719">
                  <a:moveTo>
                    <a:pt x="0" y="75719"/>
                  </a:moveTo>
                  <a:lnTo>
                    <a:pt x="0" y="0"/>
                  </a:lnTo>
                  <a:lnTo>
                    <a:pt x="13875" y="0"/>
                  </a:lnTo>
                  <a:lnTo>
                    <a:pt x="49422" y="53321"/>
                  </a:lnTo>
                  <a:lnTo>
                    <a:pt x="49422" y="0"/>
                  </a:lnTo>
                  <a:lnTo>
                    <a:pt x="63297" y="0"/>
                  </a:lnTo>
                  <a:lnTo>
                    <a:pt x="63297" y="75719"/>
                  </a:lnTo>
                  <a:lnTo>
                    <a:pt x="49422" y="75719"/>
                  </a:lnTo>
                  <a:lnTo>
                    <a:pt x="13875" y="22531"/>
                  </a:lnTo>
                  <a:lnTo>
                    <a:pt x="13875" y="75719"/>
                  </a:lnTo>
                  <a:lnTo>
                    <a:pt x="0" y="75719"/>
                  </a:lnTo>
                  <a:close/>
                </a:path>
              </a:pathLst>
            </a:custGeom>
            <a:solidFill>
              <a:schemeClr val="bg1"/>
            </a:solidFill>
            <a:ln w="6589" cap="flat">
              <a:noFill/>
              <a:prstDash val="solid"/>
              <a:miter/>
            </a:ln>
          </p:spPr>
          <p:txBody>
            <a:bodyPr rtlCol="0" anchor="ctr"/>
            <a:lstStyle/>
            <a:p>
              <a:endParaRPr lang="en-US"/>
            </a:p>
          </p:txBody>
        </p:sp>
        <p:sp>
          <p:nvSpPr>
            <p:cNvPr id="17" name="Freeform: Shape 17">
              <a:extLst>
                <a:ext uri="{FF2B5EF4-FFF2-40B4-BE49-F238E27FC236}">
                  <a16:creationId xmlns:a16="http://schemas.microsoft.com/office/drawing/2014/main" id="{8CB8C09E-B6EB-D9DD-6575-B9278359D5F1}"/>
                </a:ext>
              </a:extLst>
            </p:cNvPr>
            <p:cNvSpPr/>
            <p:nvPr/>
          </p:nvSpPr>
          <p:spPr>
            <a:xfrm>
              <a:off x="1509888" y="1472575"/>
              <a:ext cx="64685" cy="75719"/>
            </a:xfrm>
            <a:custGeom>
              <a:avLst/>
              <a:gdLst>
                <a:gd name="connsiteX0" fmla="*/ 0 w 64685"/>
                <a:gd name="connsiteY0" fmla="*/ 75719 h 75719"/>
                <a:gd name="connsiteX1" fmla="*/ 0 w 64685"/>
                <a:gd name="connsiteY1" fmla="*/ 0 h 75719"/>
                <a:gd name="connsiteX2" fmla="*/ 25834 w 64685"/>
                <a:gd name="connsiteY2" fmla="*/ 0 h 75719"/>
                <a:gd name="connsiteX3" fmla="*/ 47770 w 64685"/>
                <a:gd name="connsiteY3" fmla="*/ 4691 h 75719"/>
                <a:gd name="connsiteX4" fmla="*/ 60522 w 64685"/>
                <a:gd name="connsiteY4" fmla="*/ 17906 h 75719"/>
                <a:gd name="connsiteX5" fmla="*/ 64685 w 64685"/>
                <a:gd name="connsiteY5" fmla="*/ 37860 h 75719"/>
                <a:gd name="connsiteX6" fmla="*/ 60522 w 64685"/>
                <a:gd name="connsiteY6" fmla="*/ 57813 h 75719"/>
                <a:gd name="connsiteX7" fmla="*/ 47770 w 64685"/>
                <a:gd name="connsiteY7" fmla="*/ 71028 h 75719"/>
                <a:gd name="connsiteX8" fmla="*/ 25834 w 64685"/>
                <a:gd name="connsiteY8" fmla="*/ 75719 h 75719"/>
                <a:gd name="connsiteX9" fmla="*/ 0 w 64685"/>
                <a:gd name="connsiteY9" fmla="*/ 75719 h 75719"/>
                <a:gd name="connsiteX10" fmla="*/ 13875 w 64685"/>
                <a:gd name="connsiteY10" fmla="*/ 63826 h 75719"/>
                <a:gd name="connsiteX11" fmla="*/ 25240 w 64685"/>
                <a:gd name="connsiteY11" fmla="*/ 63826 h 75719"/>
                <a:gd name="connsiteX12" fmla="*/ 40304 w 64685"/>
                <a:gd name="connsiteY12" fmla="*/ 60721 h 75719"/>
                <a:gd name="connsiteX13" fmla="*/ 48167 w 64685"/>
                <a:gd name="connsiteY13" fmla="*/ 51867 h 75719"/>
                <a:gd name="connsiteX14" fmla="*/ 50545 w 64685"/>
                <a:gd name="connsiteY14" fmla="*/ 37860 h 75719"/>
                <a:gd name="connsiteX15" fmla="*/ 48167 w 64685"/>
                <a:gd name="connsiteY15" fmla="*/ 23918 h 75719"/>
                <a:gd name="connsiteX16" fmla="*/ 40304 w 64685"/>
                <a:gd name="connsiteY16" fmla="*/ 14932 h 75719"/>
                <a:gd name="connsiteX17" fmla="*/ 25240 w 64685"/>
                <a:gd name="connsiteY17" fmla="*/ 11827 h 75719"/>
                <a:gd name="connsiteX18" fmla="*/ 13875 w 64685"/>
                <a:gd name="connsiteY18" fmla="*/ 11827 h 75719"/>
                <a:gd name="connsiteX19" fmla="*/ 13875 w 64685"/>
                <a:gd name="connsiteY19" fmla="*/ 63826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685" h="75719">
                  <a:moveTo>
                    <a:pt x="0" y="75719"/>
                  </a:moveTo>
                  <a:lnTo>
                    <a:pt x="0" y="0"/>
                  </a:lnTo>
                  <a:lnTo>
                    <a:pt x="25834" y="0"/>
                  </a:lnTo>
                  <a:cubicBezTo>
                    <a:pt x="34688" y="0"/>
                    <a:pt x="42022" y="1586"/>
                    <a:pt x="47770" y="4691"/>
                  </a:cubicBezTo>
                  <a:cubicBezTo>
                    <a:pt x="53519" y="7863"/>
                    <a:pt x="57747" y="12223"/>
                    <a:pt x="60522" y="17906"/>
                  </a:cubicBezTo>
                  <a:cubicBezTo>
                    <a:pt x="63297" y="23588"/>
                    <a:pt x="64685" y="30195"/>
                    <a:pt x="64685" y="37860"/>
                  </a:cubicBezTo>
                  <a:cubicBezTo>
                    <a:pt x="64685" y="45524"/>
                    <a:pt x="63297" y="52131"/>
                    <a:pt x="60522" y="57813"/>
                  </a:cubicBezTo>
                  <a:cubicBezTo>
                    <a:pt x="57747" y="63496"/>
                    <a:pt x="53519" y="67856"/>
                    <a:pt x="47770" y="71028"/>
                  </a:cubicBezTo>
                  <a:cubicBezTo>
                    <a:pt x="42022" y="74133"/>
                    <a:pt x="34754" y="75719"/>
                    <a:pt x="25834" y="75719"/>
                  </a:cubicBezTo>
                  <a:lnTo>
                    <a:pt x="0" y="75719"/>
                  </a:lnTo>
                  <a:close/>
                  <a:moveTo>
                    <a:pt x="13875" y="63826"/>
                  </a:moveTo>
                  <a:lnTo>
                    <a:pt x="25240" y="63826"/>
                  </a:lnTo>
                  <a:cubicBezTo>
                    <a:pt x="31583" y="63826"/>
                    <a:pt x="36604" y="62769"/>
                    <a:pt x="40304" y="60721"/>
                  </a:cubicBezTo>
                  <a:cubicBezTo>
                    <a:pt x="44004" y="58672"/>
                    <a:pt x="46647" y="55699"/>
                    <a:pt x="48167" y="51867"/>
                  </a:cubicBezTo>
                  <a:cubicBezTo>
                    <a:pt x="49753" y="48035"/>
                    <a:pt x="50545" y="43344"/>
                    <a:pt x="50545" y="37860"/>
                  </a:cubicBezTo>
                  <a:cubicBezTo>
                    <a:pt x="50545" y="32376"/>
                    <a:pt x="49753" y="27817"/>
                    <a:pt x="48167" y="23918"/>
                  </a:cubicBezTo>
                  <a:cubicBezTo>
                    <a:pt x="46581" y="20020"/>
                    <a:pt x="43938" y="17047"/>
                    <a:pt x="40304" y="14932"/>
                  </a:cubicBezTo>
                  <a:cubicBezTo>
                    <a:pt x="36604" y="12818"/>
                    <a:pt x="31583" y="11827"/>
                    <a:pt x="25240" y="11827"/>
                  </a:cubicBezTo>
                  <a:lnTo>
                    <a:pt x="13875" y="11827"/>
                  </a:lnTo>
                  <a:lnTo>
                    <a:pt x="13875" y="63826"/>
                  </a:lnTo>
                  <a:close/>
                </a:path>
              </a:pathLst>
            </a:custGeom>
            <a:solidFill>
              <a:schemeClr val="bg1"/>
            </a:solidFill>
            <a:ln w="6589" cap="flat">
              <a:noFill/>
              <a:prstDash val="solid"/>
              <a:miter/>
            </a:ln>
          </p:spPr>
          <p:txBody>
            <a:bodyPr rtlCol="0" anchor="ctr"/>
            <a:lstStyle/>
            <a:p>
              <a:endParaRPr lang="en-US"/>
            </a:p>
          </p:txBody>
        </p:sp>
        <p:sp>
          <p:nvSpPr>
            <p:cNvPr id="18" name="Freeform: Shape 18">
              <a:extLst>
                <a:ext uri="{FF2B5EF4-FFF2-40B4-BE49-F238E27FC236}">
                  <a16:creationId xmlns:a16="http://schemas.microsoft.com/office/drawing/2014/main" id="{5CBDDC88-FE7D-BC4B-E7B2-FDA97555CBF1}"/>
                </a:ext>
              </a:extLst>
            </p:cNvPr>
            <p:cNvSpPr/>
            <p:nvPr/>
          </p:nvSpPr>
          <p:spPr>
            <a:xfrm>
              <a:off x="1620890" y="1471386"/>
              <a:ext cx="69970" cy="78229"/>
            </a:xfrm>
            <a:custGeom>
              <a:avLst/>
              <a:gdLst>
                <a:gd name="connsiteX0" fmla="*/ 36736 w 69970"/>
                <a:gd name="connsiteY0" fmla="*/ 78230 h 78229"/>
                <a:gd name="connsiteX1" fmla="*/ 17047 w 69970"/>
                <a:gd name="connsiteY1" fmla="*/ 73341 h 78229"/>
                <a:gd name="connsiteX2" fmla="*/ 4427 w 69970"/>
                <a:gd name="connsiteY2" fmla="*/ 59597 h 78229"/>
                <a:gd name="connsiteX3" fmla="*/ 0 w 69970"/>
                <a:gd name="connsiteY3" fmla="*/ 39181 h 78229"/>
                <a:gd name="connsiteX4" fmla="*/ 4427 w 69970"/>
                <a:gd name="connsiteY4" fmla="*/ 18765 h 78229"/>
                <a:gd name="connsiteX5" fmla="*/ 17047 w 69970"/>
                <a:gd name="connsiteY5" fmla="*/ 4955 h 78229"/>
                <a:gd name="connsiteX6" fmla="*/ 36736 w 69970"/>
                <a:gd name="connsiteY6" fmla="*/ 0 h 78229"/>
                <a:gd name="connsiteX7" fmla="*/ 59069 w 69970"/>
                <a:gd name="connsiteY7" fmla="*/ 6739 h 78229"/>
                <a:gd name="connsiteX8" fmla="*/ 69971 w 69970"/>
                <a:gd name="connsiteY8" fmla="*/ 25702 h 78229"/>
                <a:gd name="connsiteX9" fmla="*/ 54708 w 69970"/>
                <a:gd name="connsiteY9" fmla="*/ 25702 h 78229"/>
                <a:gd name="connsiteX10" fmla="*/ 48695 w 69970"/>
                <a:gd name="connsiteY10" fmla="*/ 15990 h 78229"/>
                <a:gd name="connsiteX11" fmla="*/ 36538 w 69970"/>
                <a:gd name="connsiteY11" fmla="*/ 12488 h 78229"/>
                <a:gd name="connsiteX12" fmla="*/ 20086 w 69970"/>
                <a:gd name="connsiteY12" fmla="*/ 19624 h 78229"/>
                <a:gd name="connsiteX13" fmla="*/ 14140 w 69970"/>
                <a:gd name="connsiteY13" fmla="*/ 39181 h 78229"/>
                <a:gd name="connsiteX14" fmla="*/ 20086 w 69970"/>
                <a:gd name="connsiteY14" fmla="*/ 58672 h 78229"/>
                <a:gd name="connsiteX15" fmla="*/ 36538 w 69970"/>
                <a:gd name="connsiteY15" fmla="*/ 65742 h 78229"/>
                <a:gd name="connsiteX16" fmla="*/ 48695 w 69970"/>
                <a:gd name="connsiteY16" fmla="*/ 62439 h 78229"/>
                <a:gd name="connsiteX17" fmla="*/ 54708 w 69970"/>
                <a:gd name="connsiteY17" fmla="*/ 53321 h 78229"/>
                <a:gd name="connsiteX18" fmla="*/ 69971 w 69970"/>
                <a:gd name="connsiteY18" fmla="*/ 53321 h 78229"/>
                <a:gd name="connsiteX19" fmla="*/ 59069 w 69970"/>
                <a:gd name="connsiteY19" fmla="*/ 71623 h 78229"/>
                <a:gd name="connsiteX20" fmla="*/ 36736 w 69970"/>
                <a:gd name="connsiteY20" fmla="*/ 78230 h 7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70" h="78229">
                  <a:moveTo>
                    <a:pt x="36736" y="78230"/>
                  </a:moveTo>
                  <a:cubicBezTo>
                    <a:pt x="29072" y="78230"/>
                    <a:pt x="22531" y="76578"/>
                    <a:pt x="17047" y="73341"/>
                  </a:cubicBezTo>
                  <a:cubicBezTo>
                    <a:pt x="11563" y="70037"/>
                    <a:pt x="7334" y="65478"/>
                    <a:pt x="4427" y="59597"/>
                  </a:cubicBezTo>
                  <a:cubicBezTo>
                    <a:pt x="1454" y="53717"/>
                    <a:pt x="0" y="46912"/>
                    <a:pt x="0" y="39181"/>
                  </a:cubicBezTo>
                  <a:cubicBezTo>
                    <a:pt x="0" y="31451"/>
                    <a:pt x="1454" y="24645"/>
                    <a:pt x="4427" y="18765"/>
                  </a:cubicBezTo>
                  <a:cubicBezTo>
                    <a:pt x="7400" y="12884"/>
                    <a:pt x="11629" y="8259"/>
                    <a:pt x="17047" y="4955"/>
                  </a:cubicBezTo>
                  <a:cubicBezTo>
                    <a:pt x="22531" y="1652"/>
                    <a:pt x="29072" y="0"/>
                    <a:pt x="36736" y="0"/>
                  </a:cubicBezTo>
                  <a:cubicBezTo>
                    <a:pt x="45788" y="0"/>
                    <a:pt x="53254" y="2246"/>
                    <a:pt x="59069" y="6739"/>
                  </a:cubicBezTo>
                  <a:cubicBezTo>
                    <a:pt x="64883" y="11232"/>
                    <a:pt x="68517" y="17575"/>
                    <a:pt x="69971" y="25702"/>
                  </a:cubicBezTo>
                  <a:lnTo>
                    <a:pt x="54708" y="25702"/>
                  </a:lnTo>
                  <a:cubicBezTo>
                    <a:pt x="53783" y="21606"/>
                    <a:pt x="51735" y="18368"/>
                    <a:pt x="48695" y="15990"/>
                  </a:cubicBezTo>
                  <a:cubicBezTo>
                    <a:pt x="45656" y="13677"/>
                    <a:pt x="41560" y="12488"/>
                    <a:pt x="36538" y="12488"/>
                  </a:cubicBezTo>
                  <a:cubicBezTo>
                    <a:pt x="29534" y="12488"/>
                    <a:pt x="24050" y="14866"/>
                    <a:pt x="20086" y="19624"/>
                  </a:cubicBezTo>
                  <a:cubicBezTo>
                    <a:pt x="16122" y="24381"/>
                    <a:pt x="14140" y="30922"/>
                    <a:pt x="14140" y="39181"/>
                  </a:cubicBezTo>
                  <a:cubicBezTo>
                    <a:pt x="14140" y="47440"/>
                    <a:pt x="16122" y="53981"/>
                    <a:pt x="20086" y="58672"/>
                  </a:cubicBezTo>
                  <a:cubicBezTo>
                    <a:pt x="24050" y="63364"/>
                    <a:pt x="29534" y="65742"/>
                    <a:pt x="36538" y="65742"/>
                  </a:cubicBezTo>
                  <a:cubicBezTo>
                    <a:pt x="41560" y="65742"/>
                    <a:pt x="45656" y="64619"/>
                    <a:pt x="48695" y="62439"/>
                  </a:cubicBezTo>
                  <a:cubicBezTo>
                    <a:pt x="51735" y="60258"/>
                    <a:pt x="53783" y="57219"/>
                    <a:pt x="54708" y="53321"/>
                  </a:cubicBezTo>
                  <a:lnTo>
                    <a:pt x="69971" y="53321"/>
                  </a:lnTo>
                  <a:cubicBezTo>
                    <a:pt x="68517" y="61117"/>
                    <a:pt x="64883" y="67196"/>
                    <a:pt x="59069" y="71623"/>
                  </a:cubicBezTo>
                  <a:cubicBezTo>
                    <a:pt x="53254" y="76049"/>
                    <a:pt x="45788" y="78230"/>
                    <a:pt x="36736" y="78230"/>
                  </a:cubicBezTo>
                </a:path>
              </a:pathLst>
            </a:custGeom>
            <a:solidFill>
              <a:schemeClr val="bg1"/>
            </a:solidFill>
            <a:ln w="6589" cap="flat">
              <a:noFill/>
              <a:prstDash val="solid"/>
              <a:miter/>
            </a:ln>
          </p:spPr>
          <p:txBody>
            <a:bodyPr rtlCol="0" anchor="ctr"/>
            <a:lstStyle/>
            <a:p>
              <a:endParaRPr lang="en-US"/>
            </a:p>
          </p:txBody>
        </p:sp>
        <p:sp>
          <p:nvSpPr>
            <p:cNvPr id="19" name="Freeform: Shape 19">
              <a:extLst>
                <a:ext uri="{FF2B5EF4-FFF2-40B4-BE49-F238E27FC236}">
                  <a16:creationId xmlns:a16="http://schemas.microsoft.com/office/drawing/2014/main" id="{6E24DB8E-CE4B-D9ED-A996-2E5C5141AF0A}"/>
                </a:ext>
              </a:extLst>
            </p:cNvPr>
            <p:cNvSpPr/>
            <p:nvPr/>
          </p:nvSpPr>
          <p:spPr>
            <a:xfrm>
              <a:off x="1708040" y="1472641"/>
              <a:ext cx="59861" cy="76974"/>
            </a:xfrm>
            <a:custGeom>
              <a:avLst/>
              <a:gdLst>
                <a:gd name="connsiteX0" fmla="*/ 29666 w 59861"/>
                <a:gd name="connsiteY0" fmla="*/ 76974 h 76974"/>
                <a:gd name="connsiteX1" fmla="*/ 14602 w 59861"/>
                <a:gd name="connsiteY1" fmla="*/ 73671 h 76974"/>
                <a:gd name="connsiteX2" fmla="*/ 3964 w 59861"/>
                <a:gd name="connsiteY2" fmla="*/ 63694 h 76974"/>
                <a:gd name="connsiteX3" fmla="*/ 0 w 59861"/>
                <a:gd name="connsiteY3" fmla="*/ 46713 h 76974"/>
                <a:gd name="connsiteX4" fmla="*/ 0 w 59861"/>
                <a:gd name="connsiteY4" fmla="*/ 0 h 76974"/>
                <a:gd name="connsiteX5" fmla="*/ 13809 w 59861"/>
                <a:gd name="connsiteY5" fmla="*/ 0 h 76974"/>
                <a:gd name="connsiteX6" fmla="*/ 13809 w 59861"/>
                <a:gd name="connsiteY6" fmla="*/ 46845 h 76974"/>
                <a:gd name="connsiteX7" fmla="*/ 18104 w 59861"/>
                <a:gd name="connsiteY7" fmla="*/ 60060 h 76974"/>
                <a:gd name="connsiteX8" fmla="*/ 29931 w 59861"/>
                <a:gd name="connsiteY8" fmla="*/ 64355 h 76974"/>
                <a:gd name="connsiteX9" fmla="*/ 41692 w 59861"/>
                <a:gd name="connsiteY9" fmla="*/ 60060 h 76974"/>
                <a:gd name="connsiteX10" fmla="*/ 46053 w 59861"/>
                <a:gd name="connsiteY10" fmla="*/ 46845 h 76974"/>
                <a:gd name="connsiteX11" fmla="*/ 46053 w 59861"/>
                <a:gd name="connsiteY11" fmla="*/ 0 h 76974"/>
                <a:gd name="connsiteX12" fmla="*/ 59862 w 59861"/>
                <a:gd name="connsiteY12" fmla="*/ 0 h 76974"/>
                <a:gd name="connsiteX13" fmla="*/ 59862 w 59861"/>
                <a:gd name="connsiteY13" fmla="*/ 46713 h 76974"/>
                <a:gd name="connsiteX14" fmla="*/ 55765 w 59861"/>
                <a:gd name="connsiteY14" fmla="*/ 63694 h 76974"/>
                <a:gd name="connsiteX15" fmla="*/ 44797 w 59861"/>
                <a:gd name="connsiteY15" fmla="*/ 73671 h 76974"/>
                <a:gd name="connsiteX16" fmla="*/ 29600 w 59861"/>
                <a:gd name="connsiteY16" fmla="*/ 76974 h 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861" h="76974">
                  <a:moveTo>
                    <a:pt x="29666" y="76974"/>
                  </a:moveTo>
                  <a:cubicBezTo>
                    <a:pt x="24116" y="76974"/>
                    <a:pt x="19095" y="75851"/>
                    <a:pt x="14602" y="73671"/>
                  </a:cubicBezTo>
                  <a:cubicBezTo>
                    <a:pt x="10109" y="71490"/>
                    <a:pt x="6607" y="68121"/>
                    <a:pt x="3964" y="63694"/>
                  </a:cubicBezTo>
                  <a:cubicBezTo>
                    <a:pt x="1321" y="59201"/>
                    <a:pt x="0" y="53585"/>
                    <a:pt x="0" y="46713"/>
                  </a:cubicBezTo>
                  <a:lnTo>
                    <a:pt x="0" y="0"/>
                  </a:lnTo>
                  <a:lnTo>
                    <a:pt x="13809" y="0"/>
                  </a:lnTo>
                  <a:lnTo>
                    <a:pt x="13809" y="46845"/>
                  </a:lnTo>
                  <a:cubicBezTo>
                    <a:pt x="13809" y="52726"/>
                    <a:pt x="15263" y="57153"/>
                    <a:pt x="18104" y="60060"/>
                  </a:cubicBezTo>
                  <a:cubicBezTo>
                    <a:pt x="20945" y="62967"/>
                    <a:pt x="24909" y="64355"/>
                    <a:pt x="29931" y="64355"/>
                  </a:cubicBezTo>
                  <a:cubicBezTo>
                    <a:pt x="34952" y="64355"/>
                    <a:pt x="38851" y="62901"/>
                    <a:pt x="41692" y="60060"/>
                  </a:cubicBezTo>
                  <a:cubicBezTo>
                    <a:pt x="44599" y="57153"/>
                    <a:pt x="46053" y="52792"/>
                    <a:pt x="46053" y="46845"/>
                  </a:cubicBezTo>
                  <a:lnTo>
                    <a:pt x="46053" y="0"/>
                  </a:lnTo>
                  <a:lnTo>
                    <a:pt x="59862" y="0"/>
                  </a:lnTo>
                  <a:lnTo>
                    <a:pt x="59862" y="46713"/>
                  </a:lnTo>
                  <a:cubicBezTo>
                    <a:pt x="59862" y="53585"/>
                    <a:pt x="58474" y="59201"/>
                    <a:pt x="55765" y="63694"/>
                  </a:cubicBezTo>
                  <a:cubicBezTo>
                    <a:pt x="52990" y="68187"/>
                    <a:pt x="49356" y="71490"/>
                    <a:pt x="44797" y="73671"/>
                  </a:cubicBezTo>
                  <a:cubicBezTo>
                    <a:pt x="40238" y="75851"/>
                    <a:pt x="35151" y="76974"/>
                    <a:pt x="29600" y="76974"/>
                  </a:cubicBezTo>
                </a:path>
              </a:pathLst>
            </a:custGeom>
            <a:solidFill>
              <a:schemeClr val="bg1"/>
            </a:solidFill>
            <a:ln w="6589" cap="flat">
              <a:noFill/>
              <a:prstDash val="solid"/>
              <a:miter/>
            </a:ln>
          </p:spPr>
          <p:txBody>
            <a:bodyPr rtlCol="0" anchor="ctr"/>
            <a:lstStyle/>
            <a:p>
              <a:endParaRPr lang="en-US"/>
            </a:p>
          </p:txBody>
        </p:sp>
        <p:sp>
          <p:nvSpPr>
            <p:cNvPr id="20" name="Freeform: Shape 20">
              <a:extLst>
                <a:ext uri="{FF2B5EF4-FFF2-40B4-BE49-F238E27FC236}">
                  <a16:creationId xmlns:a16="http://schemas.microsoft.com/office/drawing/2014/main" id="{7924F6F0-9252-5268-0CB8-95D6DEA517B2}"/>
                </a:ext>
              </a:extLst>
            </p:cNvPr>
            <p:cNvSpPr/>
            <p:nvPr/>
          </p:nvSpPr>
          <p:spPr>
            <a:xfrm>
              <a:off x="1787459" y="1472575"/>
              <a:ext cx="55302" cy="75719"/>
            </a:xfrm>
            <a:custGeom>
              <a:avLst/>
              <a:gdLst>
                <a:gd name="connsiteX0" fmla="*/ 66 w 55302"/>
                <a:gd name="connsiteY0" fmla="*/ 75719 h 75719"/>
                <a:gd name="connsiteX1" fmla="*/ 66 w 55302"/>
                <a:gd name="connsiteY1" fmla="*/ 0 h 75719"/>
                <a:gd name="connsiteX2" fmla="*/ 27883 w 55302"/>
                <a:gd name="connsiteY2" fmla="*/ 0 h 75719"/>
                <a:gd name="connsiteX3" fmla="*/ 42881 w 55302"/>
                <a:gd name="connsiteY3" fmla="*/ 3105 h 75719"/>
                <a:gd name="connsiteX4" fmla="*/ 51669 w 55302"/>
                <a:gd name="connsiteY4" fmla="*/ 11431 h 75719"/>
                <a:gd name="connsiteX5" fmla="*/ 54576 w 55302"/>
                <a:gd name="connsiteY5" fmla="*/ 23059 h 75719"/>
                <a:gd name="connsiteX6" fmla="*/ 50942 w 55302"/>
                <a:gd name="connsiteY6" fmla="*/ 35679 h 75719"/>
                <a:gd name="connsiteX7" fmla="*/ 39644 w 55302"/>
                <a:gd name="connsiteY7" fmla="*/ 44004 h 75719"/>
                <a:gd name="connsiteX8" fmla="*/ 55303 w 55302"/>
                <a:gd name="connsiteY8" fmla="*/ 75719 h 75719"/>
                <a:gd name="connsiteX9" fmla="*/ 39379 w 55302"/>
                <a:gd name="connsiteY9" fmla="*/ 75719 h 75719"/>
                <a:gd name="connsiteX10" fmla="*/ 25306 w 55302"/>
                <a:gd name="connsiteY10" fmla="*/ 45854 h 75719"/>
                <a:gd name="connsiteX11" fmla="*/ 13875 w 55302"/>
                <a:gd name="connsiteY11" fmla="*/ 45854 h 75719"/>
                <a:gd name="connsiteX12" fmla="*/ 13875 w 55302"/>
                <a:gd name="connsiteY12" fmla="*/ 75719 h 75719"/>
                <a:gd name="connsiteX13" fmla="*/ 0 w 55302"/>
                <a:gd name="connsiteY13" fmla="*/ 75719 h 75719"/>
                <a:gd name="connsiteX14" fmla="*/ 13941 w 55302"/>
                <a:gd name="connsiteY14" fmla="*/ 35679 h 75719"/>
                <a:gd name="connsiteX15" fmla="*/ 27024 w 55302"/>
                <a:gd name="connsiteY15" fmla="*/ 35679 h 75719"/>
                <a:gd name="connsiteX16" fmla="*/ 37199 w 55302"/>
                <a:gd name="connsiteY16" fmla="*/ 32309 h 75719"/>
                <a:gd name="connsiteX17" fmla="*/ 40436 w 55302"/>
                <a:gd name="connsiteY17" fmla="*/ 23456 h 75719"/>
                <a:gd name="connsiteX18" fmla="*/ 37265 w 55302"/>
                <a:gd name="connsiteY18" fmla="*/ 14800 h 75719"/>
                <a:gd name="connsiteX19" fmla="*/ 26958 w 55302"/>
                <a:gd name="connsiteY19" fmla="*/ 11563 h 75719"/>
                <a:gd name="connsiteX20" fmla="*/ 14007 w 55302"/>
                <a:gd name="connsiteY20" fmla="*/ 11563 h 75719"/>
                <a:gd name="connsiteX21" fmla="*/ 14007 w 55302"/>
                <a:gd name="connsiteY21" fmla="*/ 3567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302" h="75719">
                  <a:moveTo>
                    <a:pt x="66" y="75719"/>
                  </a:moveTo>
                  <a:lnTo>
                    <a:pt x="66" y="0"/>
                  </a:lnTo>
                  <a:lnTo>
                    <a:pt x="27883" y="0"/>
                  </a:lnTo>
                  <a:cubicBezTo>
                    <a:pt x="33961" y="0"/>
                    <a:pt x="38917" y="991"/>
                    <a:pt x="42881" y="3105"/>
                  </a:cubicBezTo>
                  <a:cubicBezTo>
                    <a:pt x="46779" y="5154"/>
                    <a:pt x="49753" y="7929"/>
                    <a:pt x="51669" y="11431"/>
                  </a:cubicBezTo>
                  <a:cubicBezTo>
                    <a:pt x="53585" y="14932"/>
                    <a:pt x="54576" y="18831"/>
                    <a:pt x="54576" y="23059"/>
                  </a:cubicBezTo>
                  <a:cubicBezTo>
                    <a:pt x="54576" y="27684"/>
                    <a:pt x="53387" y="31913"/>
                    <a:pt x="50942" y="35679"/>
                  </a:cubicBezTo>
                  <a:cubicBezTo>
                    <a:pt x="48497" y="39511"/>
                    <a:pt x="44731" y="42286"/>
                    <a:pt x="39644" y="44004"/>
                  </a:cubicBezTo>
                  <a:lnTo>
                    <a:pt x="55303" y="75719"/>
                  </a:lnTo>
                  <a:lnTo>
                    <a:pt x="39379" y="75719"/>
                  </a:lnTo>
                  <a:lnTo>
                    <a:pt x="25306" y="45854"/>
                  </a:lnTo>
                  <a:lnTo>
                    <a:pt x="13875" y="45854"/>
                  </a:lnTo>
                  <a:lnTo>
                    <a:pt x="13875" y="75719"/>
                  </a:lnTo>
                  <a:lnTo>
                    <a:pt x="0" y="75719"/>
                  </a:lnTo>
                  <a:close/>
                  <a:moveTo>
                    <a:pt x="13941" y="35679"/>
                  </a:moveTo>
                  <a:lnTo>
                    <a:pt x="27024" y="35679"/>
                  </a:lnTo>
                  <a:cubicBezTo>
                    <a:pt x="31649" y="35679"/>
                    <a:pt x="35018" y="34556"/>
                    <a:pt x="37199" y="32309"/>
                  </a:cubicBezTo>
                  <a:cubicBezTo>
                    <a:pt x="39379" y="30063"/>
                    <a:pt x="40436" y="27156"/>
                    <a:pt x="40436" y="23456"/>
                  </a:cubicBezTo>
                  <a:cubicBezTo>
                    <a:pt x="40436" y="19756"/>
                    <a:pt x="39379" y="16981"/>
                    <a:pt x="37265" y="14800"/>
                  </a:cubicBezTo>
                  <a:cubicBezTo>
                    <a:pt x="35151" y="12620"/>
                    <a:pt x="31715" y="11563"/>
                    <a:pt x="26958" y="11563"/>
                  </a:cubicBezTo>
                  <a:lnTo>
                    <a:pt x="14007" y="11563"/>
                  </a:lnTo>
                  <a:lnTo>
                    <a:pt x="14007" y="35679"/>
                  </a:lnTo>
                  <a:close/>
                </a:path>
              </a:pathLst>
            </a:custGeom>
            <a:solidFill>
              <a:schemeClr val="bg1"/>
            </a:solidFill>
            <a:ln w="6589" cap="flat">
              <a:noFill/>
              <a:prstDash val="solid"/>
              <a:miter/>
            </a:ln>
          </p:spPr>
          <p:txBody>
            <a:bodyPr rtlCol="0" anchor="ctr"/>
            <a:lstStyle/>
            <a:p>
              <a:endParaRPr lang="en-US"/>
            </a:p>
          </p:txBody>
        </p:sp>
        <p:sp>
          <p:nvSpPr>
            <p:cNvPr id="21" name="Freeform: Shape 21">
              <a:extLst>
                <a:ext uri="{FF2B5EF4-FFF2-40B4-BE49-F238E27FC236}">
                  <a16:creationId xmlns:a16="http://schemas.microsoft.com/office/drawing/2014/main" id="{C0D47EA8-A860-558D-CC87-0A3186BE0058}"/>
                </a:ext>
              </a:extLst>
            </p:cNvPr>
            <p:cNvSpPr/>
            <p:nvPr/>
          </p:nvSpPr>
          <p:spPr>
            <a:xfrm>
              <a:off x="186033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09 w 49422"/>
                <a:gd name="connsiteY4" fmla="*/ 11166 h 75719"/>
                <a:gd name="connsiteX5" fmla="*/ 13809 w 49422"/>
                <a:gd name="connsiteY5" fmla="*/ 31913 h 75719"/>
                <a:gd name="connsiteX6" fmla="*/ 46185 w 49422"/>
                <a:gd name="connsiteY6" fmla="*/ 31913 h 75719"/>
                <a:gd name="connsiteX7" fmla="*/ 46185 w 49422"/>
                <a:gd name="connsiteY7" fmla="*/ 42749 h 75719"/>
                <a:gd name="connsiteX8" fmla="*/ 13809 w 49422"/>
                <a:gd name="connsiteY8" fmla="*/ 42749 h 75719"/>
                <a:gd name="connsiteX9" fmla="*/ 13809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09" y="11166"/>
                  </a:lnTo>
                  <a:lnTo>
                    <a:pt x="13809" y="31913"/>
                  </a:lnTo>
                  <a:lnTo>
                    <a:pt x="46185" y="31913"/>
                  </a:lnTo>
                  <a:lnTo>
                    <a:pt x="46185" y="42749"/>
                  </a:lnTo>
                  <a:lnTo>
                    <a:pt x="13809" y="42749"/>
                  </a:lnTo>
                  <a:lnTo>
                    <a:pt x="13809"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a:p>
          </p:txBody>
        </p:sp>
        <p:sp>
          <p:nvSpPr>
            <p:cNvPr id="22" name="Freeform: Shape 22">
              <a:extLst>
                <a:ext uri="{FF2B5EF4-FFF2-40B4-BE49-F238E27FC236}">
                  <a16:creationId xmlns:a16="http://schemas.microsoft.com/office/drawing/2014/main" id="{A7623966-A0BE-2D25-5BCD-163B07685133}"/>
                </a:ext>
              </a:extLst>
            </p:cNvPr>
            <p:cNvSpPr/>
            <p:nvPr/>
          </p:nvSpPr>
          <p:spPr>
            <a:xfrm>
              <a:off x="1925551"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a:p>
          </p:txBody>
        </p:sp>
        <p:sp>
          <p:nvSpPr>
            <p:cNvPr id="23" name="Freeform: Shape 24">
              <a:extLst>
                <a:ext uri="{FF2B5EF4-FFF2-40B4-BE49-F238E27FC236}">
                  <a16:creationId xmlns:a16="http://schemas.microsoft.com/office/drawing/2014/main" id="{F59B6EBF-A6C8-5941-3507-B05FF5B5D03F}"/>
                </a:ext>
              </a:extLst>
            </p:cNvPr>
            <p:cNvSpPr/>
            <p:nvPr/>
          </p:nvSpPr>
          <p:spPr>
            <a:xfrm>
              <a:off x="1995191" y="1532701"/>
              <a:ext cx="17311" cy="16319"/>
            </a:xfrm>
            <a:custGeom>
              <a:avLst/>
              <a:gdLst>
                <a:gd name="connsiteX0" fmla="*/ 8655 w 17311"/>
                <a:gd name="connsiteY0" fmla="*/ 16320 h 16319"/>
                <a:gd name="connsiteX1" fmla="*/ 2445 w 17311"/>
                <a:gd name="connsiteY1" fmla="*/ 13941 h 16319"/>
                <a:gd name="connsiteX2" fmla="*/ 0 w 17311"/>
                <a:gd name="connsiteY2" fmla="*/ 8193 h 16319"/>
                <a:gd name="connsiteX3" fmla="*/ 2445 w 17311"/>
                <a:gd name="connsiteY3" fmla="*/ 2379 h 16319"/>
                <a:gd name="connsiteX4" fmla="*/ 8655 w 17311"/>
                <a:gd name="connsiteY4" fmla="*/ 0 h 16319"/>
                <a:gd name="connsiteX5" fmla="*/ 14866 w 17311"/>
                <a:gd name="connsiteY5" fmla="*/ 2379 h 16319"/>
                <a:gd name="connsiteX6" fmla="*/ 17311 w 17311"/>
                <a:gd name="connsiteY6" fmla="*/ 8193 h 16319"/>
                <a:gd name="connsiteX7" fmla="*/ 14866 w 17311"/>
                <a:gd name="connsiteY7" fmla="*/ 13941 h 16319"/>
                <a:gd name="connsiteX8" fmla="*/ 8655 w 17311"/>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1" h="16319">
                  <a:moveTo>
                    <a:pt x="8655" y="16320"/>
                  </a:moveTo>
                  <a:cubicBezTo>
                    <a:pt x="6145" y="16320"/>
                    <a:pt x="4030" y="15527"/>
                    <a:pt x="2445" y="13941"/>
                  </a:cubicBezTo>
                  <a:cubicBezTo>
                    <a:pt x="859" y="12356"/>
                    <a:pt x="0" y="10439"/>
                    <a:pt x="0" y="8193"/>
                  </a:cubicBezTo>
                  <a:cubicBezTo>
                    <a:pt x="0" y="5946"/>
                    <a:pt x="793" y="3964"/>
                    <a:pt x="2445" y="2379"/>
                  </a:cubicBezTo>
                  <a:cubicBezTo>
                    <a:pt x="4097"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a:p>
          </p:txBody>
        </p:sp>
        <p:sp>
          <p:nvSpPr>
            <p:cNvPr id="24" name="Freeform: Shape 26">
              <a:extLst>
                <a:ext uri="{FF2B5EF4-FFF2-40B4-BE49-F238E27FC236}">
                  <a16:creationId xmlns:a16="http://schemas.microsoft.com/office/drawing/2014/main" id="{8031A4CA-D523-97AF-0557-154A5083888B}"/>
                </a:ext>
              </a:extLst>
            </p:cNvPr>
            <p:cNvSpPr/>
            <p:nvPr/>
          </p:nvSpPr>
          <p:spPr>
            <a:xfrm>
              <a:off x="2058026"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2"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a:p>
          </p:txBody>
        </p:sp>
        <p:sp>
          <p:nvSpPr>
            <p:cNvPr id="25" name="Freeform: Shape 27">
              <a:extLst>
                <a:ext uri="{FF2B5EF4-FFF2-40B4-BE49-F238E27FC236}">
                  <a16:creationId xmlns:a16="http://schemas.microsoft.com/office/drawing/2014/main" id="{A0E90431-33F0-B0FA-F8EF-6E29BE581F01}"/>
                </a:ext>
              </a:extLst>
            </p:cNvPr>
            <p:cNvSpPr/>
            <p:nvPr/>
          </p:nvSpPr>
          <p:spPr>
            <a:xfrm>
              <a:off x="2125817" y="1472575"/>
              <a:ext cx="70961" cy="75719"/>
            </a:xfrm>
            <a:custGeom>
              <a:avLst/>
              <a:gdLst>
                <a:gd name="connsiteX0" fmla="*/ 0 w 70961"/>
                <a:gd name="connsiteY0" fmla="*/ 75719 h 75719"/>
                <a:gd name="connsiteX1" fmla="*/ 27684 w 70961"/>
                <a:gd name="connsiteY1" fmla="*/ 0 h 75719"/>
                <a:gd name="connsiteX2" fmla="*/ 43278 w 70961"/>
                <a:gd name="connsiteY2" fmla="*/ 0 h 75719"/>
                <a:gd name="connsiteX3" fmla="*/ 70962 w 70961"/>
                <a:gd name="connsiteY3" fmla="*/ 75719 h 75719"/>
                <a:gd name="connsiteX4" fmla="*/ 56228 w 70961"/>
                <a:gd name="connsiteY4" fmla="*/ 75719 h 75719"/>
                <a:gd name="connsiteX5" fmla="*/ 50149 w 70961"/>
                <a:gd name="connsiteY5" fmla="*/ 58210 h 75719"/>
                <a:gd name="connsiteX6" fmla="*/ 20615 w 70961"/>
                <a:gd name="connsiteY6" fmla="*/ 58210 h 75719"/>
                <a:gd name="connsiteX7" fmla="*/ 14470 w 70961"/>
                <a:gd name="connsiteY7" fmla="*/ 75719 h 75719"/>
                <a:gd name="connsiteX8" fmla="*/ 0 w 70961"/>
                <a:gd name="connsiteY8" fmla="*/ 75719 h 75719"/>
                <a:gd name="connsiteX9" fmla="*/ 24447 w 70961"/>
                <a:gd name="connsiteY9" fmla="*/ 47374 h 75719"/>
                <a:gd name="connsiteX10" fmla="*/ 46383 w 70961"/>
                <a:gd name="connsiteY10" fmla="*/ 47374 h 75719"/>
                <a:gd name="connsiteX11" fmla="*/ 35349 w 70961"/>
                <a:gd name="connsiteY11" fmla="*/ 15923 h 75719"/>
                <a:gd name="connsiteX12" fmla="*/ 24447 w 70961"/>
                <a:gd name="connsiteY12" fmla="*/ 47374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61" h="75719">
                  <a:moveTo>
                    <a:pt x="0" y="75719"/>
                  </a:moveTo>
                  <a:lnTo>
                    <a:pt x="27684" y="0"/>
                  </a:lnTo>
                  <a:lnTo>
                    <a:pt x="43278" y="0"/>
                  </a:lnTo>
                  <a:lnTo>
                    <a:pt x="70962" y="75719"/>
                  </a:lnTo>
                  <a:lnTo>
                    <a:pt x="56228" y="75719"/>
                  </a:lnTo>
                  <a:lnTo>
                    <a:pt x="50149" y="58210"/>
                  </a:lnTo>
                  <a:lnTo>
                    <a:pt x="20615" y="58210"/>
                  </a:lnTo>
                  <a:lnTo>
                    <a:pt x="14470" y="75719"/>
                  </a:lnTo>
                  <a:lnTo>
                    <a:pt x="0" y="75719"/>
                  </a:lnTo>
                  <a:close/>
                  <a:moveTo>
                    <a:pt x="24447" y="47374"/>
                  </a:moveTo>
                  <a:lnTo>
                    <a:pt x="46383" y="47374"/>
                  </a:lnTo>
                  <a:lnTo>
                    <a:pt x="35349" y="15923"/>
                  </a:lnTo>
                  <a:lnTo>
                    <a:pt x="24447" y="47374"/>
                  </a:lnTo>
                  <a:close/>
                </a:path>
              </a:pathLst>
            </a:custGeom>
            <a:solidFill>
              <a:schemeClr val="bg1"/>
            </a:solidFill>
            <a:ln w="6589" cap="flat">
              <a:noFill/>
              <a:prstDash val="solid"/>
              <a:miter/>
            </a:ln>
          </p:spPr>
          <p:txBody>
            <a:bodyPr rtlCol="0" anchor="ctr"/>
            <a:lstStyle/>
            <a:p>
              <a:endParaRPr lang="en-US"/>
            </a:p>
          </p:txBody>
        </p:sp>
        <p:sp>
          <p:nvSpPr>
            <p:cNvPr id="26" name="Freeform: Shape 28">
              <a:extLst>
                <a:ext uri="{FF2B5EF4-FFF2-40B4-BE49-F238E27FC236}">
                  <a16:creationId xmlns:a16="http://schemas.microsoft.com/office/drawing/2014/main" id="{78FFE246-0A46-6A96-E7A5-FC885E5ECC00}"/>
                </a:ext>
              </a:extLst>
            </p:cNvPr>
            <p:cNvSpPr/>
            <p:nvPr/>
          </p:nvSpPr>
          <p:spPr>
            <a:xfrm>
              <a:off x="2196580"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a:p>
          </p:txBody>
        </p:sp>
        <p:sp>
          <p:nvSpPr>
            <p:cNvPr id="27" name="Freeform: Shape 29">
              <a:extLst>
                <a:ext uri="{FF2B5EF4-FFF2-40B4-BE49-F238E27FC236}">
                  <a16:creationId xmlns:a16="http://schemas.microsoft.com/office/drawing/2014/main" id="{23372790-8224-EF26-9CCE-69D86724AB59}"/>
                </a:ext>
              </a:extLst>
            </p:cNvPr>
            <p:cNvSpPr/>
            <p:nvPr/>
          </p:nvSpPr>
          <p:spPr>
            <a:xfrm>
              <a:off x="228326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a:p>
          </p:txBody>
        </p:sp>
        <p:sp>
          <p:nvSpPr>
            <p:cNvPr id="28" name="Freeform: Shape 30">
              <a:extLst>
                <a:ext uri="{FF2B5EF4-FFF2-40B4-BE49-F238E27FC236}">
                  <a16:creationId xmlns:a16="http://schemas.microsoft.com/office/drawing/2014/main" id="{BFBA7101-9BC3-EDF5-039E-04AB1161DF3E}"/>
                </a:ext>
              </a:extLst>
            </p:cNvPr>
            <p:cNvSpPr/>
            <p:nvPr/>
          </p:nvSpPr>
          <p:spPr>
            <a:xfrm>
              <a:off x="2382376" y="1472575"/>
              <a:ext cx="47374" cy="75719"/>
            </a:xfrm>
            <a:custGeom>
              <a:avLst/>
              <a:gdLst>
                <a:gd name="connsiteX0" fmla="*/ 0 w 47374"/>
                <a:gd name="connsiteY0" fmla="*/ 75719 h 75719"/>
                <a:gd name="connsiteX1" fmla="*/ 0 w 47374"/>
                <a:gd name="connsiteY1" fmla="*/ 0 h 75719"/>
                <a:gd name="connsiteX2" fmla="*/ 13809 w 47374"/>
                <a:gd name="connsiteY2" fmla="*/ 0 h 75719"/>
                <a:gd name="connsiteX3" fmla="*/ 13809 w 47374"/>
                <a:gd name="connsiteY3" fmla="*/ 64883 h 75719"/>
                <a:gd name="connsiteX4" fmla="*/ 47374 w 47374"/>
                <a:gd name="connsiteY4" fmla="*/ 64883 h 75719"/>
                <a:gd name="connsiteX5" fmla="*/ 47374 w 47374"/>
                <a:gd name="connsiteY5" fmla="*/ 75719 h 75719"/>
                <a:gd name="connsiteX6" fmla="*/ 0 w 47374"/>
                <a:gd name="connsiteY6"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74" h="75719">
                  <a:moveTo>
                    <a:pt x="0" y="75719"/>
                  </a:moveTo>
                  <a:lnTo>
                    <a:pt x="0" y="0"/>
                  </a:lnTo>
                  <a:lnTo>
                    <a:pt x="13809" y="0"/>
                  </a:lnTo>
                  <a:lnTo>
                    <a:pt x="13809" y="64883"/>
                  </a:lnTo>
                  <a:lnTo>
                    <a:pt x="47374" y="64883"/>
                  </a:lnTo>
                  <a:lnTo>
                    <a:pt x="47374" y="75719"/>
                  </a:lnTo>
                  <a:lnTo>
                    <a:pt x="0" y="75719"/>
                  </a:lnTo>
                  <a:close/>
                </a:path>
              </a:pathLst>
            </a:custGeom>
            <a:solidFill>
              <a:schemeClr val="bg1"/>
            </a:solidFill>
            <a:ln w="6589" cap="flat">
              <a:noFill/>
              <a:prstDash val="solid"/>
              <a:miter/>
            </a:ln>
          </p:spPr>
          <p:txBody>
            <a:bodyPr rtlCol="0" anchor="ctr"/>
            <a:lstStyle/>
            <a:p>
              <a:endParaRPr lang="en-US"/>
            </a:p>
          </p:txBody>
        </p:sp>
        <p:sp>
          <p:nvSpPr>
            <p:cNvPr id="29" name="Freeform: Shape 31">
              <a:extLst>
                <a:ext uri="{FF2B5EF4-FFF2-40B4-BE49-F238E27FC236}">
                  <a16:creationId xmlns:a16="http://schemas.microsoft.com/office/drawing/2014/main" id="{713703FF-7B26-07D6-5F4D-62C28512E181}"/>
                </a:ext>
              </a:extLst>
            </p:cNvPr>
            <p:cNvSpPr/>
            <p:nvPr/>
          </p:nvSpPr>
          <p:spPr>
            <a:xfrm>
              <a:off x="2447325"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a:p>
          </p:txBody>
        </p:sp>
        <p:sp>
          <p:nvSpPr>
            <p:cNvPr id="30" name="Freeform: Shape 32">
              <a:extLst>
                <a:ext uri="{FF2B5EF4-FFF2-40B4-BE49-F238E27FC236}">
                  <a16:creationId xmlns:a16="http://schemas.microsoft.com/office/drawing/2014/main" id="{6B525753-A45C-F21D-D616-AA339AB8D8C9}"/>
                </a:ext>
              </a:extLst>
            </p:cNvPr>
            <p:cNvSpPr/>
            <p:nvPr/>
          </p:nvSpPr>
          <p:spPr>
            <a:xfrm>
              <a:off x="2475604"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a:p>
          </p:txBody>
        </p:sp>
        <p:sp>
          <p:nvSpPr>
            <p:cNvPr id="31" name="Freeform: Shape 33">
              <a:extLst>
                <a:ext uri="{FF2B5EF4-FFF2-40B4-BE49-F238E27FC236}">
                  <a16:creationId xmlns:a16="http://schemas.microsoft.com/office/drawing/2014/main" id="{2D58617A-6BA1-111C-01E6-B6033131C7AB}"/>
                </a:ext>
              </a:extLst>
            </p:cNvPr>
            <p:cNvSpPr/>
            <p:nvPr/>
          </p:nvSpPr>
          <p:spPr>
            <a:xfrm>
              <a:off x="2562292"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a:p>
          </p:txBody>
        </p:sp>
        <p:sp>
          <p:nvSpPr>
            <p:cNvPr id="32" name="Freeform: Shape 34">
              <a:extLst>
                <a:ext uri="{FF2B5EF4-FFF2-40B4-BE49-F238E27FC236}">
                  <a16:creationId xmlns:a16="http://schemas.microsoft.com/office/drawing/2014/main" id="{AE9F23C4-80A4-8FD8-EDBE-841966D2FDB1}"/>
                </a:ext>
              </a:extLst>
            </p:cNvPr>
            <p:cNvSpPr/>
            <p:nvPr/>
          </p:nvSpPr>
          <p:spPr>
            <a:xfrm>
              <a:off x="2627571" y="1471452"/>
              <a:ext cx="55170" cy="78361"/>
            </a:xfrm>
            <a:custGeom>
              <a:avLst/>
              <a:gdLst>
                <a:gd name="connsiteX0" fmla="*/ 28543 w 55170"/>
                <a:gd name="connsiteY0" fmla="*/ 78164 h 78361"/>
                <a:gd name="connsiteX1" fmla="*/ 13809 w 55170"/>
                <a:gd name="connsiteY1" fmla="*/ 75323 h 78361"/>
                <a:gd name="connsiteX2" fmla="*/ 3766 w 55170"/>
                <a:gd name="connsiteY2" fmla="*/ 67130 h 78361"/>
                <a:gd name="connsiteX3" fmla="*/ 0 w 55170"/>
                <a:gd name="connsiteY3" fmla="*/ 54113 h 78361"/>
                <a:gd name="connsiteX4" fmla="*/ 14602 w 55170"/>
                <a:gd name="connsiteY4" fmla="*/ 54113 h 78361"/>
                <a:gd name="connsiteX5" fmla="*/ 18434 w 55170"/>
                <a:gd name="connsiteY5" fmla="*/ 63033 h 78361"/>
                <a:gd name="connsiteX6" fmla="*/ 28411 w 55170"/>
                <a:gd name="connsiteY6" fmla="*/ 66667 h 78361"/>
                <a:gd name="connsiteX7" fmla="*/ 37199 w 55170"/>
                <a:gd name="connsiteY7" fmla="*/ 64024 h 78361"/>
                <a:gd name="connsiteX8" fmla="*/ 40436 w 55170"/>
                <a:gd name="connsiteY8" fmla="*/ 56955 h 78361"/>
                <a:gd name="connsiteX9" fmla="*/ 37595 w 55170"/>
                <a:gd name="connsiteY9" fmla="*/ 49687 h 78361"/>
                <a:gd name="connsiteX10" fmla="*/ 29931 w 55170"/>
                <a:gd name="connsiteY10" fmla="*/ 45458 h 78361"/>
                <a:gd name="connsiteX11" fmla="*/ 19756 w 55170"/>
                <a:gd name="connsiteY11" fmla="*/ 42022 h 78361"/>
                <a:gd name="connsiteX12" fmla="*/ 6409 w 55170"/>
                <a:gd name="connsiteY12" fmla="*/ 34226 h 78361"/>
                <a:gd name="connsiteX13" fmla="*/ 1784 w 55170"/>
                <a:gd name="connsiteY13" fmla="*/ 21606 h 78361"/>
                <a:gd name="connsiteX14" fmla="*/ 4955 w 55170"/>
                <a:gd name="connsiteY14" fmla="*/ 10109 h 78361"/>
                <a:gd name="connsiteX15" fmla="*/ 14007 w 55170"/>
                <a:gd name="connsiteY15" fmla="*/ 2643 h 78361"/>
                <a:gd name="connsiteX16" fmla="*/ 27222 w 55170"/>
                <a:gd name="connsiteY16" fmla="*/ 0 h 78361"/>
                <a:gd name="connsiteX17" fmla="*/ 40568 w 55170"/>
                <a:gd name="connsiteY17" fmla="*/ 2709 h 78361"/>
                <a:gd name="connsiteX18" fmla="*/ 49686 w 55170"/>
                <a:gd name="connsiteY18" fmla="*/ 10307 h 78361"/>
                <a:gd name="connsiteX19" fmla="*/ 53188 w 55170"/>
                <a:gd name="connsiteY19" fmla="*/ 21870 h 78361"/>
                <a:gd name="connsiteX20" fmla="*/ 38388 w 55170"/>
                <a:gd name="connsiteY20" fmla="*/ 21870 h 78361"/>
                <a:gd name="connsiteX21" fmla="*/ 35283 w 55170"/>
                <a:gd name="connsiteY21" fmla="*/ 14800 h 78361"/>
                <a:gd name="connsiteX22" fmla="*/ 27024 w 55170"/>
                <a:gd name="connsiteY22" fmla="*/ 11695 h 78361"/>
                <a:gd name="connsiteX23" fmla="*/ 19425 w 55170"/>
                <a:gd name="connsiteY23" fmla="*/ 13941 h 78361"/>
                <a:gd name="connsiteX24" fmla="*/ 16320 w 55170"/>
                <a:gd name="connsiteY24" fmla="*/ 20681 h 78361"/>
                <a:gd name="connsiteX25" fmla="*/ 18698 w 55170"/>
                <a:gd name="connsiteY25" fmla="*/ 26693 h 78361"/>
                <a:gd name="connsiteX26" fmla="*/ 25174 w 55170"/>
                <a:gd name="connsiteY26" fmla="*/ 30459 h 78361"/>
                <a:gd name="connsiteX27" fmla="*/ 34622 w 55170"/>
                <a:gd name="connsiteY27" fmla="*/ 33697 h 78361"/>
                <a:gd name="connsiteX28" fmla="*/ 44863 w 55170"/>
                <a:gd name="connsiteY28" fmla="*/ 38256 h 78361"/>
                <a:gd name="connsiteX29" fmla="*/ 52329 w 55170"/>
                <a:gd name="connsiteY29" fmla="*/ 45128 h 78361"/>
                <a:gd name="connsiteX30" fmla="*/ 55171 w 55170"/>
                <a:gd name="connsiteY30" fmla="*/ 56096 h 78361"/>
                <a:gd name="connsiteX31" fmla="*/ 52131 w 55170"/>
                <a:gd name="connsiteY31" fmla="*/ 67130 h 78361"/>
                <a:gd name="connsiteX32" fmla="*/ 43145 w 55170"/>
                <a:gd name="connsiteY32" fmla="*/ 75257 h 78361"/>
                <a:gd name="connsiteX33" fmla="*/ 28543 w 55170"/>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170" h="78361">
                  <a:moveTo>
                    <a:pt x="28543" y="78164"/>
                  </a:moveTo>
                  <a:cubicBezTo>
                    <a:pt x="22993" y="78164"/>
                    <a:pt x="18104" y="77239"/>
                    <a:pt x="13809" y="75323"/>
                  </a:cubicBezTo>
                  <a:cubicBezTo>
                    <a:pt x="9581" y="73407"/>
                    <a:pt x="6211" y="70698"/>
                    <a:pt x="3766" y="67130"/>
                  </a:cubicBezTo>
                  <a:cubicBezTo>
                    <a:pt x="1322" y="63562"/>
                    <a:pt x="66" y="59201"/>
                    <a:pt x="0" y="54113"/>
                  </a:cubicBezTo>
                  <a:lnTo>
                    <a:pt x="14602" y="54113"/>
                  </a:lnTo>
                  <a:cubicBezTo>
                    <a:pt x="14734" y="57615"/>
                    <a:pt x="15989"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31" y="45458"/>
                  </a:cubicBezTo>
                  <a:cubicBezTo>
                    <a:pt x="26759" y="44401"/>
                    <a:pt x="23390" y="43211"/>
                    <a:pt x="19756" y="42022"/>
                  </a:cubicBezTo>
                  <a:cubicBezTo>
                    <a:pt x="13941" y="40040"/>
                    <a:pt x="9448" y="37397"/>
                    <a:pt x="6409" y="34226"/>
                  </a:cubicBezTo>
                  <a:cubicBezTo>
                    <a:pt x="3370" y="31054"/>
                    <a:pt x="1784" y="26825"/>
                    <a:pt x="1784" y="21606"/>
                  </a:cubicBezTo>
                  <a:cubicBezTo>
                    <a:pt x="1718" y="17113"/>
                    <a:pt x="2775" y="13281"/>
                    <a:pt x="4955" y="10109"/>
                  </a:cubicBezTo>
                  <a:cubicBezTo>
                    <a:pt x="7136" y="6938"/>
                    <a:pt x="10175" y="4427"/>
                    <a:pt x="14007" y="2643"/>
                  </a:cubicBezTo>
                  <a:cubicBezTo>
                    <a:pt x="17840" y="859"/>
                    <a:pt x="22200" y="0"/>
                    <a:pt x="27222" y="0"/>
                  </a:cubicBezTo>
                  <a:cubicBezTo>
                    <a:pt x="32243" y="0"/>
                    <a:pt x="36736" y="925"/>
                    <a:pt x="40568" y="2709"/>
                  </a:cubicBezTo>
                  <a:cubicBezTo>
                    <a:pt x="44401" y="4493"/>
                    <a:pt x="47440" y="7004"/>
                    <a:pt x="49686" y="10307"/>
                  </a:cubicBezTo>
                  <a:cubicBezTo>
                    <a:pt x="51867" y="13545"/>
                    <a:pt x="53056" y="17443"/>
                    <a:pt x="53188" y="21870"/>
                  </a:cubicBezTo>
                  <a:lnTo>
                    <a:pt x="38388" y="21870"/>
                  </a:lnTo>
                  <a:cubicBezTo>
                    <a:pt x="38322" y="19227"/>
                    <a:pt x="37265" y="16849"/>
                    <a:pt x="35283" y="14800"/>
                  </a:cubicBezTo>
                  <a:cubicBezTo>
                    <a:pt x="33301" y="12752"/>
                    <a:pt x="30525" y="11695"/>
                    <a:pt x="27024" y="11695"/>
                  </a:cubicBezTo>
                  <a:cubicBezTo>
                    <a:pt x="23984" y="11629"/>
                    <a:pt x="21474" y="12356"/>
                    <a:pt x="19425" y="13941"/>
                  </a:cubicBezTo>
                  <a:cubicBezTo>
                    <a:pt x="17377" y="15461"/>
                    <a:pt x="16320" y="17707"/>
                    <a:pt x="16320" y="20681"/>
                  </a:cubicBezTo>
                  <a:cubicBezTo>
                    <a:pt x="16320" y="23191"/>
                    <a:pt x="17113" y="25174"/>
                    <a:pt x="18698" y="26693"/>
                  </a:cubicBezTo>
                  <a:cubicBezTo>
                    <a:pt x="20284" y="28147"/>
                    <a:pt x="22465" y="29402"/>
                    <a:pt x="25174" y="30459"/>
                  </a:cubicBezTo>
                  <a:cubicBezTo>
                    <a:pt x="27949" y="31451"/>
                    <a:pt x="31054" y="32574"/>
                    <a:pt x="34622" y="33697"/>
                  </a:cubicBezTo>
                  <a:cubicBezTo>
                    <a:pt x="38388" y="35018"/>
                    <a:pt x="41824" y="36538"/>
                    <a:pt x="44863" y="38256"/>
                  </a:cubicBezTo>
                  <a:cubicBezTo>
                    <a:pt x="47969" y="39974"/>
                    <a:pt x="50479" y="42286"/>
                    <a:pt x="52329" y="45128"/>
                  </a:cubicBezTo>
                  <a:cubicBezTo>
                    <a:pt x="54180" y="47969"/>
                    <a:pt x="55171" y="51669"/>
                    <a:pt x="55171" y="56096"/>
                  </a:cubicBezTo>
                  <a:cubicBezTo>
                    <a:pt x="55171" y="60060"/>
                    <a:pt x="54180" y="63760"/>
                    <a:pt x="52131" y="67130"/>
                  </a:cubicBezTo>
                  <a:cubicBezTo>
                    <a:pt x="50083" y="70499"/>
                    <a:pt x="47110" y="73208"/>
                    <a:pt x="43145" y="75257"/>
                  </a:cubicBezTo>
                  <a:cubicBezTo>
                    <a:pt x="39181" y="77305"/>
                    <a:pt x="34292" y="78362"/>
                    <a:pt x="28543" y="78362"/>
                  </a:cubicBezTo>
                </a:path>
              </a:pathLst>
            </a:custGeom>
            <a:solidFill>
              <a:schemeClr val="bg1"/>
            </a:solidFill>
            <a:ln w="6589" cap="flat">
              <a:noFill/>
              <a:prstDash val="solid"/>
              <a:miter/>
            </a:ln>
          </p:spPr>
          <p:txBody>
            <a:bodyPr rtlCol="0" anchor="ctr"/>
            <a:lstStyle/>
            <a:p>
              <a:endParaRPr lang="en-US"/>
            </a:p>
          </p:txBody>
        </p:sp>
        <p:sp>
          <p:nvSpPr>
            <p:cNvPr id="33" name="Freeform: Shape 35">
              <a:extLst>
                <a:ext uri="{FF2B5EF4-FFF2-40B4-BE49-F238E27FC236}">
                  <a16:creationId xmlns:a16="http://schemas.microsoft.com/office/drawing/2014/main" id="{69EE3DF3-EE2C-4981-3B74-1752DC44DD24}"/>
                </a:ext>
              </a:extLst>
            </p:cNvPr>
            <p:cNvSpPr/>
            <p:nvPr/>
          </p:nvSpPr>
          <p:spPr>
            <a:xfrm>
              <a:off x="2697212" y="1532701"/>
              <a:ext cx="17310" cy="16319"/>
            </a:xfrm>
            <a:custGeom>
              <a:avLst/>
              <a:gdLst>
                <a:gd name="connsiteX0" fmla="*/ 8655 w 17310"/>
                <a:gd name="connsiteY0" fmla="*/ 16320 h 16319"/>
                <a:gd name="connsiteX1" fmla="*/ 2445 w 17310"/>
                <a:gd name="connsiteY1" fmla="*/ 13941 h 16319"/>
                <a:gd name="connsiteX2" fmla="*/ 0 w 17310"/>
                <a:gd name="connsiteY2" fmla="*/ 8193 h 16319"/>
                <a:gd name="connsiteX3" fmla="*/ 2445 w 17310"/>
                <a:gd name="connsiteY3" fmla="*/ 2379 h 16319"/>
                <a:gd name="connsiteX4" fmla="*/ 8655 w 17310"/>
                <a:gd name="connsiteY4" fmla="*/ 0 h 16319"/>
                <a:gd name="connsiteX5" fmla="*/ 14866 w 17310"/>
                <a:gd name="connsiteY5" fmla="*/ 2379 h 16319"/>
                <a:gd name="connsiteX6" fmla="*/ 17311 w 17310"/>
                <a:gd name="connsiteY6" fmla="*/ 8193 h 16319"/>
                <a:gd name="connsiteX7" fmla="*/ 14866 w 17310"/>
                <a:gd name="connsiteY7" fmla="*/ 13941 h 16319"/>
                <a:gd name="connsiteX8" fmla="*/ 8655 w 17310"/>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0" h="16319">
                  <a:moveTo>
                    <a:pt x="8655" y="16320"/>
                  </a:moveTo>
                  <a:cubicBezTo>
                    <a:pt x="6145" y="16320"/>
                    <a:pt x="4030" y="15527"/>
                    <a:pt x="2445" y="13941"/>
                  </a:cubicBezTo>
                  <a:cubicBezTo>
                    <a:pt x="859" y="12356"/>
                    <a:pt x="0" y="10439"/>
                    <a:pt x="0" y="8193"/>
                  </a:cubicBezTo>
                  <a:cubicBezTo>
                    <a:pt x="0" y="5946"/>
                    <a:pt x="793" y="3964"/>
                    <a:pt x="2445" y="2379"/>
                  </a:cubicBezTo>
                  <a:cubicBezTo>
                    <a:pt x="4096"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a:p>
          </p:txBody>
        </p:sp>
        <p:sp>
          <p:nvSpPr>
            <p:cNvPr id="34" name="Freeform: Shape 36">
              <a:extLst>
                <a:ext uri="{FF2B5EF4-FFF2-40B4-BE49-F238E27FC236}">
                  <a16:creationId xmlns:a16="http://schemas.microsoft.com/office/drawing/2014/main" id="{8E778818-447C-9960-D324-AC481F4958EB}"/>
                </a:ext>
              </a:extLst>
            </p:cNvPr>
            <p:cNvSpPr/>
            <p:nvPr/>
          </p:nvSpPr>
          <p:spPr>
            <a:xfrm>
              <a:off x="1324555" y="1006037"/>
              <a:ext cx="332146" cy="368750"/>
            </a:xfrm>
            <a:custGeom>
              <a:avLst/>
              <a:gdLst>
                <a:gd name="connsiteX0" fmla="*/ 207137 w 332146"/>
                <a:gd name="connsiteY0" fmla="*/ 0 h 368750"/>
                <a:gd name="connsiteX1" fmla="*/ 113116 w 332146"/>
                <a:gd name="connsiteY1" fmla="*/ 38256 h 368750"/>
                <a:gd name="connsiteX2" fmla="*/ 97721 w 332146"/>
                <a:gd name="connsiteY2" fmla="*/ 33102 h 368750"/>
                <a:gd name="connsiteX3" fmla="*/ 97721 w 332146"/>
                <a:gd name="connsiteY3" fmla="*/ 20813 h 368750"/>
                <a:gd name="connsiteX4" fmla="*/ 83714 w 332146"/>
                <a:gd name="connsiteY4" fmla="*/ 6805 h 368750"/>
                <a:gd name="connsiteX5" fmla="*/ 14007 w 332146"/>
                <a:gd name="connsiteY5" fmla="*/ 6805 h 368750"/>
                <a:gd name="connsiteX6" fmla="*/ 0 w 332146"/>
                <a:gd name="connsiteY6" fmla="*/ 20813 h 368750"/>
                <a:gd name="connsiteX7" fmla="*/ 0 w 332146"/>
                <a:gd name="connsiteY7" fmla="*/ 354743 h 368750"/>
                <a:gd name="connsiteX8" fmla="*/ 14007 w 332146"/>
                <a:gd name="connsiteY8" fmla="*/ 368751 h 368750"/>
                <a:gd name="connsiteX9" fmla="*/ 83714 w 332146"/>
                <a:gd name="connsiteY9" fmla="*/ 368751 h 368750"/>
                <a:gd name="connsiteX10" fmla="*/ 97721 w 332146"/>
                <a:gd name="connsiteY10" fmla="*/ 354743 h 368750"/>
                <a:gd name="connsiteX11" fmla="*/ 97721 w 332146"/>
                <a:gd name="connsiteY11" fmla="*/ 163331 h 368750"/>
                <a:gd name="connsiteX12" fmla="*/ 169476 w 332146"/>
                <a:gd name="connsiteY12" fmla="*/ 81666 h 368750"/>
                <a:gd name="connsiteX13" fmla="*/ 234095 w 332146"/>
                <a:gd name="connsiteY13" fmla="*/ 156195 h 368750"/>
                <a:gd name="connsiteX14" fmla="*/ 234095 w 332146"/>
                <a:gd name="connsiteY14" fmla="*/ 354743 h 368750"/>
                <a:gd name="connsiteX15" fmla="*/ 248102 w 332146"/>
                <a:gd name="connsiteY15" fmla="*/ 368751 h 368750"/>
                <a:gd name="connsiteX16" fmla="*/ 318139 w 332146"/>
                <a:gd name="connsiteY16" fmla="*/ 368751 h 368750"/>
                <a:gd name="connsiteX17" fmla="*/ 332147 w 332146"/>
                <a:gd name="connsiteY17" fmla="*/ 354743 h 368750"/>
                <a:gd name="connsiteX18" fmla="*/ 332147 w 332146"/>
                <a:gd name="connsiteY18" fmla="*/ 138752 h 368750"/>
                <a:gd name="connsiteX19" fmla="*/ 207071 w 332146"/>
                <a:gd name="connsiteY19" fmla="*/ 0 h 3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146" h="368750">
                  <a:moveTo>
                    <a:pt x="207137" y="0"/>
                  </a:moveTo>
                  <a:cubicBezTo>
                    <a:pt x="168155" y="0"/>
                    <a:pt x="136704" y="14007"/>
                    <a:pt x="113116" y="38256"/>
                  </a:cubicBezTo>
                  <a:cubicBezTo>
                    <a:pt x="104593" y="47506"/>
                    <a:pt x="97721" y="45788"/>
                    <a:pt x="97721" y="33102"/>
                  </a:cubicBezTo>
                  <a:lnTo>
                    <a:pt x="97721" y="20813"/>
                  </a:lnTo>
                  <a:cubicBezTo>
                    <a:pt x="97721" y="11959"/>
                    <a:pt x="92964" y="6805"/>
                    <a:pt x="83714" y="6805"/>
                  </a:cubicBezTo>
                  <a:lnTo>
                    <a:pt x="14007" y="6805"/>
                  </a:lnTo>
                  <a:cubicBezTo>
                    <a:pt x="4757" y="6805"/>
                    <a:pt x="0" y="11959"/>
                    <a:pt x="0" y="20813"/>
                  </a:cubicBezTo>
                  <a:lnTo>
                    <a:pt x="0" y="354743"/>
                  </a:lnTo>
                  <a:cubicBezTo>
                    <a:pt x="0" y="363993"/>
                    <a:pt x="4757" y="368751"/>
                    <a:pt x="14007" y="368751"/>
                  </a:cubicBezTo>
                  <a:lnTo>
                    <a:pt x="83714" y="368751"/>
                  </a:lnTo>
                  <a:cubicBezTo>
                    <a:pt x="92964" y="368751"/>
                    <a:pt x="97721" y="363993"/>
                    <a:pt x="97721" y="354743"/>
                  </a:cubicBezTo>
                  <a:lnTo>
                    <a:pt x="97721" y="163331"/>
                  </a:lnTo>
                  <a:cubicBezTo>
                    <a:pt x="98052" y="107962"/>
                    <a:pt x="128115" y="81666"/>
                    <a:pt x="169476" y="81666"/>
                  </a:cubicBezTo>
                  <a:cubicBezTo>
                    <a:pt x="207071" y="81666"/>
                    <a:pt x="234095" y="98382"/>
                    <a:pt x="234095" y="156195"/>
                  </a:cubicBezTo>
                  <a:lnTo>
                    <a:pt x="234095" y="354743"/>
                  </a:lnTo>
                  <a:cubicBezTo>
                    <a:pt x="234095" y="363993"/>
                    <a:pt x="238852" y="368751"/>
                    <a:pt x="248102" y="368751"/>
                  </a:cubicBezTo>
                  <a:lnTo>
                    <a:pt x="318139" y="368751"/>
                  </a:lnTo>
                  <a:cubicBezTo>
                    <a:pt x="327389" y="368751"/>
                    <a:pt x="332147" y="363993"/>
                    <a:pt x="332147" y="354743"/>
                  </a:cubicBezTo>
                  <a:lnTo>
                    <a:pt x="332147" y="138752"/>
                  </a:lnTo>
                  <a:cubicBezTo>
                    <a:pt x="332147" y="48167"/>
                    <a:pt x="284310" y="0"/>
                    <a:pt x="207071" y="0"/>
                  </a:cubicBezTo>
                </a:path>
              </a:pathLst>
            </a:custGeom>
            <a:solidFill>
              <a:schemeClr val="bg1"/>
            </a:solidFill>
            <a:ln w="6589" cap="flat">
              <a:noFill/>
              <a:prstDash val="solid"/>
              <a:miter/>
            </a:ln>
          </p:spPr>
          <p:txBody>
            <a:bodyPr rtlCol="0" anchor="ctr"/>
            <a:lstStyle/>
            <a:p>
              <a:endParaRPr lang="en-US"/>
            </a:p>
          </p:txBody>
        </p:sp>
        <p:sp>
          <p:nvSpPr>
            <p:cNvPr id="35" name="Freeform: Shape 37">
              <a:extLst>
                <a:ext uri="{FF2B5EF4-FFF2-40B4-BE49-F238E27FC236}">
                  <a16:creationId xmlns:a16="http://schemas.microsoft.com/office/drawing/2014/main" id="{198B5B3B-EFCB-FAC5-7032-DD743EB021A2}"/>
                </a:ext>
              </a:extLst>
            </p:cNvPr>
            <p:cNvSpPr/>
            <p:nvPr/>
          </p:nvSpPr>
          <p:spPr>
            <a:xfrm>
              <a:off x="1732156" y="1005839"/>
              <a:ext cx="534526" cy="368948"/>
            </a:xfrm>
            <a:custGeom>
              <a:avLst/>
              <a:gdLst>
                <a:gd name="connsiteX0" fmla="*/ 412887 w 534526"/>
                <a:gd name="connsiteY0" fmla="*/ 198 h 368948"/>
                <a:gd name="connsiteX1" fmla="*/ 313448 w 534526"/>
                <a:gd name="connsiteY1" fmla="*/ 45656 h 368948"/>
                <a:gd name="connsiteX2" fmla="*/ 296335 w 534526"/>
                <a:gd name="connsiteY2" fmla="*/ 44665 h 368948"/>
                <a:gd name="connsiteX3" fmla="*/ 201984 w 534526"/>
                <a:gd name="connsiteY3" fmla="*/ 198 h 368948"/>
                <a:gd name="connsiteX4" fmla="*/ 112786 w 534526"/>
                <a:gd name="connsiteY4" fmla="*/ 39181 h 368948"/>
                <a:gd name="connsiteX5" fmla="*/ 97391 w 534526"/>
                <a:gd name="connsiteY5" fmla="*/ 34027 h 368948"/>
                <a:gd name="connsiteX6" fmla="*/ 97391 w 534526"/>
                <a:gd name="connsiteY6" fmla="*/ 21011 h 368948"/>
                <a:gd name="connsiteX7" fmla="*/ 83383 w 534526"/>
                <a:gd name="connsiteY7" fmla="*/ 7004 h 368948"/>
                <a:gd name="connsiteX8" fmla="*/ 14007 w 534526"/>
                <a:gd name="connsiteY8" fmla="*/ 7004 h 368948"/>
                <a:gd name="connsiteX9" fmla="*/ 0 w 534526"/>
                <a:gd name="connsiteY9" fmla="*/ 21011 h 368948"/>
                <a:gd name="connsiteX10" fmla="*/ 0 w 534526"/>
                <a:gd name="connsiteY10" fmla="*/ 354941 h 368948"/>
                <a:gd name="connsiteX11" fmla="*/ 14007 w 534526"/>
                <a:gd name="connsiteY11" fmla="*/ 368949 h 368948"/>
                <a:gd name="connsiteX12" fmla="*/ 83383 w 534526"/>
                <a:gd name="connsiteY12" fmla="*/ 368949 h 368948"/>
                <a:gd name="connsiteX13" fmla="*/ 97391 w 534526"/>
                <a:gd name="connsiteY13" fmla="*/ 354941 h 368948"/>
                <a:gd name="connsiteX14" fmla="*/ 97391 w 534526"/>
                <a:gd name="connsiteY14" fmla="*/ 151570 h 368948"/>
                <a:gd name="connsiteX15" fmla="*/ 159631 w 534526"/>
                <a:gd name="connsiteY15" fmla="*/ 80807 h 368948"/>
                <a:gd name="connsiteX16" fmla="*/ 218436 w 534526"/>
                <a:gd name="connsiteY16" fmla="*/ 146747 h 368948"/>
                <a:gd name="connsiteX17" fmla="*/ 218436 w 534526"/>
                <a:gd name="connsiteY17" fmla="*/ 354875 h 368948"/>
                <a:gd name="connsiteX18" fmla="*/ 232113 w 534526"/>
                <a:gd name="connsiteY18" fmla="*/ 368883 h 368948"/>
                <a:gd name="connsiteX19" fmla="*/ 302150 w 534526"/>
                <a:gd name="connsiteY19" fmla="*/ 368883 h 368948"/>
                <a:gd name="connsiteX20" fmla="*/ 316157 w 534526"/>
                <a:gd name="connsiteY20" fmla="*/ 354875 h 368948"/>
                <a:gd name="connsiteX21" fmla="*/ 316157 w 534526"/>
                <a:gd name="connsiteY21" fmla="*/ 151504 h 368948"/>
                <a:gd name="connsiteX22" fmla="*/ 378331 w 534526"/>
                <a:gd name="connsiteY22" fmla="*/ 80741 h 368948"/>
                <a:gd name="connsiteX23" fmla="*/ 437136 w 534526"/>
                <a:gd name="connsiteY23" fmla="*/ 146681 h 368948"/>
                <a:gd name="connsiteX24" fmla="*/ 437136 w 534526"/>
                <a:gd name="connsiteY24" fmla="*/ 354809 h 368948"/>
                <a:gd name="connsiteX25" fmla="*/ 451143 w 534526"/>
                <a:gd name="connsiteY25" fmla="*/ 368817 h 368948"/>
                <a:gd name="connsiteX26" fmla="*/ 520519 w 534526"/>
                <a:gd name="connsiteY26" fmla="*/ 368817 h 368948"/>
                <a:gd name="connsiteX27" fmla="*/ 534527 w 534526"/>
                <a:gd name="connsiteY27" fmla="*/ 354809 h 368948"/>
                <a:gd name="connsiteX28" fmla="*/ 534527 w 534526"/>
                <a:gd name="connsiteY28" fmla="*/ 120318 h 368948"/>
                <a:gd name="connsiteX29" fmla="*/ 412887 w 534526"/>
                <a:gd name="connsiteY29" fmla="*/ 0 h 36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4526" h="368948">
                  <a:moveTo>
                    <a:pt x="412887" y="198"/>
                  </a:moveTo>
                  <a:cubicBezTo>
                    <a:pt x="371526" y="198"/>
                    <a:pt x="338027" y="17311"/>
                    <a:pt x="313448" y="45656"/>
                  </a:cubicBezTo>
                  <a:cubicBezTo>
                    <a:pt x="307303" y="53519"/>
                    <a:pt x="301819" y="52858"/>
                    <a:pt x="296335" y="44665"/>
                  </a:cubicBezTo>
                  <a:cubicBezTo>
                    <a:pt x="276514" y="13875"/>
                    <a:pt x="243015" y="198"/>
                    <a:pt x="201984" y="198"/>
                  </a:cubicBezTo>
                  <a:cubicBezTo>
                    <a:pt x="165446" y="198"/>
                    <a:pt x="135317" y="14536"/>
                    <a:pt x="112786" y="39181"/>
                  </a:cubicBezTo>
                  <a:cubicBezTo>
                    <a:pt x="103932" y="48431"/>
                    <a:pt x="97391" y="46713"/>
                    <a:pt x="97391" y="34027"/>
                  </a:cubicBezTo>
                  <a:lnTo>
                    <a:pt x="97391" y="21011"/>
                  </a:lnTo>
                  <a:cubicBezTo>
                    <a:pt x="97391" y="12157"/>
                    <a:pt x="92237" y="7004"/>
                    <a:pt x="83383" y="7004"/>
                  </a:cubicBezTo>
                  <a:lnTo>
                    <a:pt x="14007" y="7004"/>
                  </a:lnTo>
                  <a:cubicBezTo>
                    <a:pt x="4757" y="7004"/>
                    <a:pt x="0" y="12157"/>
                    <a:pt x="0" y="21011"/>
                  </a:cubicBezTo>
                  <a:lnTo>
                    <a:pt x="0" y="354941"/>
                  </a:lnTo>
                  <a:cubicBezTo>
                    <a:pt x="0" y="364192"/>
                    <a:pt x="4757" y="368949"/>
                    <a:pt x="14007" y="368949"/>
                  </a:cubicBezTo>
                  <a:lnTo>
                    <a:pt x="83383" y="368949"/>
                  </a:lnTo>
                  <a:cubicBezTo>
                    <a:pt x="92237" y="368949"/>
                    <a:pt x="97391" y="364192"/>
                    <a:pt x="97391" y="354941"/>
                  </a:cubicBezTo>
                  <a:lnTo>
                    <a:pt x="97391" y="151570"/>
                  </a:lnTo>
                  <a:cubicBezTo>
                    <a:pt x="97391" y="108821"/>
                    <a:pt x="120318" y="80807"/>
                    <a:pt x="159631" y="80807"/>
                  </a:cubicBezTo>
                  <a:cubicBezTo>
                    <a:pt x="194121" y="80807"/>
                    <a:pt x="218436" y="102677"/>
                    <a:pt x="218436" y="146747"/>
                  </a:cubicBezTo>
                  <a:lnTo>
                    <a:pt x="218436" y="354875"/>
                  </a:lnTo>
                  <a:cubicBezTo>
                    <a:pt x="218436" y="364126"/>
                    <a:pt x="223193" y="368883"/>
                    <a:pt x="232113" y="368883"/>
                  </a:cubicBezTo>
                  <a:lnTo>
                    <a:pt x="302150" y="368883"/>
                  </a:lnTo>
                  <a:cubicBezTo>
                    <a:pt x="311400" y="368883"/>
                    <a:pt x="316157" y="364126"/>
                    <a:pt x="316157" y="354875"/>
                  </a:cubicBezTo>
                  <a:lnTo>
                    <a:pt x="316157" y="151504"/>
                  </a:lnTo>
                  <a:cubicBezTo>
                    <a:pt x="316157" y="108755"/>
                    <a:pt x="339084" y="80741"/>
                    <a:pt x="378331" y="80741"/>
                  </a:cubicBezTo>
                  <a:cubicBezTo>
                    <a:pt x="412491" y="80741"/>
                    <a:pt x="437136" y="102611"/>
                    <a:pt x="437136" y="146681"/>
                  </a:cubicBezTo>
                  <a:lnTo>
                    <a:pt x="437136" y="354809"/>
                  </a:lnTo>
                  <a:cubicBezTo>
                    <a:pt x="437136" y="364060"/>
                    <a:pt x="441893" y="368817"/>
                    <a:pt x="451143" y="368817"/>
                  </a:cubicBezTo>
                  <a:lnTo>
                    <a:pt x="520519" y="368817"/>
                  </a:lnTo>
                  <a:cubicBezTo>
                    <a:pt x="529439" y="368817"/>
                    <a:pt x="534527" y="364060"/>
                    <a:pt x="534527" y="354809"/>
                  </a:cubicBezTo>
                  <a:lnTo>
                    <a:pt x="534527" y="120318"/>
                  </a:lnTo>
                  <a:cubicBezTo>
                    <a:pt x="534527" y="44467"/>
                    <a:pt x="485963" y="0"/>
                    <a:pt x="412887" y="0"/>
                  </a:cubicBezTo>
                </a:path>
              </a:pathLst>
            </a:custGeom>
            <a:solidFill>
              <a:schemeClr val="bg1"/>
            </a:solidFill>
            <a:ln w="6589" cap="flat">
              <a:noFill/>
              <a:prstDash val="solid"/>
              <a:miter/>
            </a:ln>
          </p:spPr>
          <p:txBody>
            <a:bodyPr rtlCol="0" anchor="ctr"/>
            <a:lstStyle/>
            <a:p>
              <a:endParaRPr lang="en-US"/>
            </a:p>
          </p:txBody>
        </p:sp>
        <p:sp>
          <p:nvSpPr>
            <p:cNvPr id="36" name="Freeform: Shape 38">
              <a:extLst>
                <a:ext uri="{FF2B5EF4-FFF2-40B4-BE49-F238E27FC236}">
                  <a16:creationId xmlns:a16="http://schemas.microsoft.com/office/drawing/2014/main" id="{B309AFBD-89B8-4551-AFE0-83905476CC15}"/>
                </a:ext>
              </a:extLst>
            </p:cNvPr>
            <p:cNvSpPr/>
            <p:nvPr/>
          </p:nvSpPr>
          <p:spPr>
            <a:xfrm>
              <a:off x="2789053" y="1005971"/>
              <a:ext cx="393329" cy="567893"/>
            </a:xfrm>
            <a:custGeom>
              <a:avLst/>
              <a:gdLst>
                <a:gd name="connsiteX0" fmla="*/ 216652 w 393329"/>
                <a:gd name="connsiteY0" fmla="*/ 66 h 567893"/>
                <a:gd name="connsiteX1" fmla="*/ 113777 w 393329"/>
                <a:gd name="connsiteY1" fmla="*/ 37001 h 567893"/>
                <a:gd name="connsiteX2" fmla="*/ 97721 w 393329"/>
                <a:gd name="connsiteY2" fmla="*/ 30129 h 567893"/>
                <a:gd name="connsiteX3" fmla="*/ 97721 w 393329"/>
                <a:gd name="connsiteY3" fmla="*/ 20879 h 567893"/>
                <a:gd name="connsiteX4" fmla="*/ 83714 w 393329"/>
                <a:gd name="connsiteY4" fmla="*/ 6872 h 567893"/>
                <a:gd name="connsiteX5" fmla="*/ 14338 w 393329"/>
                <a:gd name="connsiteY5" fmla="*/ 6872 h 567893"/>
                <a:gd name="connsiteX6" fmla="*/ 330 w 393329"/>
                <a:gd name="connsiteY6" fmla="*/ 20879 h 567893"/>
                <a:gd name="connsiteX7" fmla="*/ 330 w 393329"/>
                <a:gd name="connsiteY7" fmla="*/ 349061 h 567893"/>
                <a:gd name="connsiteX8" fmla="*/ 0 w 393329"/>
                <a:gd name="connsiteY8" fmla="*/ 354347 h 567893"/>
                <a:gd name="connsiteX9" fmla="*/ 0 w 393329"/>
                <a:gd name="connsiteY9" fmla="*/ 519066 h 567893"/>
                <a:gd name="connsiteX10" fmla="*/ 48827 w 393329"/>
                <a:gd name="connsiteY10" fmla="*/ 567893 h 567893"/>
                <a:gd name="connsiteX11" fmla="*/ 97655 w 393329"/>
                <a:gd name="connsiteY11" fmla="*/ 519066 h 567893"/>
                <a:gd name="connsiteX12" fmla="*/ 97655 w 393329"/>
                <a:gd name="connsiteY12" fmla="*/ 467265 h 567893"/>
                <a:gd name="connsiteX13" fmla="*/ 97721 w 393329"/>
                <a:gd name="connsiteY13" fmla="*/ 466274 h 567893"/>
                <a:gd name="connsiteX14" fmla="*/ 97721 w 393329"/>
                <a:gd name="connsiteY14" fmla="*/ 345890 h 567893"/>
                <a:gd name="connsiteX15" fmla="*/ 113777 w 393329"/>
                <a:gd name="connsiteY15" fmla="*/ 339745 h 567893"/>
                <a:gd name="connsiteX16" fmla="*/ 216652 w 393329"/>
                <a:gd name="connsiteY16" fmla="*/ 375622 h 567893"/>
                <a:gd name="connsiteX17" fmla="*/ 393330 w 393329"/>
                <a:gd name="connsiteY17" fmla="*/ 188307 h 567893"/>
                <a:gd name="connsiteX18" fmla="*/ 216652 w 393329"/>
                <a:gd name="connsiteY18" fmla="*/ 0 h 567893"/>
                <a:gd name="connsiteX19" fmla="*/ 191676 w 393329"/>
                <a:gd name="connsiteY19" fmla="*/ 294617 h 567893"/>
                <a:gd name="connsiteX20" fmla="*/ 87414 w 393329"/>
                <a:gd name="connsiteY20" fmla="*/ 188307 h 567893"/>
                <a:gd name="connsiteX21" fmla="*/ 191676 w 393329"/>
                <a:gd name="connsiteY21" fmla="*/ 82326 h 567893"/>
                <a:gd name="connsiteX22" fmla="*/ 295939 w 393329"/>
                <a:gd name="connsiteY22" fmla="*/ 188307 h 567893"/>
                <a:gd name="connsiteX23" fmla="*/ 191676 w 393329"/>
                <a:gd name="connsiteY23" fmla="*/ 294617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216652" y="66"/>
                  </a:moveTo>
                  <a:cubicBezTo>
                    <a:pt x="173572" y="66"/>
                    <a:pt x="138752" y="14404"/>
                    <a:pt x="113777" y="37001"/>
                  </a:cubicBezTo>
                  <a:cubicBezTo>
                    <a:pt x="104196" y="44863"/>
                    <a:pt x="97721" y="42485"/>
                    <a:pt x="97721" y="30129"/>
                  </a:cubicBezTo>
                  <a:lnTo>
                    <a:pt x="97721" y="20879"/>
                  </a:lnTo>
                  <a:cubicBezTo>
                    <a:pt x="97721" y="11959"/>
                    <a:pt x="92568" y="6872"/>
                    <a:pt x="83714" y="6872"/>
                  </a:cubicBezTo>
                  <a:lnTo>
                    <a:pt x="14338" y="6872"/>
                  </a:lnTo>
                  <a:cubicBezTo>
                    <a:pt x="5088" y="6872"/>
                    <a:pt x="330" y="12025"/>
                    <a:pt x="330" y="20879"/>
                  </a:cubicBezTo>
                  <a:lnTo>
                    <a:pt x="330" y="349061"/>
                  </a:lnTo>
                  <a:cubicBezTo>
                    <a:pt x="132" y="350779"/>
                    <a:pt x="0" y="352563"/>
                    <a:pt x="0" y="354347"/>
                  </a:cubicBezTo>
                  <a:lnTo>
                    <a:pt x="0" y="519066"/>
                  </a:lnTo>
                  <a:cubicBezTo>
                    <a:pt x="0" y="546023"/>
                    <a:pt x="21870" y="567893"/>
                    <a:pt x="48827" y="567893"/>
                  </a:cubicBezTo>
                  <a:cubicBezTo>
                    <a:pt x="75785" y="567893"/>
                    <a:pt x="97655" y="546023"/>
                    <a:pt x="97655" y="519066"/>
                  </a:cubicBezTo>
                  <a:lnTo>
                    <a:pt x="97655" y="467265"/>
                  </a:lnTo>
                  <a:cubicBezTo>
                    <a:pt x="97655" y="466934"/>
                    <a:pt x="97721" y="466604"/>
                    <a:pt x="97721" y="466274"/>
                  </a:cubicBezTo>
                  <a:lnTo>
                    <a:pt x="97721" y="345890"/>
                  </a:lnTo>
                  <a:cubicBezTo>
                    <a:pt x="97721" y="333930"/>
                    <a:pt x="104196" y="331552"/>
                    <a:pt x="113777" y="339745"/>
                  </a:cubicBezTo>
                  <a:cubicBezTo>
                    <a:pt x="140074" y="363002"/>
                    <a:pt x="175621" y="375622"/>
                    <a:pt x="216652" y="375622"/>
                  </a:cubicBezTo>
                  <a:cubicBezTo>
                    <a:pt x="313382" y="375622"/>
                    <a:pt x="393330" y="297723"/>
                    <a:pt x="393330" y="188307"/>
                  </a:cubicBezTo>
                  <a:cubicBezTo>
                    <a:pt x="393330" y="78891"/>
                    <a:pt x="312986" y="0"/>
                    <a:pt x="216652" y="0"/>
                  </a:cubicBezTo>
                  <a:moveTo>
                    <a:pt x="191676" y="294617"/>
                  </a:moveTo>
                  <a:cubicBezTo>
                    <a:pt x="133202" y="294617"/>
                    <a:pt x="87414" y="251538"/>
                    <a:pt x="87414" y="188307"/>
                  </a:cubicBezTo>
                  <a:cubicBezTo>
                    <a:pt x="87414" y="125075"/>
                    <a:pt x="133202" y="82326"/>
                    <a:pt x="191676" y="82326"/>
                  </a:cubicBezTo>
                  <a:cubicBezTo>
                    <a:pt x="250150" y="82326"/>
                    <a:pt x="295939" y="125406"/>
                    <a:pt x="295939" y="188307"/>
                  </a:cubicBezTo>
                  <a:cubicBezTo>
                    <a:pt x="295939" y="251208"/>
                    <a:pt x="249820" y="294617"/>
                    <a:pt x="191676" y="294617"/>
                  </a:cubicBezTo>
                </a:path>
              </a:pathLst>
            </a:custGeom>
            <a:solidFill>
              <a:schemeClr val="bg1"/>
            </a:solidFill>
            <a:ln w="6589" cap="flat">
              <a:noFill/>
              <a:prstDash val="solid"/>
              <a:miter/>
            </a:ln>
          </p:spPr>
          <p:txBody>
            <a:bodyPr rtlCol="0" anchor="ctr"/>
            <a:lstStyle/>
            <a:p>
              <a:endParaRPr lang="en-US"/>
            </a:p>
          </p:txBody>
        </p:sp>
        <p:sp>
          <p:nvSpPr>
            <p:cNvPr id="37" name="Freeform: Shape 39">
              <a:extLst>
                <a:ext uri="{FF2B5EF4-FFF2-40B4-BE49-F238E27FC236}">
                  <a16:creationId xmlns:a16="http://schemas.microsoft.com/office/drawing/2014/main" id="{A1A29592-12DF-BCE4-1F97-6642B8C88551}"/>
                </a:ext>
              </a:extLst>
            </p:cNvPr>
            <p:cNvSpPr/>
            <p:nvPr/>
          </p:nvSpPr>
          <p:spPr>
            <a:xfrm>
              <a:off x="2318947" y="814427"/>
              <a:ext cx="393329" cy="567893"/>
            </a:xfrm>
            <a:custGeom>
              <a:avLst/>
              <a:gdLst>
                <a:gd name="connsiteX0" fmla="*/ 344502 w 393329"/>
                <a:gd name="connsiteY0" fmla="*/ 0 h 567893"/>
                <a:gd name="connsiteX1" fmla="*/ 295675 w 393329"/>
                <a:gd name="connsiteY1" fmla="*/ 48828 h 567893"/>
                <a:gd name="connsiteX2" fmla="*/ 295675 w 393329"/>
                <a:gd name="connsiteY2" fmla="*/ 100628 h 567893"/>
                <a:gd name="connsiteX3" fmla="*/ 295608 w 393329"/>
                <a:gd name="connsiteY3" fmla="*/ 101620 h 567893"/>
                <a:gd name="connsiteX4" fmla="*/ 295608 w 393329"/>
                <a:gd name="connsiteY4" fmla="*/ 222004 h 567893"/>
                <a:gd name="connsiteX5" fmla="*/ 279553 w 393329"/>
                <a:gd name="connsiteY5" fmla="*/ 228148 h 567893"/>
                <a:gd name="connsiteX6" fmla="*/ 176678 w 393329"/>
                <a:gd name="connsiteY6" fmla="*/ 192271 h 567893"/>
                <a:gd name="connsiteX7" fmla="*/ 0 w 393329"/>
                <a:gd name="connsiteY7" fmla="*/ 379587 h 567893"/>
                <a:gd name="connsiteX8" fmla="*/ 176678 w 393329"/>
                <a:gd name="connsiteY8" fmla="*/ 567893 h 567893"/>
                <a:gd name="connsiteX9" fmla="*/ 279553 w 393329"/>
                <a:gd name="connsiteY9" fmla="*/ 530959 h 567893"/>
                <a:gd name="connsiteX10" fmla="*/ 295608 w 393329"/>
                <a:gd name="connsiteY10" fmla="*/ 537764 h 567893"/>
                <a:gd name="connsiteX11" fmla="*/ 295608 w 393329"/>
                <a:gd name="connsiteY11" fmla="*/ 547014 h 567893"/>
                <a:gd name="connsiteX12" fmla="*/ 309616 w 393329"/>
                <a:gd name="connsiteY12" fmla="*/ 561022 h 567893"/>
                <a:gd name="connsiteX13" fmla="*/ 378992 w 393329"/>
                <a:gd name="connsiteY13" fmla="*/ 561022 h 567893"/>
                <a:gd name="connsiteX14" fmla="*/ 392999 w 393329"/>
                <a:gd name="connsiteY14" fmla="*/ 547014 h 567893"/>
                <a:gd name="connsiteX15" fmla="*/ 392999 w 393329"/>
                <a:gd name="connsiteY15" fmla="*/ 218832 h 567893"/>
                <a:gd name="connsiteX16" fmla="*/ 393330 w 393329"/>
                <a:gd name="connsiteY16" fmla="*/ 213546 h 567893"/>
                <a:gd name="connsiteX17" fmla="*/ 393330 w 393329"/>
                <a:gd name="connsiteY17" fmla="*/ 48828 h 567893"/>
                <a:gd name="connsiteX18" fmla="*/ 344502 w 393329"/>
                <a:gd name="connsiteY18" fmla="*/ 0 h 567893"/>
                <a:gd name="connsiteX19" fmla="*/ 201653 w 393329"/>
                <a:gd name="connsiteY19" fmla="*/ 485501 h 567893"/>
                <a:gd name="connsiteX20" fmla="*/ 97391 w 393329"/>
                <a:gd name="connsiteY20" fmla="*/ 379520 h 567893"/>
                <a:gd name="connsiteX21" fmla="*/ 201653 w 393329"/>
                <a:gd name="connsiteY21" fmla="*/ 273210 h 567893"/>
                <a:gd name="connsiteX22" fmla="*/ 305916 w 393329"/>
                <a:gd name="connsiteY22" fmla="*/ 379520 h 567893"/>
                <a:gd name="connsiteX23" fmla="*/ 201653 w 393329"/>
                <a:gd name="connsiteY23" fmla="*/ 485501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344502" y="0"/>
                  </a:moveTo>
                  <a:cubicBezTo>
                    <a:pt x="317545" y="0"/>
                    <a:pt x="295675" y="21870"/>
                    <a:pt x="295675" y="48828"/>
                  </a:cubicBezTo>
                  <a:lnTo>
                    <a:pt x="295675" y="100628"/>
                  </a:lnTo>
                  <a:cubicBezTo>
                    <a:pt x="295675" y="100959"/>
                    <a:pt x="295608" y="101289"/>
                    <a:pt x="295608" y="101620"/>
                  </a:cubicBezTo>
                  <a:lnTo>
                    <a:pt x="295608" y="222004"/>
                  </a:lnTo>
                  <a:cubicBezTo>
                    <a:pt x="295608" y="233963"/>
                    <a:pt x="289133" y="236341"/>
                    <a:pt x="279553" y="228148"/>
                  </a:cubicBezTo>
                  <a:cubicBezTo>
                    <a:pt x="253256" y="204891"/>
                    <a:pt x="217709" y="192271"/>
                    <a:pt x="176678" y="192271"/>
                  </a:cubicBezTo>
                  <a:cubicBezTo>
                    <a:pt x="79948" y="192271"/>
                    <a:pt x="0" y="270170"/>
                    <a:pt x="0" y="379587"/>
                  </a:cubicBezTo>
                  <a:cubicBezTo>
                    <a:pt x="0" y="489003"/>
                    <a:pt x="80344" y="567893"/>
                    <a:pt x="176678" y="567893"/>
                  </a:cubicBezTo>
                  <a:cubicBezTo>
                    <a:pt x="219757" y="567893"/>
                    <a:pt x="254577" y="553555"/>
                    <a:pt x="279553" y="530959"/>
                  </a:cubicBezTo>
                  <a:cubicBezTo>
                    <a:pt x="289133" y="523096"/>
                    <a:pt x="295608" y="525475"/>
                    <a:pt x="295608" y="537764"/>
                  </a:cubicBezTo>
                  <a:lnTo>
                    <a:pt x="295608" y="547014"/>
                  </a:lnTo>
                  <a:cubicBezTo>
                    <a:pt x="295608" y="555868"/>
                    <a:pt x="300762" y="561022"/>
                    <a:pt x="309616" y="561022"/>
                  </a:cubicBezTo>
                  <a:lnTo>
                    <a:pt x="378992" y="561022"/>
                  </a:lnTo>
                  <a:cubicBezTo>
                    <a:pt x="388242" y="561022"/>
                    <a:pt x="392999" y="555868"/>
                    <a:pt x="392999" y="547014"/>
                  </a:cubicBezTo>
                  <a:lnTo>
                    <a:pt x="392999" y="218832"/>
                  </a:lnTo>
                  <a:cubicBezTo>
                    <a:pt x="393197" y="217114"/>
                    <a:pt x="393330" y="215330"/>
                    <a:pt x="393330" y="213546"/>
                  </a:cubicBezTo>
                  <a:lnTo>
                    <a:pt x="393330" y="48828"/>
                  </a:lnTo>
                  <a:cubicBezTo>
                    <a:pt x="393330" y="21870"/>
                    <a:pt x="371460" y="0"/>
                    <a:pt x="344502" y="0"/>
                  </a:cubicBezTo>
                  <a:moveTo>
                    <a:pt x="201653" y="485501"/>
                  </a:moveTo>
                  <a:cubicBezTo>
                    <a:pt x="143575" y="485501"/>
                    <a:pt x="97391" y="442421"/>
                    <a:pt x="97391" y="379520"/>
                  </a:cubicBezTo>
                  <a:cubicBezTo>
                    <a:pt x="97391" y="316619"/>
                    <a:pt x="143510" y="273210"/>
                    <a:pt x="201653" y="273210"/>
                  </a:cubicBezTo>
                  <a:cubicBezTo>
                    <a:pt x="259797" y="273210"/>
                    <a:pt x="305916" y="316289"/>
                    <a:pt x="305916" y="379520"/>
                  </a:cubicBezTo>
                  <a:cubicBezTo>
                    <a:pt x="305916" y="442752"/>
                    <a:pt x="260128" y="485501"/>
                    <a:pt x="201653" y="485501"/>
                  </a:cubicBezTo>
                </a:path>
              </a:pathLst>
            </a:custGeom>
            <a:solidFill>
              <a:schemeClr val="bg1"/>
            </a:solidFill>
            <a:ln w="6589" cap="flat">
              <a:noFill/>
              <a:prstDash val="solid"/>
              <a:miter/>
            </a:ln>
          </p:spPr>
          <p:txBody>
            <a:bodyPr rtlCol="0" anchor="ctr"/>
            <a:lstStyle/>
            <a:p>
              <a:endParaRPr lang="en-US"/>
            </a:p>
          </p:txBody>
        </p:sp>
        <p:sp>
          <p:nvSpPr>
            <p:cNvPr id="38" name="Freeform: Shape 40">
              <a:extLst>
                <a:ext uri="{FF2B5EF4-FFF2-40B4-BE49-F238E27FC236}">
                  <a16:creationId xmlns:a16="http://schemas.microsoft.com/office/drawing/2014/main" id="{9E756389-9200-C0A7-9F74-1A28C57536FC}"/>
                </a:ext>
              </a:extLst>
            </p:cNvPr>
            <p:cNvSpPr/>
            <p:nvPr/>
          </p:nvSpPr>
          <p:spPr>
            <a:xfrm>
              <a:off x="3166261" y="1005971"/>
              <a:ext cx="62967" cy="63429"/>
            </a:xfrm>
            <a:custGeom>
              <a:avLst/>
              <a:gdLst>
                <a:gd name="connsiteX0" fmla="*/ 31583 w 62967"/>
                <a:gd name="connsiteY0" fmla="*/ 63430 h 63429"/>
                <a:gd name="connsiteX1" fmla="*/ 15197 w 62967"/>
                <a:gd name="connsiteY1" fmla="*/ 59333 h 63429"/>
                <a:gd name="connsiteX2" fmla="*/ 4030 w 62967"/>
                <a:gd name="connsiteY2" fmla="*/ 48101 h 63429"/>
                <a:gd name="connsiteX3" fmla="*/ 0 w 62967"/>
                <a:gd name="connsiteY3" fmla="*/ 31715 h 63429"/>
                <a:gd name="connsiteX4" fmla="*/ 4030 w 62967"/>
                <a:gd name="connsiteY4" fmla="*/ 15395 h 63429"/>
                <a:gd name="connsiteX5" fmla="*/ 15197 w 62967"/>
                <a:gd name="connsiteY5" fmla="*/ 4096 h 63429"/>
                <a:gd name="connsiteX6" fmla="*/ 31583 w 62967"/>
                <a:gd name="connsiteY6" fmla="*/ 0 h 63429"/>
                <a:gd name="connsiteX7" fmla="*/ 47836 w 62967"/>
                <a:gd name="connsiteY7" fmla="*/ 4096 h 63429"/>
                <a:gd name="connsiteX8" fmla="*/ 59003 w 62967"/>
                <a:gd name="connsiteY8" fmla="*/ 15395 h 63429"/>
                <a:gd name="connsiteX9" fmla="*/ 62967 w 62967"/>
                <a:gd name="connsiteY9" fmla="*/ 31715 h 63429"/>
                <a:gd name="connsiteX10" fmla="*/ 59003 w 62967"/>
                <a:gd name="connsiteY10" fmla="*/ 48101 h 63429"/>
                <a:gd name="connsiteX11" fmla="*/ 47836 w 62967"/>
                <a:gd name="connsiteY11" fmla="*/ 59333 h 63429"/>
                <a:gd name="connsiteX12" fmla="*/ 31583 w 62967"/>
                <a:gd name="connsiteY12" fmla="*/ 63430 h 63429"/>
                <a:gd name="connsiteX13" fmla="*/ 31583 w 62967"/>
                <a:gd name="connsiteY13" fmla="*/ 57153 h 63429"/>
                <a:gd name="connsiteX14" fmla="*/ 49422 w 62967"/>
                <a:gd name="connsiteY14" fmla="*/ 50083 h 63429"/>
                <a:gd name="connsiteX15" fmla="*/ 56162 w 62967"/>
                <a:gd name="connsiteY15" fmla="*/ 31781 h 63429"/>
                <a:gd name="connsiteX16" fmla="*/ 49422 w 62967"/>
                <a:gd name="connsiteY16" fmla="*/ 13611 h 63429"/>
                <a:gd name="connsiteX17" fmla="*/ 31583 w 62967"/>
                <a:gd name="connsiteY17" fmla="*/ 6541 h 63429"/>
                <a:gd name="connsiteX18" fmla="*/ 13611 w 62967"/>
                <a:gd name="connsiteY18" fmla="*/ 13611 h 63429"/>
                <a:gd name="connsiteX19" fmla="*/ 6872 w 62967"/>
                <a:gd name="connsiteY19" fmla="*/ 31781 h 63429"/>
                <a:gd name="connsiteX20" fmla="*/ 13611 w 62967"/>
                <a:gd name="connsiteY20" fmla="*/ 50083 h 63429"/>
                <a:gd name="connsiteX21" fmla="*/ 31583 w 62967"/>
                <a:gd name="connsiteY21" fmla="*/ 57153 h 63429"/>
                <a:gd name="connsiteX22" fmla="*/ 18831 w 62967"/>
                <a:gd name="connsiteY22" fmla="*/ 47903 h 63429"/>
                <a:gd name="connsiteX23" fmla="*/ 18831 w 62967"/>
                <a:gd name="connsiteY23" fmla="*/ 14998 h 63429"/>
                <a:gd name="connsiteX24" fmla="*/ 34226 w 62967"/>
                <a:gd name="connsiteY24" fmla="*/ 14998 h 63429"/>
                <a:gd name="connsiteX25" fmla="*/ 42353 w 62967"/>
                <a:gd name="connsiteY25" fmla="*/ 17773 h 63429"/>
                <a:gd name="connsiteX26" fmla="*/ 45392 w 62967"/>
                <a:gd name="connsiteY26" fmla="*/ 25306 h 63429"/>
                <a:gd name="connsiteX27" fmla="*/ 38190 w 62967"/>
                <a:gd name="connsiteY27" fmla="*/ 35018 h 63429"/>
                <a:gd name="connsiteX28" fmla="*/ 46779 w 62967"/>
                <a:gd name="connsiteY28" fmla="*/ 47969 h 63429"/>
                <a:gd name="connsiteX29" fmla="*/ 37265 w 62967"/>
                <a:gd name="connsiteY29" fmla="*/ 47969 h 63429"/>
                <a:gd name="connsiteX30" fmla="*/ 29733 w 62967"/>
                <a:gd name="connsiteY30" fmla="*/ 35481 h 63429"/>
                <a:gd name="connsiteX31" fmla="*/ 26958 w 62967"/>
                <a:gd name="connsiteY31" fmla="*/ 35481 h 63429"/>
                <a:gd name="connsiteX32" fmla="*/ 26958 w 62967"/>
                <a:gd name="connsiteY32" fmla="*/ 47969 h 63429"/>
                <a:gd name="connsiteX33" fmla="*/ 18831 w 62967"/>
                <a:gd name="connsiteY33" fmla="*/ 47969 h 63429"/>
                <a:gd name="connsiteX34" fmla="*/ 26958 w 62967"/>
                <a:gd name="connsiteY34" fmla="*/ 29270 h 63429"/>
                <a:gd name="connsiteX35" fmla="*/ 33102 w 62967"/>
                <a:gd name="connsiteY35" fmla="*/ 29270 h 63429"/>
                <a:gd name="connsiteX36" fmla="*/ 36010 w 62967"/>
                <a:gd name="connsiteY36" fmla="*/ 28411 h 63429"/>
                <a:gd name="connsiteX37" fmla="*/ 37265 w 62967"/>
                <a:gd name="connsiteY37" fmla="*/ 25570 h 63429"/>
                <a:gd name="connsiteX38" fmla="*/ 36010 w 62967"/>
                <a:gd name="connsiteY38" fmla="*/ 22927 h 63429"/>
                <a:gd name="connsiteX39" fmla="*/ 33102 w 62967"/>
                <a:gd name="connsiteY39" fmla="*/ 22134 h 63429"/>
                <a:gd name="connsiteX40" fmla="*/ 26958 w 62967"/>
                <a:gd name="connsiteY40" fmla="*/ 22134 h 63429"/>
                <a:gd name="connsiteX41" fmla="*/ 26958 w 62967"/>
                <a:gd name="connsiteY41" fmla="*/ 29204 h 6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967" h="63429">
                  <a:moveTo>
                    <a:pt x="31583" y="63430"/>
                  </a:moveTo>
                  <a:cubicBezTo>
                    <a:pt x="25438" y="63430"/>
                    <a:pt x="19954" y="62108"/>
                    <a:pt x="15197" y="59333"/>
                  </a:cubicBezTo>
                  <a:cubicBezTo>
                    <a:pt x="10439" y="56624"/>
                    <a:pt x="6673" y="52858"/>
                    <a:pt x="4030" y="48101"/>
                  </a:cubicBezTo>
                  <a:cubicBezTo>
                    <a:pt x="1387" y="43344"/>
                    <a:pt x="0" y="37860"/>
                    <a:pt x="0" y="31715"/>
                  </a:cubicBezTo>
                  <a:cubicBezTo>
                    <a:pt x="0" y="25570"/>
                    <a:pt x="1322" y="20218"/>
                    <a:pt x="4030" y="15395"/>
                  </a:cubicBezTo>
                  <a:cubicBezTo>
                    <a:pt x="6673" y="10572"/>
                    <a:pt x="10439" y="6805"/>
                    <a:pt x="15197" y="4096"/>
                  </a:cubicBezTo>
                  <a:cubicBezTo>
                    <a:pt x="19954" y="1388"/>
                    <a:pt x="25438" y="0"/>
                    <a:pt x="31583" y="0"/>
                  </a:cubicBezTo>
                  <a:cubicBezTo>
                    <a:pt x="37727" y="0"/>
                    <a:pt x="43013" y="1388"/>
                    <a:pt x="47836" y="4096"/>
                  </a:cubicBezTo>
                  <a:cubicBezTo>
                    <a:pt x="52594" y="6805"/>
                    <a:pt x="56294" y="10572"/>
                    <a:pt x="59003" y="15395"/>
                  </a:cubicBezTo>
                  <a:cubicBezTo>
                    <a:pt x="61646" y="20218"/>
                    <a:pt x="62967" y="25636"/>
                    <a:pt x="62967" y="31715"/>
                  </a:cubicBezTo>
                  <a:cubicBezTo>
                    <a:pt x="62967" y="37793"/>
                    <a:pt x="61646" y="43344"/>
                    <a:pt x="59003" y="48101"/>
                  </a:cubicBezTo>
                  <a:cubicBezTo>
                    <a:pt x="56294" y="52858"/>
                    <a:pt x="52594" y="56624"/>
                    <a:pt x="47836" y="59333"/>
                  </a:cubicBezTo>
                  <a:cubicBezTo>
                    <a:pt x="43079" y="62042"/>
                    <a:pt x="37661" y="63430"/>
                    <a:pt x="31583" y="63430"/>
                  </a:cubicBezTo>
                  <a:moveTo>
                    <a:pt x="31583" y="57153"/>
                  </a:moveTo>
                  <a:cubicBezTo>
                    <a:pt x="38983" y="57153"/>
                    <a:pt x="44929" y="54774"/>
                    <a:pt x="49422" y="50083"/>
                  </a:cubicBezTo>
                  <a:cubicBezTo>
                    <a:pt x="53915" y="45392"/>
                    <a:pt x="56162" y="39247"/>
                    <a:pt x="56162" y="31781"/>
                  </a:cubicBezTo>
                  <a:cubicBezTo>
                    <a:pt x="56162" y="24315"/>
                    <a:pt x="53915" y="18368"/>
                    <a:pt x="49422" y="13611"/>
                  </a:cubicBezTo>
                  <a:cubicBezTo>
                    <a:pt x="44929" y="8920"/>
                    <a:pt x="38983" y="6541"/>
                    <a:pt x="31583" y="6541"/>
                  </a:cubicBezTo>
                  <a:cubicBezTo>
                    <a:pt x="24183" y="6541"/>
                    <a:pt x="18104" y="8920"/>
                    <a:pt x="13611" y="13611"/>
                  </a:cubicBezTo>
                  <a:cubicBezTo>
                    <a:pt x="9118" y="18302"/>
                    <a:pt x="6872" y="24381"/>
                    <a:pt x="6872" y="31781"/>
                  </a:cubicBezTo>
                  <a:cubicBezTo>
                    <a:pt x="6872" y="39181"/>
                    <a:pt x="9118" y="45392"/>
                    <a:pt x="13611" y="50083"/>
                  </a:cubicBezTo>
                  <a:cubicBezTo>
                    <a:pt x="18104" y="54840"/>
                    <a:pt x="24116" y="57153"/>
                    <a:pt x="31583" y="57153"/>
                  </a:cubicBezTo>
                  <a:moveTo>
                    <a:pt x="18831" y="47903"/>
                  </a:moveTo>
                  <a:lnTo>
                    <a:pt x="18831" y="14998"/>
                  </a:lnTo>
                  <a:lnTo>
                    <a:pt x="34226" y="14998"/>
                  </a:lnTo>
                  <a:cubicBezTo>
                    <a:pt x="37595" y="14998"/>
                    <a:pt x="40304" y="15923"/>
                    <a:pt x="42353" y="17773"/>
                  </a:cubicBezTo>
                  <a:cubicBezTo>
                    <a:pt x="44401" y="19624"/>
                    <a:pt x="45392" y="22134"/>
                    <a:pt x="45392" y="25306"/>
                  </a:cubicBezTo>
                  <a:cubicBezTo>
                    <a:pt x="45392" y="30327"/>
                    <a:pt x="43013" y="33565"/>
                    <a:pt x="38190" y="35018"/>
                  </a:cubicBezTo>
                  <a:lnTo>
                    <a:pt x="46779" y="47969"/>
                  </a:lnTo>
                  <a:lnTo>
                    <a:pt x="37265" y="47969"/>
                  </a:lnTo>
                  <a:lnTo>
                    <a:pt x="29733" y="35481"/>
                  </a:lnTo>
                  <a:lnTo>
                    <a:pt x="26958" y="35481"/>
                  </a:lnTo>
                  <a:lnTo>
                    <a:pt x="26958" y="47969"/>
                  </a:lnTo>
                  <a:lnTo>
                    <a:pt x="18831" y="47969"/>
                  </a:lnTo>
                  <a:close/>
                  <a:moveTo>
                    <a:pt x="26958" y="29270"/>
                  </a:moveTo>
                  <a:lnTo>
                    <a:pt x="33102" y="29270"/>
                  </a:lnTo>
                  <a:cubicBezTo>
                    <a:pt x="34226" y="29270"/>
                    <a:pt x="35217" y="29006"/>
                    <a:pt x="36010" y="28411"/>
                  </a:cubicBezTo>
                  <a:cubicBezTo>
                    <a:pt x="36802" y="27883"/>
                    <a:pt x="37265" y="26892"/>
                    <a:pt x="37265" y="25570"/>
                  </a:cubicBezTo>
                  <a:cubicBezTo>
                    <a:pt x="37265" y="24315"/>
                    <a:pt x="36868" y="23456"/>
                    <a:pt x="36010" y="22927"/>
                  </a:cubicBezTo>
                  <a:cubicBezTo>
                    <a:pt x="35217" y="22399"/>
                    <a:pt x="34226" y="22134"/>
                    <a:pt x="33102" y="22134"/>
                  </a:cubicBezTo>
                  <a:lnTo>
                    <a:pt x="26958" y="22134"/>
                  </a:lnTo>
                  <a:lnTo>
                    <a:pt x="26958" y="29204"/>
                  </a:lnTo>
                  <a:close/>
                </a:path>
              </a:pathLst>
            </a:custGeom>
            <a:solidFill>
              <a:schemeClr val="bg1"/>
            </a:solidFill>
            <a:ln w="6589" cap="flat">
              <a:noFill/>
              <a:prstDash val="solid"/>
              <a:miter/>
            </a:ln>
          </p:spPr>
          <p:txBody>
            <a:bodyPr rtlCol="0" anchor="ctr"/>
            <a:lstStyle/>
            <a:p>
              <a:endParaRPr lang="en-US"/>
            </a:p>
          </p:txBody>
        </p:sp>
        <p:sp>
          <p:nvSpPr>
            <p:cNvPr id="39" name="Freeform: Shape 41">
              <a:extLst>
                <a:ext uri="{FF2B5EF4-FFF2-40B4-BE49-F238E27FC236}">
                  <a16:creationId xmlns:a16="http://schemas.microsoft.com/office/drawing/2014/main" id="{A890AB55-C0AF-66A7-A24A-BE09048DA198}"/>
                </a:ext>
              </a:extLst>
            </p:cNvPr>
            <p:cNvSpPr/>
            <p:nvPr/>
          </p:nvSpPr>
          <p:spPr>
            <a:xfrm>
              <a:off x="695611" y="753905"/>
              <a:ext cx="97787" cy="394452"/>
            </a:xfrm>
            <a:custGeom>
              <a:avLst/>
              <a:gdLst>
                <a:gd name="connsiteX0" fmla="*/ 97787 w 97787"/>
                <a:gd name="connsiteY0" fmla="*/ 48894 h 394452"/>
                <a:gd name="connsiteX1" fmla="*/ 48894 w 97787"/>
                <a:gd name="connsiteY1" fmla="*/ 0 h 394452"/>
                <a:gd name="connsiteX2" fmla="*/ 0 w 97787"/>
                <a:gd name="connsiteY2" fmla="*/ 48894 h 394452"/>
                <a:gd name="connsiteX3" fmla="*/ 0 w 97787"/>
                <a:gd name="connsiteY3" fmla="*/ 394453 h 394452"/>
                <a:gd name="connsiteX4" fmla="*/ 97787 w 97787"/>
                <a:gd name="connsiteY4" fmla="*/ 394453 h 394452"/>
                <a:gd name="connsiteX5" fmla="*/ 97787 w 97787"/>
                <a:gd name="connsiteY5" fmla="*/ 48894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48894"/>
                  </a:moveTo>
                  <a:cubicBezTo>
                    <a:pt x="97787" y="21936"/>
                    <a:pt x="75917" y="0"/>
                    <a:pt x="48894" y="0"/>
                  </a:cubicBezTo>
                  <a:cubicBezTo>
                    <a:pt x="21870" y="0"/>
                    <a:pt x="0" y="21870"/>
                    <a:pt x="0" y="48894"/>
                  </a:cubicBezTo>
                  <a:lnTo>
                    <a:pt x="0" y="394453"/>
                  </a:lnTo>
                  <a:lnTo>
                    <a:pt x="97787" y="394453"/>
                  </a:lnTo>
                  <a:lnTo>
                    <a:pt x="97787" y="48894"/>
                  </a:lnTo>
                  <a:close/>
                </a:path>
              </a:pathLst>
            </a:custGeom>
            <a:solidFill>
              <a:schemeClr val="bg1"/>
            </a:solidFill>
            <a:ln w="6589" cap="flat">
              <a:noFill/>
              <a:prstDash val="solid"/>
              <a:miter/>
            </a:ln>
          </p:spPr>
          <p:txBody>
            <a:bodyPr rtlCol="0" anchor="ctr"/>
            <a:lstStyle/>
            <a:p>
              <a:endParaRPr lang="en-US"/>
            </a:p>
          </p:txBody>
        </p:sp>
        <p:sp>
          <p:nvSpPr>
            <p:cNvPr id="40" name="Freeform: Shape 42">
              <a:extLst>
                <a:ext uri="{FF2B5EF4-FFF2-40B4-BE49-F238E27FC236}">
                  <a16:creationId xmlns:a16="http://schemas.microsoft.com/office/drawing/2014/main" id="{A531FE26-F990-B469-5E34-658AA9010809}"/>
                </a:ext>
              </a:extLst>
            </p:cNvPr>
            <p:cNvSpPr/>
            <p:nvPr/>
          </p:nvSpPr>
          <p:spPr>
            <a:xfrm>
              <a:off x="508692" y="943004"/>
              <a:ext cx="97787" cy="205287"/>
            </a:xfrm>
            <a:custGeom>
              <a:avLst/>
              <a:gdLst>
                <a:gd name="connsiteX0" fmla="*/ 97787 w 97787"/>
                <a:gd name="connsiteY0" fmla="*/ 48894 h 205287"/>
                <a:gd name="connsiteX1" fmla="*/ 48894 w 97787"/>
                <a:gd name="connsiteY1" fmla="*/ 0 h 205287"/>
                <a:gd name="connsiteX2" fmla="*/ 0 w 97787"/>
                <a:gd name="connsiteY2" fmla="*/ 48894 h 205287"/>
                <a:gd name="connsiteX3" fmla="*/ 0 w 97787"/>
                <a:gd name="connsiteY3" fmla="*/ 205287 h 205287"/>
                <a:gd name="connsiteX4" fmla="*/ 97787 w 97787"/>
                <a:gd name="connsiteY4" fmla="*/ 205287 h 205287"/>
                <a:gd name="connsiteX5" fmla="*/ 97787 w 97787"/>
                <a:gd name="connsiteY5" fmla="*/ 488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48894"/>
                  </a:moveTo>
                  <a:cubicBezTo>
                    <a:pt x="97787" y="21936"/>
                    <a:pt x="75917" y="0"/>
                    <a:pt x="48894" y="0"/>
                  </a:cubicBezTo>
                  <a:cubicBezTo>
                    <a:pt x="21870" y="0"/>
                    <a:pt x="0" y="21870"/>
                    <a:pt x="0" y="48894"/>
                  </a:cubicBezTo>
                  <a:lnTo>
                    <a:pt x="0" y="205287"/>
                  </a:lnTo>
                  <a:lnTo>
                    <a:pt x="97787" y="205287"/>
                  </a:lnTo>
                  <a:lnTo>
                    <a:pt x="97787" y="48894"/>
                  </a:lnTo>
                  <a:close/>
                </a:path>
              </a:pathLst>
            </a:custGeom>
            <a:solidFill>
              <a:schemeClr val="bg1"/>
            </a:solidFill>
            <a:ln w="6589" cap="flat">
              <a:noFill/>
              <a:prstDash val="solid"/>
              <a:miter/>
            </a:ln>
          </p:spPr>
          <p:txBody>
            <a:bodyPr rtlCol="0" anchor="ctr"/>
            <a:lstStyle/>
            <a:p>
              <a:endParaRPr lang="en-US"/>
            </a:p>
          </p:txBody>
        </p:sp>
        <p:sp>
          <p:nvSpPr>
            <p:cNvPr id="41" name="Freeform: Shape 43">
              <a:extLst>
                <a:ext uri="{FF2B5EF4-FFF2-40B4-BE49-F238E27FC236}">
                  <a16:creationId xmlns:a16="http://schemas.microsoft.com/office/drawing/2014/main" id="{F33AC777-0020-A700-C789-5281F94981AB}"/>
                </a:ext>
              </a:extLst>
            </p:cNvPr>
            <p:cNvSpPr/>
            <p:nvPr/>
          </p:nvSpPr>
          <p:spPr>
            <a:xfrm>
              <a:off x="1069449" y="1005971"/>
              <a:ext cx="97787" cy="142320"/>
            </a:xfrm>
            <a:custGeom>
              <a:avLst/>
              <a:gdLst>
                <a:gd name="connsiteX0" fmla="*/ 97787 w 97787"/>
                <a:gd name="connsiteY0" fmla="*/ 48894 h 142320"/>
                <a:gd name="connsiteX1" fmla="*/ 48894 w 97787"/>
                <a:gd name="connsiteY1" fmla="*/ 0 h 142320"/>
                <a:gd name="connsiteX2" fmla="*/ 0 w 97787"/>
                <a:gd name="connsiteY2" fmla="*/ 48894 h 142320"/>
                <a:gd name="connsiteX3" fmla="*/ 0 w 97787"/>
                <a:gd name="connsiteY3" fmla="*/ 142320 h 142320"/>
                <a:gd name="connsiteX4" fmla="*/ 97787 w 97787"/>
                <a:gd name="connsiteY4" fmla="*/ 142320 h 142320"/>
                <a:gd name="connsiteX5" fmla="*/ 97787 w 97787"/>
                <a:gd name="connsiteY5" fmla="*/ 48894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48894"/>
                  </a:moveTo>
                  <a:cubicBezTo>
                    <a:pt x="97787" y="21936"/>
                    <a:pt x="75917" y="0"/>
                    <a:pt x="48894" y="0"/>
                  </a:cubicBezTo>
                  <a:cubicBezTo>
                    <a:pt x="21870" y="0"/>
                    <a:pt x="0" y="21870"/>
                    <a:pt x="0" y="48894"/>
                  </a:cubicBezTo>
                  <a:lnTo>
                    <a:pt x="0" y="142320"/>
                  </a:lnTo>
                  <a:lnTo>
                    <a:pt x="97787" y="142320"/>
                  </a:lnTo>
                  <a:lnTo>
                    <a:pt x="97787" y="48894"/>
                  </a:lnTo>
                  <a:close/>
                </a:path>
              </a:pathLst>
            </a:custGeom>
            <a:solidFill>
              <a:schemeClr val="bg1"/>
            </a:solidFill>
            <a:ln w="6589" cap="flat">
              <a:noFill/>
              <a:prstDash val="solid"/>
              <a:miter/>
            </a:ln>
          </p:spPr>
          <p:txBody>
            <a:bodyPr rtlCol="0" anchor="ctr"/>
            <a:lstStyle/>
            <a:p>
              <a:endParaRPr lang="en-US"/>
            </a:p>
          </p:txBody>
        </p:sp>
        <p:sp>
          <p:nvSpPr>
            <p:cNvPr id="42" name="Freeform: Shape 44">
              <a:extLst>
                <a:ext uri="{FF2B5EF4-FFF2-40B4-BE49-F238E27FC236}">
                  <a16:creationId xmlns:a16="http://schemas.microsoft.com/office/drawing/2014/main" id="{0AA75600-0A4A-ED0D-23AC-CE064A41C5CB}"/>
                </a:ext>
              </a:extLst>
            </p:cNvPr>
            <p:cNvSpPr/>
            <p:nvPr/>
          </p:nvSpPr>
          <p:spPr>
            <a:xfrm>
              <a:off x="695611" y="1231873"/>
              <a:ext cx="97787" cy="394452"/>
            </a:xfrm>
            <a:custGeom>
              <a:avLst/>
              <a:gdLst>
                <a:gd name="connsiteX0" fmla="*/ 97787 w 97787"/>
                <a:gd name="connsiteY0" fmla="*/ 345559 h 394452"/>
                <a:gd name="connsiteX1" fmla="*/ 48894 w 97787"/>
                <a:gd name="connsiteY1" fmla="*/ 394453 h 394452"/>
                <a:gd name="connsiteX2" fmla="*/ 0 w 97787"/>
                <a:gd name="connsiteY2" fmla="*/ 345559 h 394452"/>
                <a:gd name="connsiteX3" fmla="*/ 0 w 97787"/>
                <a:gd name="connsiteY3" fmla="*/ 0 h 394452"/>
                <a:gd name="connsiteX4" fmla="*/ 97787 w 97787"/>
                <a:gd name="connsiteY4" fmla="*/ 0 h 394452"/>
                <a:gd name="connsiteX5" fmla="*/ 97787 w 97787"/>
                <a:gd name="connsiteY5" fmla="*/ 345559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345559"/>
                  </a:moveTo>
                  <a:cubicBezTo>
                    <a:pt x="97787" y="372583"/>
                    <a:pt x="75917" y="394453"/>
                    <a:pt x="48894" y="394453"/>
                  </a:cubicBezTo>
                  <a:cubicBezTo>
                    <a:pt x="21870" y="394453"/>
                    <a:pt x="0" y="372583"/>
                    <a:pt x="0" y="345559"/>
                  </a:cubicBezTo>
                  <a:lnTo>
                    <a:pt x="0" y="0"/>
                  </a:lnTo>
                  <a:lnTo>
                    <a:pt x="97787" y="0"/>
                  </a:lnTo>
                  <a:cubicBezTo>
                    <a:pt x="97787" y="0"/>
                    <a:pt x="97787" y="345559"/>
                    <a:pt x="97787" y="345559"/>
                  </a:cubicBezTo>
                  <a:close/>
                </a:path>
              </a:pathLst>
            </a:custGeom>
            <a:solidFill>
              <a:schemeClr val="bg1"/>
            </a:solidFill>
            <a:ln w="6589" cap="flat">
              <a:noFill/>
              <a:prstDash val="solid"/>
              <a:miter/>
            </a:ln>
          </p:spPr>
          <p:txBody>
            <a:bodyPr rtlCol="0" anchor="ctr"/>
            <a:lstStyle/>
            <a:p>
              <a:endParaRPr lang="en-US"/>
            </a:p>
          </p:txBody>
        </p:sp>
        <p:sp>
          <p:nvSpPr>
            <p:cNvPr id="43" name="Freeform: Shape 45">
              <a:extLst>
                <a:ext uri="{FF2B5EF4-FFF2-40B4-BE49-F238E27FC236}">
                  <a16:creationId xmlns:a16="http://schemas.microsoft.com/office/drawing/2014/main" id="{6E8C8B1A-F6EF-66F9-A59B-59EC7EDBE13F}"/>
                </a:ext>
              </a:extLst>
            </p:cNvPr>
            <p:cNvSpPr/>
            <p:nvPr/>
          </p:nvSpPr>
          <p:spPr>
            <a:xfrm>
              <a:off x="882530" y="1231873"/>
              <a:ext cx="97787" cy="268254"/>
            </a:xfrm>
            <a:custGeom>
              <a:avLst/>
              <a:gdLst>
                <a:gd name="connsiteX0" fmla="*/ 97787 w 97787"/>
                <a:gd name="connsiteY0" fmla="*/ 219361 h 268254"/>
                <a:gd name="connsiteX1" fmla="*/ 48894 w 97787"/>
                <a:gd name="connsiteY1" fmla="*/ 268254 h 268254"/>
                <a:gd name="connsiteX2" fmla="*/ 0 w 97787"/>
                <a:gd name="connsiteY2" fmla="*/ 219361 h 268254"/>
                <a:gd name="connsiteX3" fmla="*/ 0 w 97787"/>
                <a:gd name="connsiteY3" fmla="*/ 0 h 268254"/>
                <a:gd name="connsiteX4" fmla="*/ 97787 w 97787"/>
                <a:gd name="connsiteY4" fmla="*/ 0 h 268254"/>
                <a:gd name="connsiteX5" fmla="*/ 97787 w 97787"/>
                <a:gd name="connsiteY5" fmla="*/ 219361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219361"/>
                  </a:moveTo>
                  <a:cubicBezTo>
                    <a:pt x="97787" y="246384"/>
                    <a:pt x="75917" y="268254"/>
                    <a:pt x="48894" y="268254"/>
                  </a:cubicBezTo>
                  <a:cubicBezTo>
                    <a:pt x="21870" y="268254"/>
                    <a:pt x="0" y="246384"/>
                    <a:pt x="0" y="219361"/>
                  </a:cubicBezTo>
                  <a:lnTo>
                    <a:pt x="0" y="0"/>
                  </a:lnTo>
                  <a:lnTo>
                    <a:pt x="97787" y="0"/>
                  </a:lnTo>
                  <a:lnTo>
                    <a:pt x="97787" y="219361"/>
                  </a:lnTo>
                  <a:close/>
                </a:path>
              </a:pathLst>
            </a:custGeom>
            <a:solidFill>
              <a:schemeClr val="bg1"/>
            </a:solidFill>
            <a:ln w="6589" cap="flat">
              <a:noFill/>
              <a:prstDash val="solid"/>
              <a:miter/>
            </a:ln>
          </p:spPr>
          <p:txBody>
            <a:bodyPr rtlCol="0" anchor="ctr"/>
            <a:lstStyle/>
            <a:p>
              <a:endParaRPr lang="en-US"/>
            </a:p>
          </p:txBody>
        </p:sp>
        <p:sp>
          <p:nvSpPr>
            <p:cNvPr id="44" name="Freeform: Shape 46">
              <a:extLst>
                <a:ext uri="{FF2B5EF4-FFF2-40B4-BE49-F238E27FC236}">
                  <a16:creationId xmlns:a16="http://schemas.microsoft.com/office/drawing/2014/main" id="{56C445BD-DBD9-46BB-4350-439EE5362F6E}"/>
                </a:ext>
              </a:extLst>
            </p:cNvPr>
            <p:cNvSpPr/>
            <p:nvPr/>
          </p:nvSpPr>
          <p:spPr>
            <a:xfrm>
              <a:off x="508692" y="1231873"/>
              <a:ext cx="97787" cy="205287"/>
            </a:xfrm>
            <a:custGeom>
              <a:avLst/>
              <a:gdLst>
                <a:gd name="connsiteX0" fmla="*/ 97787 w 97787"/>
                <a:gd name="connsiteY0" fmla="*/ 156394 h 205287"/>
                <a:gd name="connsiteX1" fmla="*/ 48894 w 97787"/>
                <a:gd name="connsiteY1" fmla="*/ 205287 h 205287"/>
                <a:gd name="connsiteX2" fmla="*/ 0 w 97787"/>
                <a:gd name="connsiteY2" fmla="*/ 156394 h 205287"/>
                <a:gd name="connsiteX3" fmla="*/ 0 w 97787"/>
                <a:gd name="connsiteY3" fmla="*/ 0 h 205287"/>
                <a:gd name="connsiteX4" fmla="*/ 97787 w 97787"/>
                <a:gd name="connsiteY4" fmla="*/ 0 h 205287"/>
                <a:gd name="connsiteX5" fmla="*/ 97787 w 97787"/>
                <a:gd name="connsiteY5" fmla="*/ 1563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156394"/>
                  </a:moveTo>
                  <a:cubicBezTo>
                    <a:pt x="97787" y="183417"/>
                    <a:pt x="75917" y="205287"/>
                    <a:pt x="48894" y="205287"/>
                  </a:cubicBezTo>
                  <a:cubicBezTo>
                    <a:pt x="21870" y="205287"/>
                    <a:pt x="0" y="183417"/>
                    <a:pt x="0" y="156394"/>
                  </a:cubicBezTo>
                  <a:lnTo>
                    <a:pt x="0" y="0"/>
                  </a:lnTo>
                  <a:lnTo>
                    <a:pt x="97787" y="0"/>
                  </a:lnTo>
                  <a:lnTo>
                    <a:pt x="97787" y="156394"/>
                  </a:lnTo>
                  <a:close/>
                </a:path>
              </a:pathLst>
            </a:custGeom>
            <a:solidFill>
              <a:schemeClr val="bg1"/>
            </a:solidFill>
            <a:ln w="6589" cap="flat">
              <a:noFill/>
              <a:prstDash val="solid"/>
              <a:miter/>
            </a:ln>
          </p:spPr>
          <p:txBody>
            <a:bodyPr rtlCol="0" anchor="ctr"/>
            <a:lstStyle/>
            <a:p>
              <a:endParaRPr lang="en-US"/>
            </a:p>
          </p:txBody>
        </p:sp>
        <p:sp>
          <p:nvSpPr>
            <p:cNvPr id="45" name="Freeform: Shape 47">
              <a:extLst>
                <a:ext uri="{FF2B5EF4-FFF2-40B4-BE49-F238E27FC236}">
                  <a16:creationId xmlns:a16="http://schemas.microsoft.com/office/drawing/2014/main" id="{622BFEA0-A66B-4431-5101-5FAC81F086AB}"/>
                </a:ext>
              </a:extLst>
            </p:cNvPr>
            <p:cNvSpPr/>
            <p:nvPr/>
          </p:nvSpPr>
          <p:spPr>
            <a:xfrm>
              <a:off x="1069449" y="1231873"/>
              <a:ext cx="97787" cy="142320"/>
            </a:xfrm>
            <a:custGeom>
              <a:avLst/>
              <a:gdLst>
                <a:gd name="connsiteX0" fmla="*/ 97787 w 97787"/>
                <a:gd name="connsiteY0" fmla="*/ 93427 h 142320"/>
                <a:gd name="connsiteX1" fmla="*/ 48894 w 97787"/>
                <a:gd name="connsiteY1" fmla="*/ 142320 h 142320"/>
                <a:gd name="connsiteX2" fmla="*/ 0 w 97787"/>
                <a:gd name="connsiteY2" fmla="*/ 93427 h 142320"/>
                <a:gd name="connsiteX3" fmla="*/ 0 w 97787"/>
                <a:gd name="connsiteY3" fmla="*/ 0 h 142320"/>
                <a:gd name="connsiteX4" fmla="*/ 97787 w 97787"/>
                <a:gd name="connsiteY4" fmla="*/ 0 h 142320"/>
                <a:gd name="connsiteX5" fmla="*/ 97787 w 97787"/>
                <a:gd name="connsiteY5" fmla="*/ 93427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93427"/>
                  </a:moveTo>
                  <a:cubicBezTo>
                    <a:pt x="97787" y="120450"/>
                    <a:pt x="75917" y="142320"/>
                    <a:pt x="48894" y="142320"/>
                  </a:cubicBezTo>
                  <a:cubicBezTo>
                    <a:pt x="21870" y="142320"/>
                    <a:pt x="0" y="120450"/>
                    <a:pt x="0" y="93427"/>
                  </a:cubicBezTo>
                  <a:lnTo>
                    <a:pt x="0" y="0"/>
                  </a:lnTo>
                  <a:lnTo>
                    <a:pt x="97787" y="0"/>
                  </a:lnTo>
                  <a:lnTo>
                    <a:pt x="97787" y="93427"/>
                  </a:lnTo>
                  <a:close/>
                </a:path>
              </a:pathLst>
            </a:custGeom>
            <a:solidFill>
              <a:schemeClr val="bg1"/>
            </a:solidFill>
            <a:ln w="6589" cap="flat">
              <a:noFill/>
              <a:prstDash val="solid"/>
              <a:miter/>
            </a:ln>
          </p:spPr>
          <p:txBody>
            <a:bodyPr rtlCol="0" anchor="ctr"/>
            <a:lstStyle/>
            <a:p>
              <a:endParaRPr lang="en-US"/>
            </a:p>
          </p:txBody>
        </p:sp>
        <p:sp>
          <p:nvSpPr>
            <p:cNvPr id="46" name="Freeform: Shape 48">
              <a:extLst>
                <a:ext uri="{FF2B5EF4-FFF2-40B4-BE49-F238E27FC236}">
                  <a16:creationId xmlns:a16="http://schemas.microsoft.com/office/drawing/2014/main" id="{175FB74C-5689-AC2E-27B8-B6776CE8C1FB}"/>
                </a:ext>
              </a:extLst>
            </p:cNvPr>
            <p:cNvSpPr/>
            <p:nvPr/>
          </p:nvSpPr>
          <p:spPr>
            <a:xfrm>
              <a:off x="882530" y="880037"/>
              <a:ext cx="97787" cy="268254"/>
            </a:xfrm>
            <a:custGeom>
              <a:avLst/>
              <a:gdLst>
                <a:gd name="connsiteX0" fmla="*/ 97787 w 97787"/>
                <a:gd name="connsiteY0" fmla="*/ 48894 h 268254"/>
                <a:gd name="connsiteX1" fmla="*/ 48894 w 97787"/>
                <a:gd name="connsiteY1" fmla="*/ 0 h 268254"/>
                <a:gd name="connsiteX2" fmla="*/ 0 w 97787"/>
                <a:gd name="connsiteY2" fmla="*/ 48894 h 268254"/>
                <a:gd name="connsiteX3" fmla="*/ 0 w 97787"/>
                <a:gd name="connsiteY3" fmla="*/ 268254 h 268254"/>
                <a:gd name="connsiteX4" fmla="*/ 97787 w 97787"/>
                <a:gd name="connsiteY4" fmla="*/ 268254 h 268254"/>
                <a:gd name="connsiteX5" fmla="*/ 97787 w 97787"/>
                <a:gd name="connsiteY5" fmla="*/ 48894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48894"/>
                  </a:moveTo>
                  <a:cubicBezTo>
                    <a:pt x="97787" y="21936"/>
                    <a:pt x="75917" y="0"/>
                    <a:pt x="48894" y="0"/>
                  </a:cubicBezTo>
                  <a:cubicBezTo>
                    <a:pt x="21870" y="0"/>
                    <a:pt x="0" y="21870"/>
                    <a:pt x="0" y="48894"/>
                  </a:cubicBezTo>
                  <a:lnTo>
                    <a:pt x="0" y="268254"/>
                  </a:lnTo>
                  <a:lnTo>
                    <a:pt x="97787" y="268254"/>
                  </a:lnTo>
                  <a:lnTo>
                    <a:pt x="97787" y="48894"/>
                  </a:lnTo>
                  <a:close/>
                </a:path>
              </a:pathLst>
            </a:custGeom>
            <a:solidFill>
              <a:schemeClr val="bg1"/>
            </a:solidFill>
            <a:ln w="6589" cap="flat">
              <a:noFill/>
              <a:prstDash val="solid"/>
              <a:miter/>
            </a:ln>
          </p:spPr>
          <p:txBody>
            <a:bodyPr rtlCol="0" anchor="ctr"/>
            <a:lstStyle/>
            <a:p>
              <a:endParaRPr lang="en-US"/>
            </a:p>
          </p:txBody>
        </p:sp>
      </p:grpSp>
      <p:sp>
        <p:nvSpPr>
          <p:cNvPr id="4" name="Text Placeholder 3">
            <a:extLst>
              <a:ext uri="{FF2B5EF4-FFF2-40B4-BE49-F238E27FC236}">
                <a16:creationId xmlns:a16="http://schemas.microsoft.com/office/drawing/2014/main" id="{67F02080-22FE-FD0C-F792-EF68B59EC525}"/>
              </a:ext>
            </a:extLst>
          </p:cNvPr>
          <p:cNvSpPr>
            <a:spLocks noGrp="1"/>
          </p:cNvSpPr>
          <p:nvPr>
            <p:ph type="body" sz="quarter" idx="11" hasCustomPrompt="1"/>
          </p:nvPr>
        </p:nvSpPr>
        <p:spPr>
          <a:xfrm>
            <a:off x="479424" y="2197648"/>
            <a:ext cx="7323455" cy="1329595"/>
          </a:xfrm>
        </p:spPr>
        <p:txBody>
          <a:bodyPr anchor="b"/>
          <a:lstStyle>
            <a:lvl1pPr marL="0" indent="0">
              <a:lnSpc>
                <a:spcPct val="90000"/>
              </a:lnSpc>
              <a:buNone/>
              <a:defRPr sz="4800" i="1">
                <a:latin typeface="Verdana" panose="020B0604030504040204" pitchFamily="34" charset="0"/>
                <a:ea typeface="Verdana" panose="020B0604030504040204" pitchFamily="34" charset="0"/>
                <a:cs typeface="Verdana" panose="020B0604030504040204" pitchFamily="34" charset="0"/>
              </a:defRPr>
            </a:lvl1pPr>
          </a:lstStyle>
          <a:p>
            <a:pPr lvl="0"/>
            <a:r>
              <a:rPr lang="en-US"/>
              <a:t>Presentation cover title of two lines long</a:t>
            </a:r>
          </a:p>
        </p:txBody>
      </p:sp>
      <p:pic>
        <p:nvPicPr>
          <p:cNvPr id="3" name="Picture 2">
            <a:extLst>
              <a:ext uri="{FF2B5EF4-FFF2-40B4-BE49-F238E27FC236}">
                <a16:creationId xmlns:a16="http://schemas.microsoft.com/office/drawing/2014/main" id="{422413A8-06F3-5423-70ED-5A5410A517D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078851" y="148251"/>
            <a:ext cx="2862152" cy="954050"/>
          </a:xfrm>
          <a:prstGeom prst="rect">
            <a:avLst/>
          </a:prstGeom>
        </p:spPr>
      </p:pic>
    </p:spTree>
    <p:extLst>
      <p:ext uri="{BB962C8B-B14F-4D97-AF65-F5344CB8AC3E}">
        <p14:creationId xmlns:p14="http://schemas.microsoft.com/office/powerpoint/2010/main" val="263427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Us/Boilerpla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1AAEB4-D427-5A03-CC8F-90CDA6EB199E}"/>
              </a:ext>
            </a:extLst>
          </p:cNvPr>
          <p:cNvSpPr>
            <a:spLocks noGrp="1"/>
          </p:cNvSpPr>
          <p:nvPr>
            <p:ph type="sldNum" sz="quarter" idx="11"/>
          </p:nvPr>
        </p:nvSpPr>
        <p:spPr/>
        <p:txBody>
          <a:bodyPr/>
          <a:lstStyle>
            <a:lvl1pPr>
              <a:defRPr>
                <a:solidFill>
                  <a:schemeClr val="accent1"/>
                </a:solidFill>
              </a:defRPr>
            </a:lvl1pPr>
          </a:lstStyle>
          <a:p>
            <a:fld id="{0C691DA3-4ABE-49F3-91E6-D9975CC9DD5F}" type="slidenum">
              <a:rPr lang="en-US" smtClean="0"/>
              <a:pPr/>
              <a:t>‹#›</a:t>
            </a:fld>
            <a:endParaRPr lang="en-US"/>
          </a:p>
        </p:txBody>
      </p:sp>
      <p:sp>
        <p:nvSpPr>
          <p:cNvPr id="6" name="Footer Placeholder 2">
            <a:extLst>
              <a:ext uri="{FF2B5EF4-FFF2-40B4-BE49-F238E27FC236}">
                <a16:creationId xmlns:a16="http://schemas.microsoft.com/office/drawing/2014/main" id="{AB78ACF5-3035-9205-807E-4A54D67BA5AF}"/>
              </a:ext>
            </a:extLst>
          </p:cNvPr>
          <p:cNvSpPr>
            <a:spLocks noGrp="1"/>
          </p:cNvSpPr>
          <p:nvPr>
            <p:ph type="ftr" sz="quarter" idx="10"/>
          </p:nvPr>
        </p:nvSpPr>
        <p:spPr>
          <a:xfrm>
            <a:off x="9280525" y="6492377"/>
            <a:ext cx="1786197" cy="153888"/>
          </a:xfrm>
          <a:prstGeom prst="rect">
            <a:avLst/>
          </a:prstGeom>
        </p:spPr>
        <p:txBody>
          <a:bodyPr/>
          <a:lstStyle>
            <a:lvl1pPr>
              <a:defRPr>
                <a:solidFill>
                  <a:schemeClr val="accent1"/>
                </a:solidFill>
              </a:defRPr>
            </a:lvl1pPr>
          </a:lstStyle>
          <a:p>
            <a:r>
              <a:rPr lang="en-US"/>
              <a:t>CIBMTR.org</a:t>
            </a:r>
          </a:p>
        </p:txBody>
      </p:sp>
    </p:spTree>
    <p:extLst>
      <p:ext uri="{BB962C8B-B14F-4D97-AF65-F5344CB8AC3E}">
        <p14:creationId xmlns:p14="http://schemas.microsoft.com/office/powerpoint/2010/main" val="1540055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2393-9B8E-A750-0DAA-95846F9722C6}"/>
              </a:ext>
            </a:extLst>
          </p:cNvPr>
          <p:cNvSpPr>
            <a:spLocks noGrp="1"/>
          </p:cNvSpPr>
          <p:nvPr>
            <p:ph type="title" hasCustomPrompt="1"/>
          </p:nvPr>
        </p:nvSpPr>
        <p:spPr>
          <a:xfrm>
            <a:off x="479425" y="476250"/>
            <a:ext cx="11233150" cy="609398"/>
          </a:xfrm>
        </p:spPr>
        <p:txBody>
          <a:bodyPr/>
          <a:lstStyle>
            <a:lvl1pPr>
              <a:buFontTx/>
              <a:buNone/>
              <a:defRPr/>
            </a:lvl1pPr>
          </a:lstStyle>
          <a:p>
            <a:r>
              <a:rPr lang="en-US"/>
              <a:t>Agenda</a:t>
            </a:r>
          </a:p>
        </p:txBody>
      </p:sp>
      <p:sp>
        <p:nvSpPr>
          <p:cNvPr id="4" name="Slide Number Placeholder 3">
            <a:extLst>
              <a:ext uri="{FF2B5EF4-FFF2-40B4-BE49-F238E27FC236}">
                <a16:creationId xmlns:a16="http://schemas.microsoft.com/office/drawing/2014/main" id="{B8E14E7A-AEFA-3A55-5D8A-63C5C8A00726}"/>
              </a:ext>
            </a:extLst>
          </p:cNvPr>
          <p:cNvSpPr>
            <a:spLocks noGrp="1"/>
          </p:cNvSpPr>
          <p:nvPr>
            <p:ph type="sldNum" sz="quarter" idx="11"/>
          </p:nvPr>
        </p:nvSpPr>
        <p:spPr/>
        <p:txBody>
          <a:bodyPr/>
          <a:lstStyle>
            <a:lvl1pPr>
              <a:buFontTx/>
              <a:buNone/>
              <a:defRPr/>
            </a:lvl1pPr>
          </a:lstStyle>
          <a:p>
            <a:fld id="{0C691DA3-4ABE-49F3-91E6-D9975CC9DD5F}" type="slidenum">
              <a:rPr lang="en-US" smtClean="0"/>
              <a:pPr/>
              <a:t>‹#›</a:t>
            </a:fld>
            <a:endParaRPr lang="en-US"/>
          </a:p>
        </p:txBody>
      </p:sp>
      <p:sp>
        <p:nvSpPr>
          <p:cNvPr id="6" name="Text Placeholder 5">
            <a:extLst>
              <a:ext uri="{FF2B5EF4-FFF2-40B4-BE49-F238E27FC236}">
                <a16:creationId xmlns:a16="http://schemas.microsoft.com/office/drawing/2014/main" id="{ACC4BE76-5E1A-D0EE-508F-9ADF61AAF95F}"/>
              </a:ext>
            </a:extLst>
          </p:cNvPr>
          <p:cNvSpPr>
            <a:spLocks noGrp="1"/>
          </p:cNvSpPr>
          <p:nvPr>
            <p:ph type="body" sz="quarter" idx="12" hasCustomPrompt="1"/>
          </p:nvPr>
        </p:nvSpPr>
        <p:spPr>
          <a:xfrm>
            <a:off x="479426" y="1911576"/>
            <a:ext cx="3526518" cy="1636345"/>
          </a:xfrm>
          <a:prstGeom prst="rect">
            <a:avLst/>
          </a:prstGeom>
          <a:noFill/>
        </p:spPr>
        <p:txBody>
          <a:bodyPr lIns="0" tIns="0" rIns="548640" bIns="0"/>
          <a:lstStyle>
            <a:lvl1pPr marL="0" indent="0">
              <a:buFontTx/>
              <a:buNone/>
              <a:defRPr sz="4000" b="0" i="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buFontTx/>
              <a:buNone/>
              <a:defRPr sz="2000"/>
            </a:lvl2pPr>
            <a:lvl3pPr marL="0" indent="0">
              <a:buFontTx/>
              <a:buNone/>
              <a:defRPr sz="1800"/>
            </a:lvl3pPr>
          </a:lstStyle>
          <a:p>
            <a:pPr lvl="0"/>
            <a:r>
              <a:rPr lang="en-US"/>
              <a:t>01</a:t>
            </a:r>
          </a:p>
          <a:p>
            <a:pPr lvl="1"/>
            <a:r>
              <a:rPr lang="en-US"/>
              <a:t>Second level copy text of two lines long</a:t>
            </a:r>
          </a:p>
          <a:p>
            <a:pPr lvl="2"/>
            <a:r>
              <a:rPr lang="en-US"/>
              <a:t>Third level</a:t>
            </a:r>
          </a:p>
        </p:txBody>
      </p:sp>
      <p:sp>
        <p:nvSpPr>
          <p:cNvPr id="7" name="Text Placeholder 5">
            <a:extLst>
              <a:ext uri="{FF2B5EF4-FFF2-40B4-BE49-F238E27FC236}">
                <a16:creationId xmlns:a16="http://schemas.microsoft.com/office/drawing/2014/main" id="{A109F59A-47C2-72B7-BBC5-A39ECC1B0C1F}"/>
              </a:ext>
            </a:extLst>
          </p:cNvPr>
          <p:cNvSpPr>
            <a:spLocks noGrp="1"/>
          </p:cNvSpPr>
          <p:nvPr>
            <p:ph type="body" sz="quarter" idx="13" hasCustomPrompt="1"/>
          </p:nvPr>
        </p:nvSpPr>
        <p:spPr>
          <a:xfrm>
            <a:off x="4332741" y="1911576"/>
            <a:ext cx="3526518" cy="1636345"/>
          </a:xfrm>
          <a:prstGeom prst="rect">
            <a:avLst/>
          </a:prstGeom>
          <a:noFill/>
        </p:spPr>
        <p:txBody>
          <a:bodyPr lIns="0" tIns="0" rIns="548640" bIns="0"/>
          <a:lstStyle>
            <a:lvl1pPr marL="0" indent="0">
              <a:buFontTx/>
              <a:buNone/>
              <a:defRPr sz="4000" b="0" i="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buFontTx/>
              <a:buNone/>
              <a:defRPr sz="2000"/>
            </a:lvl2pPr>
            <a:lvl3pPr marL="0" indent="0">
              <a:buFontTx/>
              <a:buNone/>
              <a:defRPr sz="1800"/>
            </a:lvl3pPr>
          </a:lstStyle>
          <a:p>
            <a:pPr lvl="0"/>
            <a:r>
              <a:rPr lang="en-US"/>
              <a:t>02</a:t>
            </a:r>
          </a:p>
          <a:p>
            <a:pPr marL="0" marR="0" lvl="1" indent="0" algn="l"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a:t>Second level copy text of two lines long</a:t>
            </a:r>
          </a:p>
          <a:p>
            <a:pPr lvl="2"/>
            <a:r>
              <a:rPr lang="en-US"/>
              <a:t>Third level</a:t>
            </a:r>
          </a:p>
        </p:txBody>
      </p:sp>
      <p:sp>
        <p:nvSpPr>
          <p:cNvPr id="8" name="Text Placeholder 5">
            <a:extLst>
              <a:ext uri="{FF2B5EF4-FFF2-40B4-BE49-F238E27FC236}">
                <a16:creationId xmlns:a16="http://schemas.microsoft.com/office/drawing/2014/main" id="{50E28500-D56F-8986-6E06-199954E65B1F}"/>
              </a:ext>
            </a:extLst>
          </p:cNvPr>
          <p:cNvSpPr>
            <a:spLocks noGrp="1"/>
          </p:cNvSpPr>
          <p:nvPr>
            <p:ph type="body" sz="quarter" idx="14" hasCustomPrompt="1"/>
          </p:nvPr>
        </p:nvSpPr>
        <p:spPr>
          <a:xfrm>
            <a:off x="8186056" y="1911576"/>
            <a:ext cx="3526518" cy="1636345"/>
          </a:xfrm>
          <a:prstGeom prst="rect">
            <a:avLst/>
          </a:prstGeom>
          <a:noFill/>
        </p:spPr>
        <p:txBody>
          <a:bodyPr lIns="0" tIns="0" rIns="548640" bIns="0"/>
          <a:lstStyle>
            <a:lvl1pPr marL="0" indent="0">
              <a:buFontTx/>
              <a:buNone/>
              <a:defRPr sz="4000" b="0" i="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buFontTx/>
              <a:buNone/>
              <a:defRPr sz="2000"/>
            </a:lvl2pPr>
            <a:lvl3pPr marL="0" indent="0">
              <a:buFontTx/>
              <a:buNone/>
              <a:defRPr sz="1800"/>
            </a:lvl3pPr>
          </a:lstStyle>
          <a:p>
            <a:pPr lvl="0"/>
            <a:r>
              <a:rPr lang="en-US"/>
              <a:t>03</a:t>
            </a:r>
          </a:p>
          <a:p>
            <a:pPr lvl="1"/>
            <a:r>
              <a:rPr lang="en-US"/>
              <a:t>Second level copy text of two lines long</a:t>
            </a:r>
          </a:p>
          <a:p>
            <a:pPr lvl="2"/>
            <a:r>
              <a:rPr lang="en-US"/>
              <a:t>Third level</a:t>
            </a:r>
          </a:p>
        </p:txBody>
      </p:sp>
      <p:sp>
        <p:nvSpPr>
          <p:cNvPr id="9" name="Text Placeholder 5">
            <a:extLst>
              <a:ext uri="{FF2B5EF4-FFF2-40B4-BE49-F238E27FC236}">
                <a16:creationId xmlns:a16="http://schemas.microsoft.com/office/drawing/2014/main" id="{93F036A7-5D4B-D078-5DEE-EA61ABB1C00A}"/>
              </a:ext>
            </a:extLst>
          </p:cNvPr>
          <p:cNvSpPr>
            <a:spLocks noGrp="1"/>
          </p:cNvSpPr>
          <p:nvPr>
            <p:ph type="body" sz="quarter" idx="15" hasCustomPrompt="1"/>
          </p:nvPr>
        </p:nvSpPr>
        <p:spPr>
          <a:xfrm>
            <a:off x="479427" y="4125035"/>
            <a:ext cx="3526518" cy="1636345"/>
          </a:xfrm>
          <a:prstGeom prst="rect">
            <a:avLst/>
          </a:prstGeom>
          <a:noFill/>
        </p:spPr>
        <p:txBody>
          <a:bodyPr lIns="0" tIns="0" rIns="548640" bIns="0"/>
          <a:lstStyle>
            <a:lvl1pPr marL="0" indent="0">
              <a:buFontTx/>
              <a:buNone/>
              <a:defRPr sz="4000" b="0" i="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buFontTx/>
              <a:buNone/>
              <a:defRPr sz="2000" b="0"/>
            </a:lvl2pPr>
            <a:lvl3pPr marL="0" indent="0">
              <a:buFontTx/>
              <a:buNone/>
              <a:defRPr sz="1800"/>
            </a:lvl3pPr>
          </a:lstStyle>
          <a:p>
            <a:pPr lvl="0"/>
            <a:r>
              <a:rPr lang="en-US"/>
              <a:t>04</a:t>
            </a:r>
          </a:p>
          <a:p>
            <a:pPr lvl="1"/>
            <a:r>
              <a:rPr lang="en-US"/>
              <a:t>Second level copy text of two lines long</a:t>
            </a:r>
          </a:p>
          <a:p>
            <a:pPr lvl="2"/>
            <a:r>
              <a:rPr lang="en-US"/>
              <a:t>Third level</a:t>
            </a:r>
          </a:p>
        </p:txBody>
      </p:sp>
      <p:sp>
        <p:nvSpPr>
          <p:cNvPr id="10" name="Text Placeholder 5">
            <a:extLst>
              <a:ext uri="{FF2B5EF4-FFF2-40B4-BE49-F238E27FC236}">
                <a16:creationId xmlns:a16="http://schemas.microsoft.com/office/drawing/2014/main" id="{8DD5F2B8-D4BF-9B0A-FA5E-218B514D5062}"/>
              </a:ext>
            </a:extLst>
          </p:cNvPr>
          <p:cNvSpPr>
            <a:spLocks noGrp="1"/>
          </p:cNvSpPr>
          <p:nvPr>
            <p:ph type="body" sz="quarter" idx="16" hasCustomPrompt="1"/>
          </p:nvPr>
        </p:nvSpPr>
        <p:spPr>
          <a:xfrm>
            <a:off x="4332742" y="4125035"/>
            <a:ext cx="3526518" cy="1636345"/>
          </a:xfrm>
          <a:prstGeom prst="rect">
            <a:avLst/>
          </a:prstGeom>
          <a:noFill/>
        </p:spPr>
        <p:txBody>
          <a:bodyPr lIns="0" tIns="0" rIns="548640" bIns="0"/>
          <a:lstStyle>
            <a:lvl1pPr marL="0" indent="0">
              <a:buFontTx/>
              <a:buNone/>
              <a:defRPr sz="4000" b="0" i="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buFontTx/>
              <a:buNone/>
              <a:defRPr sz="2000"/>
            </a:lvl2pPr>
            <a:lvl3pPr marL="0" indent="0">
              <a:buFontTx/>
              <a:buNone/>
              <a:defRPr sz="1800"/>
            </a:lvl3pPr>
          </a:lstStyle>
          <a:p>
            <a:pPr lvl="0"/>
            <a:r>
              <a:rPr lang="en-US"/>
              <a:t>05</a:t>
            </a:r>
          </a:p>
          <a:p>
            <a:pPr lvl="1"/>
            <a:r>
              <a:rPr lang="en-US"/>
              <a:t>Second level copy text of two lines long</a:t>
            </a:r>
          </a:p>
          <a:p>
            <a:pPr lvl="2"/>
            <a:r>
              <a:rPr lang="en-US"/>
              <a:t>Third level</a:t>
            </a:r>
          </a:p>
        </p:txBody>
      </p:sp>
      <p:sp>
        <p:nvSpPr>
          <p:cNvPr id="11" name="Text Placeholder 5">
            <a:extLst>
              <a:ext uri="{FF2B5EF4-FFF2-40B4-BE49-F238E27FC236}">
                <a16:creationId xmlns:a16="http://schemas.microsoft.com/office/drawing/2014/main" id="{63E08688-EC53-6AE0-A679-968A6B705B51}"/>
              </a:ext>
            </a:extLst>
          </p:cNvPr>
          <p:cNvSpPr>
            <a:spLocks noGrp="1"/>
          </p:cNvSpPr>
          <p:nvPr>
            <p:ph type="body" sz="quarter" idx="17" hasCustomPrompt="1"/>
          </p:nvPr>
        </p:nvSpPr>
        <p:spPr>
          <a:xfrm>
            <a:off x="8186057" y="4125035"/>
            <a:ext cx="3526518" cy="1636345"/>
          </a:xfrm>
          <a:prstGeom prst="rect">
            <a:avLst/>
          </a:prstGeom>
          <a:noFill/>
        </p:spPr>
        <p:txBody>
          <a:bodyPr lIns="0" tIns="0" rIns="548640" bIns="0"/>
          <a:lstStyle>
            <a:lvl1pPr marL="0" indent="0">
              <a:buFontTx/>
              <a:buNone/>
              <a:defRPr sz="4000" b="0" i="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buFontTx/>
              <a:buNone/>
              <a:defRPr sz="2000"/>
            </a:lvl2pPr>
            <a:lvl3pPr marL="0" indent="0">
              <a:buFontTx/>
              <a:buNone/>
              <a:defRPr sz="1800"/>
            </a:lvl3pPr>
          </a:lstStyle>
          <a:p>
            <a:pPr lvl="0"/>
            <a:r>
              <a:rPr lang="en-US"/>
              <a:t>06</a:t>
            </a:r>
          </a:p>
          <a:p>
            <a:pPr marL="0" marR="0" lvl="1" indent="0" algn="l"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a:t>Second level copy text of two lines long</a:t>
            </a:r>
          </a:p>
          <a:p>
            <a:pPr lvl="2"/>
            <a:r>
              <a:rPr lang="en-US"/>
              <a:t>Third level</a:t>
            </a:r>
          </a:p>
        </p:txBody>
      </p:sp>
      <p:sp>
        <p:nvSpPr>
          <p:cNvPr id="5" name="Footer Placeholder 3">
            <a:extLst>
              <a:ext uri="{FF2B5EF4-FFF2-40B4-BE49-F238E27FC236}">
                <a16:creationId xmlns:a16="http://schemas.microsoft.com/office/drawing/2014/main" id="{C2023F25-98FA-EDBE-EE29-861DC8217854}"/>
              </a:ext>
            </a:extLst>
          </p:cNvPr>
          <p:cNvSpPr>
            <a:spLocks noGrp="1"/>
          </p:cNvSpPr>
          <p:nvPr>
            <p:ph type="ftr" sz="quarter" idx="3"/>
          </p:nvPr>
        </p:nvSpPr>
        <p:spPr>
          <a:xfrm>
            <a:off x="9280525" y="6430821"/>
            <a:ext cx="1786197" cy="215444"/>
          </a:xfrm>
          <a:prstGeom prst="rect">
            <a:avLst/>
          </a:prstGeom>
        </p:spPr>
        <p:txBody>
          <a:bodyPr vert="horz" wrap="square" lIns="0" tIns="0" rIns="0" bIns="0" rtlCol="0" anchor="b">
            <a:spAutoFit/>
          </a:bodyPr>
          <a:lstStyle>
            <a:lvl1pPr algn="r">
              <a:buFontTx/>
              <a:buNone/>
              <a:defRPr sz="14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a:t>CIBMTR.org</a:t>
            </a:r>
          </a:p>
        </p:txBody>
      </p:sp>
    </p:spTree>
    <p:extLst>
      <p:ext uri="{BB962C8B-B14F-4D97-AF65-F5344CB8AC3E}">
        <p14:creationId xmlns:p14="http://schemas.microsoft.com/office/powerpoint/2010/main" val="539596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A322EB-E956-DCB5-01D2-6DE58C154670}"/>
              </a:ext>
            </a:extLst>
          </p:cNvPr>
          <p:cNvSpPr>
            <a:spLocks noGrp="1"/>
          </p:cNvSpPr>
          <p:nvPr>
            <p:ph type="sldNum" sz="quarter" idx="11"/>
          </p:nvPr>
        </p:nvSpPr>
        <p:spPr/>
        <p:txBody>
          <a:bodyPr/>
          <a:lstStyle/>
          <a:p>
            <a:fld id="{0C691DA3-4ABE-49F3-91E6-D9975CC9DD5F}" type="slidenum">
              <a:rPr lang="en-US" smtClean="0"/>
              <a:pPr/>
              <a:t>‹#›</a:t>
            </a:fld>
            <a:endParaRPr lang="en-US"/>
          </a:p>
        </p:txBody>
      </p:sp>
      <p:sp>
        <p:nvSpPr>
          <p:cNvPr id="11" name="Text Placeholder 10">
            <a:extLst>
              <a:ext uri="{FF2B5EF4-FFF2-40B4-BE49-F238E27FC236}">
                <a16:creationId xmlns:a16="http://schemas.microsoft.com/office/drawing/2014/main" id="{5AB29ACF-34CF-03D5-BB4B-3D6402EF5438}"/>
              </a:ext>
            </a:extLst>
          </p:cNvPr>
          <p:cNvSpPr>
            <a:spLocks noGrp="1"/>
          </p:cNvSpPr>
          <p:nvPr>
            <p:ph type="body" sz="quarter" idx="12"/>
          </p:nvPr>
        </p:nvSpPr>
        <p:spPr>
          <a:xfrm>
            <a:off x="6710517" y="1960616"/>
            <a:ext cx="4630994" cy="2080057"/>
          </a:xfrm>
        </p:spPr>
        <p:txBody>
          <a:bodyPr/>
          <a:lstStyle>
            <a:lvl1pPr marL="0" indent="0">
              <a:spcAft>
                <a:spcPts val="3000"/>
              </a:spcAft>
              <a:buFontTx/>
              <a:buNone/>
              <a:defRPr/>
            </a:lvl1pPr>
            <a:lvl2pPr marL="0" indent="0">
              <a:lnSpc>
                <a:spcPct val="100000"/>
              </a:lnSpc>
              <a:buFontTx/>
              <a:buNone/>
              <a:defRPr sz="2600"/>
            </a:lvl2pPr>
            <a:lvl3pPr marL="0" indent="0">
              <a:lnSpc>
                <a:spcPct val="100000"/>
              </a:lnSpc>
              <a:spcAft>
                <a:spcPts val="1000"/>
              </a:spcAft>
              <a:buFontTx/>
              <a:buNone/>
              <a:defRPr sz="2400"/>
            </a:lvl3pPr>
            <a:lvl4pPr marL="0">
              <a:lnSpc>
                <a:spcPct val="100000"/>
              </a:lnSpc>
              <a:spcAft>
                <a:spcPts val="1000"/>
              </a:spcAft>
              <a:defRPr sz="1200">
                <a:solidFill>
                  <a:schemeClr val="accent1"/>
                </a:solidFill>
                <a:latin typeface="Verdana" panose="020B0604030504040204" pitchFamily="34" charset="0"/>
                <a:ea typeface="Verdana" panose="020B0604030504040204" pitchFamily="34" charset="0"/>
              </a:defRPr>
            </a:lvl4pPr>
            <a:lvl5pPr>
              <a:lnSpc>
                <a:spcPct val="100000"/>
              </a:lnSpc>
              <a:spcAft>
                <a:spcPts val="1000"/>
              </a:spcAft>
              <a:defRPr/>
            </a:lvl5pPr>
          </a:lstStyle>
          <a:p>
            <a:pPr lvl="0"/>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992AAA3C-9F5D-152D-63B2-996B6720FA5A}"/>
              </a:ext>
            </a:extLst>
          </p:cNvPr>
          <p:cNvSpPr>
            <a:spLocks noGrp="1"/>
          </p:cNvSpPr>
          <p:nvPr>
            <p:ph type="title" hasCustomPrompt="1"/>
          </p:nvPr>
        </p:nvSpPr>
        <p:spPr/>
        <p:txBody>
          <a:bodyPr/>
          <a:lstStyle/>
          <a:p>
            <a:r>
              <a:rPr lang="en-US"/>
              <a:t>Executive summary</a:t>
            </a:r>
          </a:p>
        </p:txBody>
      </p:sp>
      <p:sp>
        <p:nvSpPr>
          <p:cNvPr id="6" name="Text Placeholder 10">
            <a:extLst>
              <a:ext uri="{FF2B5EF4-FFF2-40B4-BE49-F238E27FC236}">
                <a16:creationId xmlns:a16="http://schemas.microsoft.com/office/drawing/2014/main" id="{B81D57B8-0EAE-8BBE-07EA-9EE5D212C2B2}"/>
              </a:ext>
            </a:extLst>
          </p:cNvPr>
          <p:cNvSpPr>
            <a:spLocks noGrp="1"/>
          </p:cNvSpPr>
          <p:nvPr>
            <p:ph type="body" sz="quarter" idx="15"/>
          </p:nvPr>
        </p:nvSpPr>
        <p:spPr>
          <a:xfrm>
            <a:off x="479425" y="1340085"/>
            <a:ext cx="11233150" cy="430887"/>
          </a:xfrm>
        </p:spPr>
        <p:txBody>
          <a:bodyPr/>
          <a:lstStyle>
            <a:lvl1pPr marL="0" indent="0">
              <a:buNone/>
              <a:defRPr/>
            </a:lvl1pPr>
            <a:lvl4pPr marL="0">
              <a:spcAft>
                <a:spcPts val="500"/>
              </a:spcAft>
              <a:defRPr sz="1100">
                <a:solidFill>
                  <a:schemeClr val="accent1"/>
                </a:solidFill>
              </a:defRPr>
            </a:lvl4pPr>
          </a:lstStyle>
          <a:p>
            <a:pPr lvl="0"/>
            <a:r>
              <a:rPr lang="en-US"/>
              <a:t>Click to edit Master text styles</a:t>
            </a:r>
          </a:p>
        </p:txBody>
      </p:sp>
      <p:sp>
        <p:nvSpPr>
          <p:cNvPr id="12" name="Picture Placeholder 15">
            <a:extLst>
              <a:ext uri="{FF2B5EF4-FFF2-40B4-BE49-F238E27FC236}">
                <a16:creationId xmlns:a16="http://schemas.microsoft.com/office/drawing/2014/main" id="{B70D9526-661F-46FA-F806-A0E44BE00B70}"/>
              </a:ext>
            </a:extLst>
          </p:cNvPr>
          <p:cNvSpPr>
            <a:spLocks noGrp="1"/>
          </p:cNvSpPr>
          <p:nvPr>
            <p:ph type="pic" sz="quarter" idx="13" hasCustomPrompt="1"/>
          </p:nvPr>
        </p:nvSpPr>
        <p:spPr>
          <a:xfrm>
            <a:off x="479426" y="1960616"/>
            <a:ext cx="5788639" cy="4086941"/>
          </a:xfrm>
          <a:prstGeom prst="roundRect">
            <a:avLst>
              <a:gd name="adj" fmla="val 1861"/>
            </a:avLst>
          </a:prstGeom>
          <a:noFill/>
        </p:spPr>
        <p:txBody>
          <a:bodyPr vert="horz" wrap="none" lIns="0" tIns="0" rIns="0" bIns="0" rtlCol="0" anchor="ctr">
            <a:noAutofit/>
          </a:bodyPr>
          <a:lstStyle>
            <a:lvl1pPr marL="0" indent="0" algn="ctr">
              <a:buNone/>
              <a:defRPr lang="en-US" sz="2000" dirty="0">
                <a:solidFill>
                  <a:srgbClr val="00355E"/>
                </a:solidFill>
                <a:latin typeface="+mj-lt"/>
              </a:defRPr>
            </a:lvl1pPr>
          </a:lstStyle>
          <a:p>
            <a:pPr lvl="0" algn="ctr"/>
            <a:r>
              <a:rPr lang="en-US"/>
              <a:t>PICTURE PLACEHOLDER</a:t>
            </a:r>
          </a:p>
        </p:txBody>
      </p:sp>
      <p:sp>
        <p:nvSpPr>
          <p:cNvPr id="7" name="Footer Placeholder 3">
            <a:extLst>
              <a:ext uri="{FF2B5EF4-FFF2-40B4-BE49-F238E27FC236}">
                <a16:creationId xmlns:a16="http://schemas.microsoft.com/office/drawing/2014/main" id="{CC46134A-9233-7692-7A8E-50A14746F3BD}"/>
              </a:ext>
            </a:extLst>
          </p:cNvPr>
          <p:cNvSpPr>
            <a:spLocks noGrp="1"/>
          </p:cNvSpPr>
          <p:nvPr>
            <p:ph type="ftr" sz="quarter" idx="3"/>
          </p:nvPr>
        </p:nvSpPr>
        <p:spPr>
          <a:xfrm>
            <a:off x="9280525" y="6430821"/>
            <a:ext cx="1786197" cy="215444"/>
          </a:xfrm>
          <a:prstGeom prst="rect">
            <a:avLst/>
          </a:prstGeom>
        </p:spPr>
        <p:txBody>
          <a:bodyPr vert="horz" wrap="square" lIns="0" tIns="0" rIns="0" bIns="0" rtlCol="0" anchor="b">
            <a:spAutoFit/>
          </a:bodyPr>
          <a:lstStyle>
            <a:lvl1pPr algn="r">
              <a:defRPr sz="14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a:t>CIBMTR.org</a:t>
            </a:r>
          </a:p>
        </p:txBody>
      </p:sp>
    </p:spTree>
    <p:extLst>
      <p:ext uri="{BB962C8B-B14F-4D97-AF65-F5344CB8AC3E}">
        <p14:creationId xmlns:p14="http://schemas.microsoft.com/office/powerpoint/2010/main" val="1371473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Tex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BD46-0EB0-456D-E798-4FD8F35DD229}"/>
              </a:ext>
            </a:extLst>
          </p:cNvPr>
          <p:cNvSpPr>
            <a:spLocks noGrp="1"/>
          </p:cNvSpPr>
          <p:nvPr>
            <p:ph type="title" hasCustomPrompt="1"/>
          </p:nvPr>
        </p:nvSpPr>
        <p:spPr/>
        <p:txBody>
          <a:bodyPr/>
          <a:lstStyle>
            <a:lvl1pPr>
              <a:defRPr/>
            </a:lvl1pPr>
          </a:lstStyle>
          <a:p>
            <a:r>
              <a:rPr lang="en-US"/>
              <a:t>Slide title (44 point)</a:t>
            </a:r>
          </a:p>
        </p:txBody>
      </p:sp>
      <p:sp>
        <p:nvSpPr>
          <p:cNvPr id="3" name="Footer Placeholder 2">
            <a:extLst>
              <a:ext uri="{FF2B5EF4-FFF2-40B4-BE49-F238E27FC236}">
                <a16:creationId xmlns:a16="http://schemas.microsoft.com/office/drawing/2014/main" id="{E5F16DC6-2BEE-C49C-DE69-9C364FA6547F}"/>
              </a:ext>
            </a:extLst>
          </p:cNvPr>
          <p:cNvSpPr>
            <a:spLocks noGrp="1"/>
          </p:cNvSpPr>
          <p:nvPr>
            <p:ph type="ftr" sz="quarter" idx="10"/>
          </p:nvPr>
        </p:nvSpPr>
        <p:spPr/>
        <p:txBody>
          <a:bodyPr/>
          <a:lstStyle/>
          <a:p>
            <a:r>
              <a:rPr lang="en-US"/>
              <a:t>CIBMTR.org</a:t>
            </a:r>
          </a:p>
        </p:txBody>
      </p:sp>
      <p:sp>
        <p:nvSpPr>
          <p:cNvPr id="4" name="Slide Number Placeholder 3">
            <a:extLst>
              <a:ext uri="{FF2B5EF4-FFF2-40B4-BE49-F238E27FC236}">
                <a16:creationId xmlns:a16="http://schemas.microsoft.com/office/drawing/2014/main" id="{810C3898-FDBA-846F-919F-B2C790625737}"/>
              </a:ext>
            </a:extLst>
          </p:cNvPr>
          <p:cNvSpPr>
            <a:spLocks noGrp="1"/>
          </p:cNvSpPr>
          <p:nvPr>
            <p:ph type="sldNum" sz="quarter" idx="11"/>
          </p:nvPr>
        </p:nvSpPr>
        <p:spPr/>
        <p:txBody>
          <a:bodyPr/>
          <a:lstStyle/>
          <a:p>
            <a:fld id="{0C691DA3-4ABE-49F3-91E6-D9975CC9DD5F}" type="slidenum">
              <a:rPr lang="en-US" smtClean="0"/>
              <a:pPr/>
              <a:t>‹#›</a:t>
            </a:fld>
            <a:endParaRPr lang="en-US"/>
          </a:p>
        </p:txBody>
      </p:sp>
      <p:sp>
        <p:nvSpPr>
          <p:cNvPr id="6" name="Text Placeholder 5">
            <a:extLst>
              <a:ext uri="{FF2B5EF4-FFF2-40B4-BE49-F238E27FC236}">
                <a16:creationId xmlns:a16="http://schemas.microsoft.com/office/drawing/2014/main" id="{9E5E8BAC-E3AE-4717-A1E7-9208DD677ECC}"/>
              </a:ext>
            </a:extLst>
          </p:cNvPr>
          <p:cNvSpPr>
            <a:spLocks noGrp="1"/>
          </p:cNvSpPr>
          <p:nvPr>
            <p:ph type="body" sz="quarter" idx="12"/>
          </p:nvPr>
        </p:nvSpPr>
        <p:spPr>
          <a:xfrm>
            <a:off x="479425" y="1311275"/>
            <a:ext cx="11233150" cy="477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8719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F098F-E8FC-2E36-62E1-3209FF7A3F8B}"/>
              </a:ext>
            </a:extLst>
          </p:cNvPr>
          <p:cNvSpPr>
            <a:spLocks noGrp="1"/>
          </p:cNvSpPr>
          <p:nvPr>
            <p:ph type="title" hasCustomPrompt="1"/>
          </p:nvPr>
        </p:nvSpPr>
        <p:spPr/>
        <p:txBody>
          <a:bodyPr/>
          <a:lstStyle>
            <a:lvl1pPr>
              <a:defRPr/>
            </a:lvl1pPr>
          </a:lstStyle>
          <a:p>
            <a:r>
              <a:rPr lang="en-US"/>
              <a:t>Content Slide for Figure only</a:t>
            </a:r>
          </a:p>
        </p:txBody>
      </p:sp>
      <p:sp>
        <p:nvSpPr>
          <p:cNvPr id="3" name="Footer Placeholder 2">
            <a:extLst>
              <a:ext uri="{FF2B5EF4-FFF2-40B4-BE49-F238E27FC236}">
                <a16:creationId xmlns:a16="http://schemas.microsoft.com/office/drawing/2014/main" id="{D6D2C5D0-A15D-617D-D322-6E93A8CD9DD0}"/>
              </a:ext>
            </a:extLst>
          </p:cNvPr>
          <p:cNvSpPr>
            <a:spLocks noGrp="1"/>
          </p:cNvSpPr>
          <p:nvPr>
            <p:ph type="ftr" sz="quarter" idx="10"/>
          </p:nvPr>
        </p:nvSpPr>
        <p:spPr/>
        <p:txBody>
          <a:bodyPr/>
          <a:lstStyle/>
          <a:p>
            <a:r>
              <a:rPr lang="en-US"/>
              <a:t>CIBMTR.org</a:t>
            </a:r>
          </a:p>
        </p:txBody>
      </p:sp>
      <p:sp>
        <p:nvSpPr>
          <p:cNvPr id="4" name="Slide Number Placeholder 3">
            <a:extLst>
              <a:ext uri="{FF2B5EF4-FFF2-40B4-BE49-F238E27FC236}">
                <a16:creationId xmlns:a16="http://schemas.microsoft.com/office/drawing/2014/main" id="{FF31FB74-475E-7870-043A-9768497B0975}"/>
              </a:ext>
            </a:extLst>
          </p:cNvPr>
          <p:cNvSpPr>
            <a:spLocks noGrp="1"/>
          </p:cNvSpPr>
          <p:nvPr>
            <p:ph type="sldNum" sz="quarter" idx="11"/>
          </p:nvPr>
        </p:nvSpPr>
        <p:spPr/>
        <p:txBody>
          <a:bodyPr/>
          <a:lstStyle/>
          <a:p>
            <a:fld id="{0C691DA3-4ABE-49F3-91E6-D9975CC9DD5F}" type="slidenum">
              <a:rPr lang="en-US" smtClean="0"/>
              <a:pPr/>
              <a:t>‹#›</a:t>
            </a:fld>
            <a:endParaRPr lang="en-US"/>
          </a:p>
        </p:txBody>
      </p:sp>
    </p:spTree>
    <p:extLst>
      <p:ext uri="{BB962C8B-B14F-4D97-AF65-F5344CB8AC3E}">
        <p14:creationId xmlns:p14="http://schemas.microsoft.com/office/powerpoint/2010/main" val="2126583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B">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8A5D96-7015-A5FE-6A1A-B90FF145E2DC}"/>
              </a:ext>
            </a:extLst>
          </p:cNvPr>
          <p:cNvSpPr>
            <a:spLocks noGrp="1"/>
          </p:cNvSpPr>
          <p:nvPr userDrawn="1">
            <p:ph type="sldNum" sz="quarter" idx="11"/>
          </p:nvPr>
        </p:nvSpPr>
        <p:spPr>
          <a:xfrm>
            <a:off x="11863273" y="6488530"/>
            <a:ext cx="65" cy="161583"/>
          </a:xfrm>
        </p:spPr>
        <p:txBody>
          <a:bodyPr/>
          <a:lstStyle>
            <a:lvl1pPr>
              <a:defRPr>
                <a:solidFill>
                  <a:schemeClr val="accent1"/>
                </a:solidFill>
              </a:defRPr>
            </a:lvl1pPr>
          </a:lstStyle>
          <a:p>
            <a:endParaRPr lang="en-US"/>
          </a:p>
        </p:txBody>
      </p:sp>
    </p:spTree>
    <p:extLst>
      <p:ext uri="{BB962C8B-B14F-4D97-AF65-F5344CB8AC3E}">
        <p14:creationId xmlns:p14="http://schemas.microsoft.com/office/powerpoint/2010/main" val="2197276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AE8A3A-A9F5-37FB-66C6-9A58FB053D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grpSp>
        <p:nvGrpSpPr>
          <p:cNvPr id="13" name="Group 12">
            <a:extLst>
              <a:ext uri="{FF2B5EF4-FFF2-40B4-BE49-F238E27FC236}">
                <a16:creationId xmlns:a16="http://schemas.microsoft.com/office/drawing/2014/main" id="{3A2056F8-4A5E-EB33-845A-724DC1428854}"/>
              </a:ext>
            </a:extLst>
          </p:cNvPr>
          <p:cNvGrpSpPr/>
          <p:nvPr userDrawn="1"/>
        </p:nvGrpSpPr>
        <p:grpSpPr>
          <a:xfrm>
            <a:off x="508692" y="583254"/>
            <a:ext cx="1813167" cy="581445"/>
            <a:chOff x="508692" y="753905"/>
            <a:chExt cx="2720536" cy="872420"/>
          </a:xfrm>
        </p:grpSpPr>
        <p:sp>
          <p:nvSpPr>
            <p:cNvPr id="14" name="Freeform: Shape 14">
              <a:extLst>
                <a:ext uri="{FF2B5EF4-FFF2-40B4-BE49-F238E27FC236}">
                  <a16:creationId xmlns:a16="http://schemas.microsoft.com/office/drawing/2014/main" id="{469592FB-870B-5B11-5168-F80D94FA9995}"/>
                </a:ext>
              </a:extLst>
            </p:cNvPr>
            <p:cNvSpPr/>
            <p:nvPr/>
          </p:nvSpPr>
          <p:spPr>
            <a:xfrm>
              <a:off x="1327594" y="1472575"/>
              <a:ext cx="48827" cy="75719"/>
            </a:xfrm>
            <a:custGeom>
              <a:avLst/>
              <a:gdLst>
                <a:gd name="connsiteX0" fmla="*/ 0 w 48827"/>
                <a:gd name="connsiteY0" fmla="*/ 75719 h 75719"/>
                <a:gd name="connsiteX1" fmla="*/ 0 w 48827"/>
                <a:gd name="connsiteY1" fmla="*/ 0 h 75719"/>
                <a:gd name="connsiteX2" fmla="*/ 48828 w 48827"/>
                <a:gd name="connsiteY2" fmla="*/ 0 h 75719"/>
                <a:gd name="connsiteX3" fmla="*/ 48828 w 48827"/>
                <a:gd name="connsiteY3" fmla="*/ 11166 h 75719"/>
                <a:gd name="connsiteX4" fmla="*/ 13809 w 48827"/>
                <a:gd name="connsiteY4" fmla="*/ 11166 h 75719"/>
                <a:gd name="connsiteX5" fmla="*/ 13809 w 48827"/>
                <a:gd name="connsiteY5" fmla="*/ 32376 h 75719"/>
                <a:gd name="connsiteX6" fmla="*/ 42154 w 48827"/>
                <a:gd name="connsiteY6" fmla="*/ 32376 h 75719"/>
                <a:gd name="connsiteX7" fmla="*/ 42154 w 48827"/>
                <a:gd name="connsiteY7" fmla="*/ 43278 h 75719"/>
                <a:gd name="connsiteX8" fmla="*/ 13809 w 48827"/>
                <a:gd name="connsiteY8" fmla="*/ 43278 h 75719"/>
                <a:gd name="connsiteX9" fmla="*/ 13809 w 48827"/>
                <a:gd name="connsiteY9" fmla="*/ 75719 h 75719"/>
                <a:gd name="connsiteX10" fmla="*/ 0 w 4882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27" h="75719">
                  <a:moveTo>
                    <a:pt x="0" y="75719"/>
                  </a:moveTo>
                  <a:lnTo>
                    <a:pt x="0" y="0"/>
                  </a:lnTo>
                  <a:lnTo>
                    <a:pt x="48828" y="0"/>
                  </a:lnTo>
                  <a:lnTo>
                    <a:pt x="48828" y="11166"/>
                  </a:lnTo>
                  <a:lnTo>
                    <a:pt x="13809" y="11166"/>
                  </a:lnTo>
                  <a:lnTo>
                    <a:pt x="13809" y="32376"/>
                  </a:lnTo>
                  <a:lnTo>
                    <a:pt x="42154" y="32376"/>
                  </a:lnTo>
                  <a:lnTo>
                    <a:pt x="42154" y="43278"/>
                  </a:lnTo>
                  <a:lnTo>
                    <a:pt x="13809" y="43278"/>
                  </a:lnTo>
                  <a:lnTo>
                    <a:pt x="13809" y="75719"/>
                  </a:lnTo>
                  <a:lnTo>
                    <a:pt x="0" y="75719"/>
                  </a:lnTo>
                  <a:close/>
                </a:path>
              </a:pathLst>
            </a:custGeom>
            <a:solidFill>
              <a:schemeClr val="bg1"/>
            </a:solidFill>
            <a:ln w="6589" cap="flat">
              <a:noFill/>
              <a:prstDash val="solid"/>
              <a:miter/>
            </a:ln>
          </p:spPr>
          <p:txBody>
            <a:bodyPr rtlCol="0" anchor="ctr"/>
            <a:lstStyle/>
            <a:p>
              <a:endParaRPr lang="en-US"/>
            </a:p>
          </p:txBody>
        </p:sp>
        <p:sp>
          <p:nvSpPr>
            <p:cNvPr id="15" name="Freeform: Shape 15">
              <a:extLst>
                <a:ext uri="{FF2B5EF4-FFF2-40B4-BE49-F238E27FC236}">
                  <a16:creationId xmlns:a16="http://schemas.microsoft.com/office/drawing/2014/main" id="{BE88EE50-E9BF-9A17-ADA0-0FFA1ACFCB68}"/>
                </a:ext>
              </a:extLst>
            </p:cNvPr>
            <p:cNvSpPr/>
            <p:nvPr/>
          </p:nvSpPr>
          <p:spPr>
            <a:xfrm>
              <a:off x="1392544"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a:p>
          </p:txBody>
        </p:sp>
        <p:sp>
          <p:nvSpPr>
            <p:cNvPr id="16" name="Freeform: Shape 16">
              <a:extLst>
                <a:ext uri="{FF2B5EF4-FFF2-40B4-BE49-F238E27FC236}">
                  <a16:creationId xmlns:a16="http://schemas.microsoft.com/office/drawing/2014/main" id="{A36DE73E-B086-1C93-A571-1F4C746AF00E}"/>
                </a:ext>
              </a:extLst>
            </p:cNvPr>
            <p:cNvSpPr/>
            <p:nvPr/>
          </p:nvSpPr>
          <p:spPr>
            <a:xfrm>
              <a:off x="1426505" y="1472575"/>
              <a:ext cx="63297" cy="75719"/>
            </a:xfrm>
            <a:custGeom>
              <a:avLst/>
              <a:gdLst>
                <a:gd name="connsiteX0" fmla="*/ 0 w 63297"/>
                <a:gd name="connsiteY0" fmla="*/ 75719 h 75719"/>
                <a:gd name="connsiteX1" fmla="*/ 0 w 63297"/>
                <a:gd name="connsiteY1" fmla="*/ 0 h 75719"/>
                <a:gd name="connsiteX2" fmla="*/ 13875 w 63297"/>
                <a:gd name="connsiteY2" fmla="*/ 0 h 75719"/>
                <a:gd name="connsiteX3" fmla="*/ 49422 w 63297"/>
                <a:gd name="connsiteY3" fmla="*/ 53321 h 75719"/>
                <a:gd name="connsiteX4" fmla="*/ 49422 w 63297"/>
                <a:gd name="connsiteY4" fmla="*/ 0 h 75719"/>
                <a:gd name="connsiteX5" fmla="*/ 63297 w 63297"/>
                <a:gd name="connsiteY5" fmla="*/ 0 h 75719"/>
                <a:gd name="connsiteX6" fmla="*/ 63297 w 63297"/>
                <a:gd name="connsiteY6" fmla="*/ 75719 h 75719"/>
                <a:gd name="connsiteX7" fmla="*/ 49422 w 63297"/>
                <a:gd name="connsiteY7" fmla="*/ 75719 h 75719"/>
                <a:gd name="connsiteX8" fmla="*/ 13875 w 63297"/>
                <a:gd name="connsiteY8" fmla="*/ 22531 h 75719"/>
                <a:gd name="connsiteX9" fmla="*/ 13875 w 63297"/>
                <a:gd name="connsiteY9" fmla="*/ 75719 h 75719"/>
                <a:gd name="connsiteX10" fmla="*/ 0 w 63297"/>
                <a:gd name="connsiteY10"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97" h="75719">
                  <a:moveTo>
                    <a:pt x="0" y="75719"/>
                  </a:moveTo>
                  <a:lnTo>
                    <a:pt x="0" y="0"/>
                  </a:lnTo>
                  <a:lnTo>
                    <a:pt x="13875" y="0"/>
                  </a:lnTo>
                  <a:lnTo>
                    <a:pt x="49422" y="53321"/>
                  </a:lnTo>
                  <a:lnTo>
                    <a:pt x="49422" y="0"/>
                  </a:lnTo>
                  <a:lnTo>
                    <a:pt x="63297" y="0"/>
                  </a:lnTo>
                  <a:lnTo>
                    <a:pt x="63297" y="75719"/>
                  </a:lnTo>
                  <a:lnTo>
                    <a:pt x="49422" y="75719"/>
                  </a:lnTo>
                  <a:lnTo>
                    <a:pt x="13875" y="22531"/>
                  </a:lnTo>
                  <a:lnTo>
                    <a:pt x="13875" y="75719"/>
                  </a:lnTo>
                  <a:lnTo>
                    <a:pt x="0" y="75719"/>
                  </a:lnTo>
                  <a:close/>
                </a:path>
              </a:pathLst>
            </a:custGeom>
            <a:solidFill>
              <a:schemeClr val="bg1"/>
            </a:solidFill>
            <a:ln w="6589" cap="flat">
              <a:noFill/>
              <a:prstDash val="solid"/>
              <a:miter/>
            </a:ln>
          </p:spPr>
          <p:txBody>
            <a:bodyPr rtlCol="0" anchor="ctr"/>
            <a:lstStyle/>
            <a:p>
              <a:endParaRPr lang="en-US"/>
            </a:p>
          </p:txBody>
        </p:sp>
        <p:sp>
          <p:nvSpPr>
            <p:cNvPr id="17" name="Freeform: Shape 17">
              <a:extLst>
                <a:ext uri="{FF2B5EF4-FFF2-40B4-BE49-F238E27FC236}">
                  <a16:creationId xmlns:a16="http://schemas.microsoft.com/office/drawing/2014/main" id="{8CB8C09E-B6EB-D9DD-6575-B9278359D5F1}"/>
                </a:ext>
              </a:extLst>
            </p:cNvPr>
            <p:cNvSpPr/>
            <p:nvPr/>
          </p:nvSpPr>
          <p:spPr>
            <a:xfrm>
              <a:off x="1509888" y="1472575"/>
              <a:ext cx="64685" cy="75719"/>
            </a:xfrm>
            <a:custGeom>
              <a:avLst/>
              <a:gdLst>
                <a:gd name="connsiteX0" fmla="*/ 0 w 64685"/>
                <a:gd name="connsiteY0" fmla="*/ 75719 h 75719"/>
                <a:gd name="connsiteX1" fmla="*/ 0 w 64685"/>
                <a:gd name="connsiteY1" fmla="*/ 0 h 75719"/>
                <a:gd name="connsiteX2" fmla="*/ 25834 w 64685"/>
                <a:gd name="connsiteY2" fmla="*/ 0 h 75719"/>
                <a:gd name="connsiteX3" fmla="*/ 47770 w 64685"/>
                <a:gd name="connsiteY3" fmla="*/ 4691 h 75719"/>
                <a:gd name="connsiteX4" fmla="*/ 60522 w 64685"/>
                <a:gd name="connsiteY4" fmla="*/ 17906 h 75719"/>
                <a:gd name="connsiteX5" fmla="*/ 64685 w 64685"/>
                <a:gd name="connsiteY5" fmla="*/ 37860 h 75719"/>
                <a:gd name="connsiteX6" fmla="*/ 60522 w 64685"/>
                <a:gd name="connsiteY6" fmla="*/ 57813 h 75719"/>
                <a:gd name="connsiteX7" fmla="*/ 47770 w 64685"/>
                <a:gd name="connsiteY7" fmla="*/ 71028 h 75719"/>
                <a:gd name="connsiteX8" fmla="*/ 25834 w 64685"/>
                <a:gd name="connsiteY8" fmla="*/ 75719 h 75719"/>
                <a:gd name="connsiteX9" fmla="*/ 0 w 64685"/>
                <a:gd name="connsiteY9" fmla="*/ 75719 h 75719"/>
                <a:gd name="connsiteX10" fmla="*/ 13875 w 64685"/>
                <a:gd name="connsiteY10" fmla="*/ 63826 h 75719"/>
                <a:gd name="connsiteX11" fmla="*/ 25240 w 64685"/>
                <a:gd name="connsiteY11" fmla="*/ 63826 h 75719"/>
                <a:gd name="connsiteX12" fmla="*/ 40304 w 64685"/>
                <a:gd name="connsiteY12" fmla="*/ 60721 h 75719"/>
                <a:gd name="connsiteX13" fmla="*/ 48167 w 64685"/>
                <a:gd name="connsiteY13" fmla="*/ 51867 h 75719"/>
                <a:gd name="connsiteX14" fmla="*/ 50545 w 64685"/>
                <a:gd name="connsiteY14" fmla="*/ 37860 h 75719"/>
                <a:gd name="connsiteX15" fmla="*/ 48167 w 64685"/>
                <a:gd name="connsiteY15" fmla="*/ 23918 h 75719"/>
                <a:gd name="connsiteX16" fmla="*/ 40304 w 64685"/>
                <a:gd name="connsiteY16" fmla="*/ 14932 h 75719"/>
                <a:gd name="connsiteX17" fmla="*/ 25240 w 64685"/>
                <a:gd name="connsiteY17" fmla="*/ 11827 h 75719"/>
                <a:gd name="connsiteX18" fmla="*/ 13875 w 64685"/>
                <a:gd name="connsiteY18" fmla="*/ 11827 h 75719"/>
                <a:gd name="connsiteX19" fmla="*/ 13875 w 64685"/>
                <a:gd name="connsiteY19" fmla="*/ 63826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685" h="75719">
                  <a:moveTo>
                    <a:pt x="0" y="75719"/>
                  </a:moveTo>
                  <a:lnTo>
                    <a:pt x="0" y="0"/>
                  </a:lnTo>
                  <a:lnTo>
                    <a:pt x="25834" y="0"/>
                  </a:lnTo>
                  <a:cubicBezTo>
                    <a:pt x="34688" y="0"/>
                    <a:pt x="42022" y="1586"/>
                    <a:pt x="47770" y="4691"/>
                  </a:cubicBezTo>
                  <a:cubicBezTo>
                    <a:pt x="53519" y="7863"/>
                    <a:pt x="57747" y="12223"/>
                    <a:pt x="60522" y="17906"/>
                  </a:cubicBezTo>
                  <a:cubicBezTo>
                    <a:pt x="63297" y="23588"/>
                    <a:pt x="64685" y="30195"/>
                    <a:pt x="64685" y="37860"/>
                  </a:cubicBezTo>
                  <a:cubicBezTo>
                    <a:pt x="64685" y="45524"/>
                    <a:pt x="63297" y="52131"/>
                    <a:pt x="60522" y="57813"/>
                  </a:cubicBezTo>
                  <a:cubicBezTo>
                    <a:pt x="57747" y="63496"/>
                    <a:pt x="53519" y="67856"/>
                    <a:pt x="47770" y="71028"/>
                  </a:cubicBezTo>
                  <a:cubicBezTo>
                    <a:pt x="42022" y="74133"/>
                    <a:pt x="34754" y="75719"/>
                    <a:pt x="25834" y="75719"/>
                  </a:cubicBezTo>
                  <a:lnTo>
                    <a:pt x="0" y="75719"/>
                  </a:lnTo>
                  <a:close/>
                  <a:moveTo>
                    <a:pt x="13875" y="63826"/>
                  </a:moveTo>
                  <a:lnTo>
                    <a:pt x="25240" y="63826"/>
                  </a:lnTo>
                  <a:cubicBezTo>
                    <a:pt x="31583" y="63826"/>
                    <a:pt x="36604" y="62769"/>
                    <a:pt x="40304" y="60721"/>
                  </a:cubicBezTo>
                  <a:cubicBezTo>
                    <a:pt x="44004" y="58672"/>
                    <a:pt x="46647" y="55699"/>
                    <a:pt x="48167" y="51867"/>
                  </a:cubicBezTo>
                  <a:cubicBezTo>
                    <a:pt x="49753" y="48035"/>
                    <a:pt x="50545" y="43344"/>
                    <a:pt x="50545" y="37860"/>
                  </a:cubicBezTo>
                  <a:cubicBezTo>
                    <a:pt x="50545" y="32376"/>
                    <a:pt x="49753" y="27817"/>
                    <a:pt x="48167" y="23918"/>
                  </a:cubicBezTo>
                  <a:cubicBezTo>
                    <a:pt x="46581" y="20020"/>
                    <a:pt x="43938" y="17047"/>
                    <a:pt x="40304" y="14932"/>
                  </a:cubicBezTo>
                  <a:cubicBezTo>
                    <a:pt x="36604" y="12818"/>
                    <a:pt x="31583" y="11827"/>
                    <a:pt x="25240" y="11827"/>
                  </a:cubicBezTo>
                  <a:lnTo>
                    <a:pt x="13875" y="11827"/>
                  </a:lnTo>
                  <a:lnTo>
                    <a:pt x="13875" y="63826"/>
                  </a:lnTo>
                  <a:close/>
                </a:path>
              </a:pathLst>
            </a:custGeom>
            <a:solidFill>
              <a:schemeClr val="bg1"/>
            </a:solidFill>
            <a:ln w="6589" cap="flat">
              <a:noFill/>
              <a:prstDash val="solid"/>
              <a:miter/>
            </a:ln>
          </p:spPr>
          <p:txBody>
            <a:bodyPr rtlCol="0" anchor="ctr"/>
            <a:lstStyle/>
            <a:p>
              <a:endParaRPr lang="en-US"/>
            </a:p>
          </p:txBody>
        </p:sp>
        <p:sp>
          <p:nvSpPr>
            <p:cNvPr id="18" name="Freeform: Shape 18">
              <a:extLst>
                <a:ext uri="{FF2B5EF4-FFF2-40B4-BE49-F238E27FC236}">
                  <a16:creationId xmlns:a16="http://schemas.microsoft.com/office/drawing/2014/main" id="{5CBDDC88-FE7D-BC4B-E7B2-FDA97555CBF1}"/>
                </a:ext>
              </a:extLst>
            </p:cNvPr>
            <p:cNvSpPr/>
            <p:nvPr/>
          </p:nvSpPr>
          <p:spPr>
            <a:xfrm>
              <a:off x="1620890" y="1471386"/>
              <a:ext cx="69970" cy="78229"/>
            </a:xfrm>
            <a:custGeom>
              <a:avLst/>
              <a:gdLst>
                <a:gd name="connsiteX0" fmla="*/ 36736 w 69970"/>
                <a:gd name="connsiteY0" fmla="*/ 78230 h 78229"/>
                <a:gd name="connsiteX1" fmla="*/ 17047 w 69970"/>
                <a:gd name="connsiteY1" fmla="*/ 73341 h 78229"/>
                <a:gd name="connsiteX2" fmla="*/ 4427 w 69970"/>
                <a:gd name="connsiteY2" fmla="*/ 59597 h 78229"/>
                <a:gd name="connsiteX3" fmla="*/ 0 w 69970"/>
                <a:gd name="connsiteY3" fmla="*/ 39181 h 78229"/>
                <a:gd name="connsiteX4" fmla="*/ 4427 w 69970"/>
                <a:gd name="connsiteY4" fmla="*/ 18765 h 78229"/>
                <a:gd name="connsiteX5" fmla="*/ 17047 w 69970"/>
                <a:gd name="connsiteY5" fmla="*/ 4955 h 78229"/>
                <a:gd name="connsiteX6" fmla="*/ 36736 w 69970"/>
                <a:gd name="connsiteY6" fmla="*/ 0 h 78229"/>
                <a:gd name="connsiteX7" fmla="*/ 59069 w 69970"/>
                <a:gd name="connsiteY7" fmla="*/ 6739 h 78229"/>
                <a:gd name="connsiteX8" fmla="*/ 69971 w 69970"/>
                <a:gd name="connsiteY8" fmla="*/ 25702 h 78229"/>
                <a:gd name="connsiteX9" fmla="*/ 54708 w 69970"/>
                <a:gd name="connsiteY9" fmla="*/ 25702 h 78229"/>
                <a:gd name="connsiteX10" fmla="*/ 48695 w 69970"/>
                <a:gd name="connsiteY10" fmla="*/ 15990 h 78229"/>
                <a:gd name="connsiteX11" fmla="*/ 36538 w 69970"/>
                <a:gd name="connsiteY11" fmla="*/ 12488 h 78229"/>
                <a:gd name="connsiteX12" fmla="*/ 20086 w 69970"/>
                <a:gd name="connsiteY12" fmla="*/ 19624 h 78229"/>
                <a:gd name="connsiteX13" fmla="*/ 14140 w 69970"/>
                <a:gd name="connsiteY13" fmla="*/ 39181 h 78229"/>
                <a:gd name="connsiteX14" fmla="*/ 20086 w 69970"/>
                <a:gd name="connsiteY14" fmla="*/ 58672 h 78229"/>
                <a:gd name="connsiteX15" fmla="*/ 36538 w 69970"/>
                <a:gd name="connsiteY15" fmla="*/ 65742 h 78229"/>
                <a:gd name="connsiteX16" fmla="*/ 48695 w 69970"/>
                <a:gd name="connsiteY16" fmla="*/ 62439 h 78229"/>
                <a:gd name="connsiteX17" fmla="*/ 54708 w 69970"/>
                <a:gd name="connsiteY17" fmla="*/ 53321 h 78229"/>
                <a:gd name="connsiteX18" fmla="*/ 69971 w 69970"/>
                <a:gd name="connsiteY18" fmla="*/ 53321 h 78229"/>
                <a:gd name="connsiteX19" fmla="*/ 59069 w 69970"/>
                <a:gd name="connsiteY19" fmla="*/ 71623 h 78229"/>
                <a:gd name="connsiteX20" fmla="*/ 36736 w 69970"/>
                <a:gd name="connsiteY20" fmla="*/ 78230 h 7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70" h="78229">
                  <a:moveTo>
                    <a:pt x="36736" y="78230"/>
                  </a:moveTo>
                  <a:cubicBezTo>
                    <a:pt x="29072" y="78230"/>
                    <a:pt x="22531" y="76578"/>
                    <a:pt x="17047" y="73341"/>
                  </a:cubicBezTo>
                  <a:cubicBezTo>
                    <a:pt x="11563" y="70037"/>
                    <a:pt x="7334" y="65478"/>
                    <a:pt x="4427" y="59597"/>
                  </a:cubicBezTo>
                  <a:cubicBezTo>
                    <a:pt x="1454" y="53717"/>
                    <a:pt x="0" y="46912"/>
                    <a:pt x="0" y="39181"/>
                  </a:cubicBezTo>
                  <a:cubicBezTo>
                    <a:pt x="0" y="31451"/>
                    <a:pt x="1454" y="24645"/>
                    <a:pt x="4427" y="18765"/>
                  </a:cubicBezTo>
                  <a:cubicBezTo>
                    <a:pt x="7400" y="12884"/>
                    <a:pt x="11629" y="8259"/>
                    <a:pt x="17047" y="4955"/>
                  </a:cubicBezTo>
                  <a:cubicBezTo>
                    <a:pt x="22531" y="1652"/>
                    <a:pt x="29072" y="0"/>
                    <a:pt x="36736" y="0"/>
                  </a:cubicBezTo>
                  <a:cubicBezTo>
                    <a:pt x="45788" y="0"/>
                    <a:pt x="53254" y="2246"/>
                    <a:pt x="59069" y="6739"/>
                  </a:cubicBezTo>
                  <a:cubicBezTo>
                    <a:pt x="64883" y="11232"/>
                    <a:pt x="68517" y="17575"/>
                    <a:pt x="69971" y="25702"/>
                  </a:cubicBezTo>
                  <a:lnTo>
                    <a:pt x="54708" y="25702"/>
                  </a:lnTo>
                  <a:cubicBezTo>
                    <a:pt x="53783" y="21606"/>
                    <a:pt x="51735" y="18368"/>
                    <a:pt x="48695" y="15990"/>
                  </a:cubicBezTo>
                  <a:cubicBezTo>
                    <a:pt x="45656" y="13677"/>
                    <a:pt x="41560" y="12488"/>
                    <a:pt x="36538" y="12488"/>
                  </a:cubicBezTo>
                  <a:cubicBezTo>
                    <a:pt x="29534" y="12488"/>
                    <a:pt x="24050" y="14866"/>
                    <a:pt x="20086" y="19624"/>
                  </a:cubicBezTo>
                  <a:cubicBezTo>
                    <a:pt x="16122" y="24381"/>
                    <a:pt x="14140" y="30922"/>
                    <a:pt x="14140" y="39181"/>
                  </a:cubicBezTo>
                  <a:cubicBezTo>
                    <a:pt x="14140" y="47440"/>
                    <a:pt x="16122" y="53981"/>
                    <a:pt x="20086" y="58672"/>
                  </a:cubicBezTo>
                  <a:cubicBezTo>
                    <a:pt x="24050" y="63364"/>
                    <a:pt x="29534" y="65742"/>
                    <a:pt x="36538" y="65742"/>
                  </a:cubicBezTo>
                  <a:cubicBezTo>
                    <a:pt x="41560" y="65742"/>
                    <a:pt x="45656" y="64619"/>
                    <a:pt x="48695" y="62439"/>
                  </a:cubicBezTo>
                  <a:cubicBezTo>
                    <a:pt x="51735" y="60258"/>
                    <a:pt x="53783" y="57219"/>
                    <a:pt x="54708" y="53321"/>
                  </a:cubicBezTo>
                  <a:lnTo>
                    <a:pt x="69971" y="53321"/>
                  </a:lnTo>
                  <a:cubicBezTo>
                    <a:pt x="68517" y="61117"/>
                    <a:pt x="64883" y="67196"/>
                    <a:pt x="59069" y="71623"/>
                  </a:cubicBezTo>
                  <a:cubicBezTo>
                    <a:pt x="53254" y="76049"/>
                    <a:pt x="45788" y="78230"/>
                    <a:pt x="36736" y="78230"/>
                  </a:cubicBezTo>
                </a:path>
              </a:pathLst>
            </a:custGeom>
            <a:solidFill>
              <a:schemeClr val="bg1"/>
            </a:solidFill>
            <a:ln w="6589" cap="flat">
              <a:noFill/>
              <a:prstDash val="solid"/>
              <a:miter/>
            </a:ln>
          </p:spPr>
          <p:txBody>
            <a:bodyPr rtlCol="0" anchor="ctr"/>
            <a:lstStyle/>
            <a:p>
              <a:endParaRPr lang="en-US"/>
            </a:p>
          </p:txBody>
        </p:sp>
        <p:sp>
          <p:nvSpPr>
            <p:cNvPr id="19" name="Freeform: Shape 19">
              <a:extLst>
                <a:ext uri="{FF2B5EF4-FFF2-40B4-BE49-F238E27FC236}">
                  <a16:creationId xmlns:a16="http://schemas.microsoft.com/office/drawing/2014/main" id="{6E24DB8E-CE4B-D9ED-A996-2E5C5141AF0A}"/>
                </a:ext>
              </a:extLst>
            </p:cNvPr>
            <p:cNvSpPr/>
            <p:nvPr/>
          </p:nvSpPr>
          <p:spPr>
            <a:xfrm>
              <a:off x="1708040" y="1472641"/>
              <a:ext cx="59861" cy="76974"/>
            </a:xfrm>
            <a:custGeom>
              <a:avLst/>
              <a:gdLst>
                <a:gd name="connsiteX0" fmla="*/ 29666 w 59861"/>
                <a:gd name="connsiteY0" fmla="*/ 76974 h 76974"/>
                <a:gd name="connsiteX1" fmla="*/ 14602 w 59861"/>
                <a:gd name="connsiteY1" fmla="*/ 73671 h 76974"/>
                <a:gd name="connsiteX2" fmla="*/ 3964 w 59861"/>
                <a:gd name="connsiteY2" fmla="*/ 63694 h 76974"/>
                <a:gd name="connsiteX3" fmla="*/ 0 w 59861"/>
                <a:gd name="connsiteY3" fmla="*/ 46713 h 76974"/>
                <a:gd name="connsiteX4" fmla="*/ 0 w 59861"/>
                <a:gd name="connsiteY4" fmla="*/ 0 h 76974"/>
                <a:gd name="connsiteX5" fmla="*/ 13809 w 59861"/>
                <a:gd name="connsiteY5" fmla="*/ 0 h 76974"/>
                <a:gd name="connsiteX6" fmla="*/ 13809 w 59861"/>
                <a:gd name="connsiteY6" fmla="*/ 46845 h 76974"/>
                <a:gd name="connsiteX7" fmla="*/ 18104 w 59861"/>
                <a:gd name="connsiteY7" fmla="*/ 60060 h 76974"/>
                <a:gd name="connsiteX8" fmla="*/ 29931 w 59861"/>
                <a:gd name="connsiteY8" fmla="*/ 64355 h 76974"/>
                <a:gd name="connsiteX9" fmla="*/ 41692 w 59861"/>
                <a:gd name="connsiteY9" fmla="*/ 60060 h 76974"/>
                <a:gd name="connsiteX10" fmla="*/ 46053 w 59861"/>
                <a:gd name="connsiteY10" fmla="*/ 46845 h 76974"/>
                <a:gd name="connsiteX11" fmla="*/ 46053 w 59861"/>
                <a:gd name="connsiteY11" fmla="*/ 0 h 76974"/>
                <a:gd name="connsiteX12" fmla="*/ 59862 w 59861"/>
                <a:gd name="connsiteY12" fmla="*/ 0 h 76974"/>
                <a:gd name="connsiteX13" fmla="*/ 59862 w 59861"/>
                <a:gd name="connsiteY13" fmla="*/ 46713 h 76974"/>
                <a:gd name="connsiteX14" fmla="*/ 55765 w 59861"/>
                <a:gd name="connsiteY14" fmla="*/ 63694 h 76974"/>
                <a:gd name="connsiteX15" fmla="*/ 44797 w 59861"/>
                <a:gd name="connsiteY15" fmla="*/ 73671 h 76974"/>
                <a:gd name="connsiteX16" fmla="*/ 29600 w 59861"/>
                <a:gd name="connsiteY16" fmla="*/ 76974 h 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861" h="76974">
                  <a:moveTo>
                    <a:pt x="29666" y="76974"/>
                  </a:moveTo>
                  <a:cubicBezTo>
                    <a:pt x="24116" y="76974"/>
                    <a:pt x="19095" y="75851"/>
                    <a:pt x="14602" y="73671"/>
                  </a:cubicBezTo>
                  <a:cubicBezTo>
                    <a:pt x="10109" y="71490"/>
                    <a:pt x="6607" y="68121"/>
                    <a:pt x="3964" y="63694"/>
                  </a:cubicBezTo>
                  <a:cubicBezTo>
                    <a:pt x="1321" y="59201"/>
                    <a:pt x="0" y="53585"/>
                    <a:pt x="0" y="46713"/>
                  </a:cubicBezTo>
                  <a:lnTo>
                    <a:pt x="0" y="0"/>
                  </a:lnTo>
                  <a:lnTo>
                    <a:pt x="13809" y="0"/>
                  </a:lnTo>
                  <a:lnTo>
                    <a:pt x="13809" y="46845"/>
                  </a:lnTo>
                  <a:cubicBezTo>
                    <a:pt x="13809" y="52726"/>
                    <a:pt x="15263" y="57153"/>
                    <a:pt x="18104" y="60060"/>
                  </a:cubicBezTo>
                  <a:cubicBezTo>
                    <a:pt x="20945" y="62967"/>
                    <a:pt x="24909" y="64355"/>
                    <a:pt x="29931" y="64355"/>
                  </a:cubicBezTo>
                  <a:cubicBezTo>
                    <a:pt x="34952" y="64355"/>
                    <a:pt x="38851" y="62901"/>
                    <a:pt x="41692" y="60060"/>
                  </a:cubicBezTo>
                  <a:cubicBezTo>
                    <a:pt x="44599" y="57153"/>
                    <a:pt x="46053" y="52792"/>
                    <a:pt x="46053" y="46845"/>
                  </a:cubicBezTo>
                  <a:lnTo>
                    <a:pt x="46053" y="0"/>
                  </a:lnTo>
                  <a:lnTo>
                    <a:pt x="59862" y="0"/>
                  </a:lnTo>
                  <a:lnTo>
                    <a:pt x="59862" y="46713"/>
                  </a:lnTo>
                  <a:cubicBezTo>
                    <a:pt x="59862" y="53585"/>
                    <a:pt x="58474" y="59201"/>
                    <a:pt x="55765" y="63694"/>
                  </a:cubicBezTo>
                  <a:cubicBezTo>
                    <a:pt x="52990" y="68187"/>
                    <a:pt x="49356" y="71490"/>
                    <a:pt x="44797" y="73671"/>
                  </a:cubicBezTo>
                  <a:cubicBezTo>
                    <a:pt x="40238" y="75851"/>
                    <a:pt x="35151" y="76974"/>
                    <a:pt x="29600" y="76974"/>
                  </a:cubicBezTo>
                </a:path>
              </a:pathLst>
            </a:custGeom>
            <a:solidFill>
              <a:schemeClr val="bg1"/>
            </a:solidFill>
            <a:ln w="6589" cap="flat">
              <a:noFill/>
              <a:prstDash val="solid"/>
              <a:miter/>
            </a:ln>
          </p:spPr>
          <p:txBody>
            <a:bodyPr rtlCol="0" anchor="ctr"/>
            <a:lstStyle/>
            <a:p>
              <a:endParaRPr lang="en-US"/>
            </a:p>
          </p:txBody>
        </p:sp>
        <p:sp>
          <p:nvSpPr>
            <p:cNvPr id="20" name="Freeform: Shape 20">
              <a:extLst>
                <a:ext uri="{FF2B5EF4-FFF2-40B4-BE49-F238E27FC236}">
                  <a16:creationId xmlns:a16="http://schemas.microsoft.com/office/drawing/2014/main" id="{7924F6F0-9252-5268-0CB8-95D6DEA517B2}"/>
                </a:ext>
              </a:extLst>
            </p:cNvPr>
            <p:cNvSpPr/>
            <p:nvPr/>
          </p:nvSpPr>
          <p:spPr>
            <a:xfrm>
              <a:off x="1787459" y="1472575"/>
              <a:ext cx="55302" cy="75719"/>
            </a:xfrm>
            <a:custGeom>
              <a:avLst/>
              <a:gdLst>
                <a:gd name="connsiteX0" fmla="*/ 66 w 55302"/>
                <a:gd name="connsiteY0" fmla="*/ 75719 h 75719"/>
                <a:gd name="connsiteX1" fmla="*/ 66 w 55302"/>
                <a:gd name="connsiteY1" fmla="*/ 0 h 75719"/>
                <a:gd name="connsiteX2" fmla="*/ 27883 w 55302"/>
                <a:gd name="connsiteY2" fmla="*/ 0 h 75719"/>
                <a:gd name="connsiteX3" fmla="*/ 42881 w 55302"/>
                <a:gd name="connsiteY3" fmla="*/ 3105 h 75719"/>
                <a:gd name="connsiteX4" fmla="*/ 51669 w 55302"/>
                <a:gd name="connsiteY4" fmla="*/ 11431 h 75719"/>
                <a:gd name="connsiteX5" fmla="*/ 54576 w 55302"/>
                <a:gd name="connsiteY5" fmla="*/ 23059 h 75719"/>
                <a:gd name="connsiteX6" fmla="*/ 50942 w 55302"/>
                <a:gd name="connsiteY6" fmla="*/ 35679 h 75719"/>
                <a:gd name="connsiteX7" fmla="*/ 39644 w 55302"/>
                <a:gd name="connsiteY7" fmla="*/ 44004 h 75719"/>
                <a:gd name="connsiteX8" fmla="*/ 55303 w 55302"/>
                <a:gd name="connsiteY8" fmla="*/ 75719 h 75719"/>
                <a:gd name="connsiteX9" fmla="*/ 39379 w 55302"/>
                <a:gd name="connsiteY9" fmla="*/ 75719 h 75719"/>
                <a:gd name="connsiteX10" fmla="*/ 25306 w 55302"/>
                <a:gd name="connsiteY10" fmla="*/ 45854 h 75719"/>
                <a:gd name="connsiteX11" fmla="*/ 13875 w 55302"/>
                <a:gd name="connsiteY11" fmla="*/ 45854 h 75719"/>
                <a:gd name="connsiteX12" fmla="*/ 13875 w 55302"/>
                <a:gd name="connsiteY12" fmla="*/ 75719 h 75719"/>
                <a:gd name="connsiteX13" fmla="*/ 0 w 55302"/>
                <a:gd name="connsiteY13" fmla="*/ 75719 h 75719"/>
                <a:gd name="connsiteX14" fmla="*/ 13941 w 55302"/>
                <a:gd name="connsiteY14" fmla="*/ 35679 h 75719"/>
                <a:gd name="connsiteX15" fmla="*/ 27024 w 55302"/>
                <a:gd name="connsiteY15" fmla="*/ 35679 h 75719"/>
                <a:gd name="connsiteX16" fmla="*/ 37199 w 55302"/>
                <a:gd name="connsiteY16" fmla="*/ 32309 h 75719"/>
                <a:gd name="connsiteX17" fmla="*/ 40436 w 55302"/>
                <a:gd name="connsiteY17" fmla="*/ 23456 h 75719"/>
                <a:gd name="connsiteX18" fmla="*/ 37265 w 55302"/>
                <a:gd name="connsiteY18" fmla="*/ 14800 h 75719"/>
                <a:gd name="connsiteX19" fmla="*/ 26958 w 55302"/>
                <a:gd name="connsiteY19" fmla="*/ 11563 h 75719"/>
                <a:gd name="connsiteX20" fmla="*/ 14007 w 55302"/>
                <a:gd name="connsiteY20" fmla="*/ 11563 h 75719"/>
                <a:gd name="connsiteX21" fmla="*/ 14007 w 55302"/>
                <a:gd name="connsiteY21" fmla="*/ 3567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302" h="75719">
                  <a:moveTo>
                    <a:pt x="66" y="75719"/>
                  </a:moveTo>
                  <a:lnTo>
                    <a:pt x="66" y="0"/>
                  </a:lnTo>
                  <a:lnTo>
                    <a:pt x="27883" y="0"/>
                  </a:lnTo>
                  <a:cubicBezTo>
                    <a:pt x="33961" y="0"/>
                    <a:pt x="38917" y="991"/>
                    <a:pt x="42881" y="3105"/>
                  </a:cubicBezTo>
                  <a:cubicBezTo>
                    <a:pt x="46779" y="5154"/>
                    <a:pt x="49753" y="7929"/>
                    <a:pt x="51669" y="11431"/>
                  </a:cubicBezTo>
                  <a:cubicBezTo>
                    <a:pt x="53585" y="14932"/>
                    <a:pt x="54576" y="18831"/>
                    <a:pt x="54576" y="23059"/>
                  </a:cubicBezTo>
                  <a:cubicBezTo>
                    <a:pt x="54576" y="27684"/>
                    <a:pt x="53387" y="31913"/>
                    <a:pt x="50942" y="35679"/>
                  </a:cubicBezTo>
                  <a:cubicBezTo>
                    <a:pt x="48497" y="39511"/>
                    <a:pt x="44731" y="42286"/>
                    <a:pt x="39644" y="44004"/>
                  </a:cubicBezTo>
                  <a:lnTo>
                    <a:pt x="55303" y="75719"/>
                  </a:lnTo>
                  <a:lnTo>
                    <a:pt x="39379" y="75719"/>
                  </a:lnTo>
                  <a:lnTo>
                    <a:pt x="25306" y="45854"/>
                  </a:lnTo>
                  <a:lnTo>
                    <a:pt x="13875" y="45854"/>
                  </a:lnTo>
                  <a:lnTo>
                    <a:pt x="13875" y="75719"/>
                  </a:lnTo>
                  <a:lnTo>
                    <a:pt x="0" y="75719"/>
                  </a:lnTo>
                  <a:close/>
                  <a:moveTo>
                    <a:pt x="13941" y="35679"/>
                  </a:moveTo>
                  <a:lnTo>
                    <a:pt x="27024" y="35679"/>
                  </a:lnTo>
                  <a:cubicBezTo>
                    <a:pt x="31649" y="35679"/>
                    <a:pt x="35018" y="34556"/>
                    <a:pt x="37199" y="32309"/>
                  </a:cubicBezTo>
                  <a:cubicBezTo>
                    <a:pt x="39379" y="30063"/>
                    <a:pt x="40436" y="27156"/>
                    <a:pt x="40436" y="23456"/>
                  </a:cubicBezTo>
                  <a:cubicBezTo>
                    <a:pt x="40436" y="19756"/>
                    <a:pt x="39379" y="16981"/>
                    <a:pt x="37265" y="14800"/>
                  </a:cubicBezTo>
                  <a:cubicBezTo>
                    <a:pt x="35151" y="12620"/>
                    <a:pt x="31715" y="11563"/>
                    <a:pt x="26958" y="11563"/>
                  </a:cubicBezTo>
                  <a:lnTo>
                    <a:pt x="14007" y="11563"/>
                  </a:lnTo>
                  <a:lnTo>
                    <a:pt x="14007" y="35679"/>
                  </a:lnTo>
                  <a:close/>
                </a:path>
              </a:pathLst>
            </a:custGeom>
            <a:solidFill>
              <a:schemeClr val="bg1"/>
            </a:solidFill>
            <a:ln w="6589" cap="flat">
              <a:noFill/>
              <a:prstDash val="solid"/>
              <a:miter/>
            </a:ln>
          </p:spPr>
          <p:txBody>
            <a:bodyPr rtlCol="0" anchor="ctr"/>
            <a:lstStyle/>
            <a:p>
              <a:endParaRPr lang="en-US"/>
            </a:p>
          </p:txBody>
        </p:sp>
        <p:sp>
          <p:nvSpPr>
            <p:cNvPr id="21" name="Freeform: Shape 21">
              <a:extLst>
                <a:ext uri="{FF2B5EF4-FFF2-40B4-BE49-F238E27FC236}">
                  <a16:creationId xmlns:a16="http://schemas.microsoft.com/office/drawing/2014/main" id="{C0D47EA8-A860-558D-CC87-0A3186BE0058}"/>
                </a:ext>
              </a:extLst>
            </p:cNvPr>
            <p:cNvSpPr/>
            <p:nvPr/>
          </p:nvSpPr>
          <p:spPr>
            <a:xfrm>
              <a:off x="186033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09 w 49422"/>
                <a:gd name="connsiteY4" fmla="*/ 11166 h 75719"/>
                <a:gd name="connsiteX5" fmla="*/ 13809 w 49422"/>
                <a:gd name="connsiteY5" fmla="*/ 31913 h 75719"/>
                <a:gd name="connsiteX6" fmla="*/ 46185 w 49422"/>
                <a:gd name="connsiteY6" fmla="*/ 31913 h 75719"/>
                <a:gd name="connsiteX7" fmla="*/ 46185 w 49422"/>
                <a:gd name="connsiteY7" fmla="*/ 42749 h 75719"/>
                <a:gd name="connsiteX8" fmla="*/ 13809 w 49422"/>
                <a:gd name="connsiteY8" fmla="*/ 42749 h 75719"/>
                <a:gd name="connsiteX9" fmla="*/ 13809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09" y="11166"/>
                  </a:lnTo>
                  <a:lnTo>
                    <a:pt x="13809" y="31913"/>
                  </a:lnTo>
                  <a:lnTo>
                    <a:pt x="46185" y="31913"/>
                  </a:lnTo>
                  <a:lnTo>
                    <a:pt x="46185" y="42749"/>
                  </a:lnTo>
                  <a:lnTo>
                    <a:pt x="13809" y="42749"/>
                  </a:lnTo>
                  <a:lnTo>
                    <a:pt x="13809"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a:p>
          </p:txBody>
        </p:sp>
        <p:sp>
          <p:nvSpPr>
            <p:cNvPr id="22" name="Freeform: Shape 22">
              <a:extLst>
                <a:ext uri="{FF2B5EF4-FFF2-40B4-BE49-F238E27FC236}">
                  <a16:creationId xmlns:a16="http://schemas.microsoft.com/office/drawing/2014/main" id="{A7623966-A0BE-2D25-5BCD-163B07685133}"/>
                </a:ext>
              </a:extLst>
            </p:cNvPr>
            <p:cNvSpPr/>
            <p:nvPr/>
          </p:nvSpPr>
          <p:spPr>
            <a:xfrm>
              <a:off x="1925551"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a:p>
          </p:txBody>
        </p:sp>
        <p:sp>
          <p:nvSpPr>
            <p:cNvPr id="23" name="Freeform: Shape 24">
              <a:extLst>
                <a:ext uri="{FF2B5EF4-FFF2-40B4-BE49-F238E27FC236}">
                  <a16:creationId xmlns:a16="http://schemas.microsoft.com/office/drawing/2014/main" id="{F59B6EBF-A6C8-5941-3507-B05FF5B5D03F}"/>
                </a:ext>
              </a:extLst>
            </p:cNvPr>
            <p:cNvSpPr/>
            <p:nvPr/>
          </p:nvSpPr>
          <p:spPr>
            <a:xfrm>
              <a:off x="1995191" y="1532701"/>
              <a:ext cx="17311" cy="16319"/>
            </a:xfrm>
            <a:custGeom>
              <a:avLst/>
              <a:gdLst>
                <a:gd name="connsiteX0" fmla="*/ 8655 w 17311"/>
                <a:gd name="connsiteY0" fmla="*/ 16320 h 16319"/>
                <a:gd name="connsiteX1" fmla="*/ 2445 w 17311"/>
                <a:gd name="connsiteY1" fmla="*/ 13941 h 16319"/>
                <a:gd name="connsiteX2" fmla="*/ 0 w 17311"/>
                <a:gd name="connsiteY2" fmla="*/ 8193 h 16319"/>
                <a:gd name="connsiteX3" fmla="*/ 2445 w 17311"/>
                <a:gd name="connsiteY3" fmla="*/ 2379 h 16319"/>
                <a:gd name="connsiteX4" fmla="*/ 8655 w 17311"/>
                <a:gd name="connsiteY4" fmla="*/ 0 h 16319"/>
                <a:gd name="connsiteX5" fmla="*/ 14866 w 17311"/>
                <a:gd name="connsiteY5" fmla="*/ 2379 h 16319"/>
                <a:gd name="connsiteX6" fmla="*/ 17311 w 17311"/>
                <a:gd name="connsiteY6" fmla="*/ 8193 h 16319"/>
                <a:gd name="connsiteX7" fmla="*/ 14866 w 17311"/>
                <a:gd name="connsiteY7" fmla="*/ 13941 h 16319"/>
                <a:gd name="connsiteX8" fmla="*/ 8655 w 17311"/>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1" h="16319">
                  <a:moveTo>
                    <a:pt x="8655" y="16320"/>
                  </a:moveTo>
                  <a:cubicBezTo>
                    <a:pt x="6145" y="16320"/>
                    <a:pt x="4030" y="15527"/>
                    <a:pt x="2445" y="13941"/>
                  </a:cubicBezTo>
                  <a:cubicBezTo>
                    <a:pt x="859" y="12356"/>
                    <a:pt x="0" y="10439"/>
                    <a:pt x="0" y="8193"/>
                  </a:cubicBezTo>
                  <a:cubicBezTo>
                    <a:pt x="0" y="5946"/>
                    <a:pt x="793" y="3964"/>
                    <a:pt x="2445" y="2379"/>
                  </a:cubicBezTo>
                  <a:cubicBezTo>
                    <a:pt x="4097"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a:p>
          </p:txBody>
        </p:sp>
        <p:sp>
          <p:nvSpPr>
            <p:cNvPr id="24" name="Freeform: Shape 26">
              <a:extLst>
                <a:ext uri="{FF2B5EF4-FFF2-40B4-BE49-F238E27FC236}">
                  <a16:creationId xmlns:a16="http://schemas.microsoft.com/office/drawing/2014/main" id="{8031A4CA-D523-97AF-0557-154A5083888B}"/>
                </a:ext>
              </a:extLst>
            </p:cNvPr>
            <p:cNvSpPr/>
            <p:nvPr/>
          </p:nvSpPr>
          <p:spPr>
            <a:xfrm>
              <a:off x="2058026" y="1471452"/>
              <a:ext cx="55236" cy="78361"/>
            </a:xfrm>
            <a:custGeom>
              <a:avLst/>
              <a:gdLst>
                <a:gd name="connsiteX0" fmla="*/ 28543 w 55236"/>
                <a:gd name="connsiteY0" fmla="*/ 78164 h 78361"/>
                <a:gd name="connsiteX1" fmla="*/ 13809 w 55236"/>
                <a:gd name="connsiteY1" fmla="*/ 75323 h 78361"/>
                <a:gd name="connsiteX2" fmla="*/ 3766 w 55236"/>
                <a:gd name="connsiteY2" fmla="*/ 67130 h 78361"/>
                <a:gd name="connsiteX3" fmla="*/ 0 w 55236"/>
                <a:gd name="connsiteY3" fmla="*/ 54113 h 78361"/>
                <a:gd name="connsiteX4" fmla="*/ 14602 w 55236"/>
                <a:gd name="connsiteY4" fmla="*/ 54113 h 78361"/>
                <a:gd name="connsiteX5" fmla="*/ 18434 w 55236"/>
                <a:gd name="connsiteY5" fmla="*/ 63033 h 78361"/>
                <a:gd name="connsiteX6" fmla="*/ 28411 w 55236"/>
                <a:gd name="connsiteY6" fmla="*/ 66667 h 78361"/>
                <a:gd name="connsiteX7" fmla="*/ 37199 w 55236"/>
                <a:gd name="connsiteY7" fmla="*/ 64024 h 78361"/>
                <a:gd name="connsiteX8" fmla="*/ 40436 w 55236"/>
                <a:gd name="connsiteY8" fmla="*/ 56955 h 78361"/>
                <a:gd name="connsiteX9" fmla="*/ 37595 w 55236"/>
                <a:gd name="connsiteY9" fmla="*/ 49687 h 78361"/>
                <a:gd name="connsiteX10" fmla="*/ 29997 w 55236"/>
                <a:gd name="connsiteY10" fmla="*/ 45458 h 78361"/>
                <a:gd name="connsiteX11" fmla="*/ 19822 w 55236"/>
                <a:gd name="connsiteY11" fmla="*/ 42022 h 78361"/>
                <a:gd name="connsiteX12" fmla="*/ 6475 w 55236"/>
                <a:gd name="connsiteY12" fmla="*/ 34226 h 78361"/>
                <a:gd name="connsiteX13" fmla="*/ 1850 w 55236"/>
                <a:gd name="connsiteY13" fmla="*/ 21606 h 78361"/>
                <a:gd name="connsiteX14" fmla="*/ 5021 w 55236"/>
                <a:gd name="connsiteY14" fmla="*/ 10109 h 78361"/>
                <a:gd name="connsiteX15" fmla="*/ 14073 w 55236"/>
                <a:gd name="connsiteY15" fmla="*/ 2643 h 78361"/>
                <a:gd name="connsiteX16" fmla="*/ 27288 w 55236"/>
                <a:gd name="connsiteY16" fmla="*/ 0 h 78361"/>
                <a:gd name="connsiteX17" fmla="*/ 40635 w 55236"/>
                <a:gd name="connsiteY17" fmla="*/ 2709 h 78361"/>
                <a:gd name="connsiteX18" fmla="*/ 49753 w 55236"/>
                <a:gd name="connsiteY18" fmla="*/ 10307 h 78361"/>
                <a:gd name="connsiteX19" fmla="*/ 53254 w 55236"/>
                <a:gd name="connsiteY19" fmla="*/ 21870 h 78361"/>
                <a:gd name="connsiteX20" fmla="*/ 38454 w 55236"/>
                <a:gd name="connsiteY20" fmla="*/ 21870 h 78361"/>
                <a:gd name="connsiteX21" fmla="*/ 35349 w 55236"/>
                <a:gd name="connsiteY21" fmla="*/ 14800 h 78361"/>
                <a:gd name="connsiteX22" fmla="*/ 27090 w 55236"/>
                <a:gd name="connsiteY22" fmla="*/ 11695 h 78361"/>
                <a:gd name="connsiteX23" fmla="*/ 19491 w 55236"/>
                <a:gd name="connsiteY23" fmla="*/ 13941 h 78361"/>
                <a:gd name="connsiteX24" fmla="*/ 16386 w 55236"/>
                <a:gd name="connsiteY24" fmla="*/ 20681 h 78361"/>
                <a:gd name="connsiteX25" fmla="*/ 18765 w 55236"/>
                <a:gd name="connsiteY25" fmla="*/ 26693 h 78361"/>
                <a:gd name="connsiteX26" fmla="*/ 25240 w 55236"/>
                <a:gd name="connsiteY26" fmla="*/ 30459 h 78361"/>
                <a:gd name="connsiteX27" fmla="*/ 34688 w 55236"/>
                <a:gd name="connsiteY27" fmla="*/ 33697 h 78361"/>
                <a:gd name="connsiteX28" fmla="*/ 44929 w 55236"/>
                <a:gd name="connsiteY28" fmla="*/ 38256 h 78361"/>
                <a:gd name="connsiteX29" fmla="*/ 52395 w 55236"/>
                <a:gd name="connsiteY29" fmla="*/ 45128 h 78361"/>
                <a:gd name="connsiteX30" fmla="*/ 55237 w 55236"/>
                <a:gd name="connsiteY30" fmla="*/ 56096 h 78361"/>
                <a:gd name="connsiteX31" fmla="*/ 52197 w 55236"/>
                <a:gd name="connsiteY31" fmla="*/ 67130 h 78361"/>
                <a:gd name="connsiteX32" fmla="*/ 43211 w 55236"/>
                <a:gd name="connsiteY32" fmla="*/ 75257 h 78361"/>
                <a:gd name="connsiteX33" fmla="*/ 28609 w 55236"/>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36" h="78361">
                  <a:moveTo>
                    <a:pt x="28543" y="78164"/>
                  </a:moveTo>
                  <a:cubicBezTo>
                    <a:pt x="22993" y="78164"/>
                    <a:pt x="18104" y="77239"/>
                    <a:pt x="13809" y="75323"/>
                  </a:cubicBezTo>
                  <a:cubicBezTo>
                    <a:pt x="9580" y="73407"/>
                    <a:pt x="6211" y="70698"/>
                    <a:pt x="3766" y="67130"/>
                  </a:cubicBezTo>
                  <a:cubicBezTo>
                    <a:pt x="1321" y="63562"/>
                    <a:pt x="66" y="59201"/>
                    <a:pt x="0" y="54113"/>
                  </a:cubicBezTo>
                  <a:lnTo>
                    <a:pt x="14602" y="54113"/>
                  </a:lnTo>
                  <a:cubicBezTo>
                    <a:pt x="14734" y="57615"/>
                    <a:pt x="15990" y="60588"/>
                    <a:pt x="18434" y="63033"/>
                  </a:cubicBezTo>
                  <a:cubicBezTo>
                    <a:pt x="20879" y="65478"/>
                    <a:pt x="24182"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97" y="45458"/>
                  </a:cubicBezTo>
                  <a:cubicBezTo>
                    <a:pt x="26825" y="44401"/>
                    <a:pt x="23456" y="43211"/>
                    <a:pt x="19822" y="42022"/>
                  </a:cubicBezTo>
                  <a:cubicBezTo>
                    <a:pt x="14007" y="40040"/>
                    <a:pt x="9514" y="37397"/>
                    <a:pt x="6475" y="34226"/>
                  </a:cubicBezTo>
                  <a:cubicBezTo>
                    <a:pt x="3436" y="31054"/>
                    <a:pt x="1850" y="26825"/>
                    <a:pt x="1850" y="21606"/>
                  </a:cubicBezTo>
                  <a:cubicBezTo>
                    <a:pt x="1784" y="17113"/>
                    <a:pt x="2841" y="13281"/>
                    <a:pt x="5021" y="10109"/>
                  </a:cubicBezTo>
                  <a:cubicBezTo>
                    <a:pt x="7202" y="6938"/>
                    <a:pt x="10241" y="4427"/>
                    <a:pt x="14073" y="2643"/>
                  </a:cubicBezTo>
                  <a:cubicBezTo>
                    <a:pt x="17906" y="859"/>
                    <a:pt x="22266" y="0"/>
                    <a:pt x="27288" y="0"/>
                  </a:cubicBezTo>
                  <a:cubicBezTo>
                    <a:pt x="32309" y="0"/>
                    <a:pt x="36802" y="925"/>
                    <a:pt x="40635" y="2709"/>
                  </a:cubicBezTo>
                  <a:cubicBezTo>
                    <a:pt x="44467" y="4493"/>
                    <a:pt x="47506" y="7004"/>
                    <a:pt x="49753" y="10307"/>
                  </a:cubicBezTo>
                  <a:cubicBezTo>
                    <a:pt x="51933" y="13545"/>
                    <a:pt x="53122" y="17443"/>
                    <a:pt x="53254" y="21870"/>
                  </a:cubicBezTo>
                  <a:lnTo>
                    <a:pt x="38454" y="21870"/>
                  </a:lnTo>
                  <a:cubicBezTo>
                    <a:pt x="38388" y="19227"/>
                    <a:pt x="37331" y="16849"/>
                    <a:pt x="35349" y="14800"/>
                  </a:cubicBezTo>
                  <a:cubicBezTo>
                    <a:pt x="33367" y="12752"/>
                    <a:pt x="30592" y="11695"/>
                    <a:pt x="27090" y="11695"/>
                  </a:cubicBezTo>
                  <a:cubicBezTo>
                    <a:pt x="24050" y="11629"/>
                    <a:pt x="21540" y="12356"/>
                    <a:pt x="19491" y="13941"/>
                  </a:cubicBezTo>
                  <a:cubicBezTo>
                    <a:pt x="17443" y="15461"/>
                    <a:pt x="16386" y="17707"/>
                    <a:pt x="16386" y="20681"/>
                  </a:cubicBezTo>
                  <a:cubicBezTo>
                    <a:pt x="16386" y="23191"/>
                    <a:pt x="17179" y="25174"/>
                    <a:pt x="18765" y="26693"/>
                  </a:cubicBezTo>
                  <a:cubicBezTo>
                    <a:pt x="20350" y="28147"/>
                    <a:pt x="22531" y="29402"/>
                    <a:pt x="25240" y="30459"/>
                  </a:cubicBezTo>
                  <a:cubicBezTo>
                    <a:pt x="28015" y="31451"/>
                    <a:pt x="31120" y="32574"/>
                    <a:pt x="34688" y="33697"/>
                  </a:cubicBezTo>
                  <a:cubicBezTo>
                    <a:pt x="38454" y="35018"/>
                    <a:pt x="41890" y="36538"/>
                    <a:pt x="44929" y="38256"/>
                  </a:cubicBezTo>
                  <a:cubicBezTo>
                    <a:pt x="48035" y="39974"/>
                    <a:pt x="50479" y="42286"/>
                    <a:pt x="52395" y="45128"/>
                  </a:cubicBezTo>
                  <a:cubicBezTo>
                    <a:pt x="54245" y="47969"/>
                    <a:pt x="55237" y="51669"/>
                    <a:pt x="55237" y="56096"/>
                  </a:cubicBezTo>
                  <a:cubicBezTo>
                    <a:pt x="55237" y="60060"/>
                    <a:pt x="54245" y="63760"/>
                    <a:pt x="52197" y="67130"/>
                  </a:cubicBezTo>
                  <a:cubicBezTo>
                    <a:pt x="50149" y="70499"/>
                    <a:pt x="47176" y="73208"/>
                    <a:pt x="43211" y="75257"/>
                  </a:cubicBezTo>
                  <a:cubicBezTo>
                    <a:pt x="39247" y="77305"/>
                    <a:pt x="34358" y="78362"/>
                    <a:pt x="28609" y="78362"/>
                  </a:cubicBezTo>
                </a:path>
              </a:pathLst>
            </a:custGeom>
            <a:solidFill>
              <a:schemeClr val="bg1"/>
            </a:solidFill>
            <a:ln w="6589" cap="flat">
              <a:noFill/>
              <a:prstDash val="solid"/>
              <a:miter/>
            </a:ln>
          </p:spPr>
          <p:txBody>
            <a:bodyPr rtlCol="0" anchor="ctr"/>
            <a:lstStyle/>
            <a:p>
              <a:endParaRPr lang="en-US"/>
            </a:p>
          </p:txBody>
        </p:sp>
        <p:sp>
          <p:nvSpPr>
            <p:cNvPr id="25" name="Freeform: Shape 27">
              <a:extLst>
                <a:ext uri="{FF2B5EF4-FFF2-40B4-BE49-F238E27FC236}">
                  <a16:creationId xmlns:a16="http://schemas.microsoft.com/office/drawing/2014/main" id="{A0E90431-33F0-B0FA-F8EF-6E29BE581F01}"/>
                </a:ext>
              </a:extLst>
            </p:cNvPr>
            <p:cNvSpPr/>
            <p:nvPr/>
          </p:nvSpPr>
          <p:spPr>
            <a:xfrm>
              <a:off x="2125817" y="1472575"/>
              <a:ext cx="70961" cy="75719"/>
            </a:xfrm>
            <a:custGeom>
              <a:avLst/>
              <a:gdLst>
                <a:gd name="connsiteX0" fmla="*/ 0 w 70961"/>
                <a:gd name="connsiteY0" fmla="*/ 75719 h 75719"/>
                <a:gd name="connsiteX1" fmla="*/ 27684 w 70961"/>
                <a:gd name="connsiteY1" fmla="*/ 0 h 75719"/>
                <a:gd name="connsiteX2" fmla="*/ 43278 w 70961"/>
                <a:gd name="connsiteY2" fmla="*/ 0 h 75719"/>
                <a:gd name="connsiteX3" fmla="*/ 70962 w 70961"/>
                <a:gd name="connsiteY3" fmla="*/ 75719 h 75719"/>
                <a:gd name="connsiteX4" fmla="*/ 56228 w 70961"/>
                <a:gd name="connsiteY4" fmla="*/ 75719 h 75719"/>
                <a:gd name="connsiteX5" fmla="*/ 50149 w 70961"/>
                <a:gd name="connsiteY5" fmla="*/ 58210 h 75719"/>
                <a:gd name="connsiteX6" fmla="*/ 20615 w 70961"/>
                <a:gd name="connsiteY6" fmla="*/ 58210 h 75719"/>
                <a:gd name="connsiteX7" fmla="*/ 14470 w 70961"/>
                <a:gd name="connsiteY7" fmla="*/ 75719 h 75719"/>
                <a:gd name="connsiteX8" fmla="*/ 0 w 70961"/>
                <a:gd name="connsiteY8" fmla="*/ 75719 h 75719"/>
                <a:gd name="connsiteX9" fmla="*/ 24447 w 70961"/>
                <a:gd name="connsiteY9" fmla="*/ 47374 h 75719"/>
                <a:gd name="connsiteX10" fmla="*/ 46383 w 70961"/>
                <a:gd name="connsiteY10" fmla="*/ 47374 h 75719"/>
                <a:gd name="connsiteX11" fmla="*/ 35349 w 70961"/>
                <a:gd name="connsiteY11" fmla="*/ 15923 h 75719"/>
                <a:gd name="connsiteX12" fmla="*/ 24447 w 70961"/>
                <a:gd name="connsiteY12" fmla="*/ 47374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61" h="75719">
                  <a:moveTo>
                    <a:pt x="0" y="75719"/>
                  </a:moveTo>
                  <a:lnTo>
                    <a:pt x="27684" y="0"/>
                  </a:lnTo>
                  <a:lnTo>
                    <a:pt x="43278" y="0"/>
                  </a:lnTo>
                  <a:lnTo>
                    <a:pt x="70962" y="75719"/>
                  </a:lnTo>
                  <a:lnTo>
                    <a:pt x="56228" y="75719"/>
                  </a:lnTo>
                  <a:lnTo>
                    <a:pt x="50149" y="58210"/>
                  </a:lnTo>
                  <a:lnTo>
                    <a:pt x="20615" y="58210"/>
                  </a:lnTo>
                  <a:lnTo>
                    <a:pt x="14470" y="75719"/>
                  </a:lnTo>
                  <a:lnTo>
                    <a:pt x="0" y="75719"/>
                  </a:lnTo>
                  <a:close/>
                  <a:moveTo>
                    <a:pt x="24447" y="47374"/>
                  </a:moveTo>
                  <a:lnTo>
                    <a:pt x="46383" y="47374"/>
                  </a:lnTo>
                  <a:lnTo>
                    <a:pt x="35349" y="15923"/>
                  </a:lnTo>
                  <a:lnTo>
                    <a:pt x="24447" y="47374"/>
                  </a:lnTo>
                  <a:close/>
                </a:path>
              </a:pathLst>
            </a:custGeom>
            <a:solidFill>
              <a:schemeClr val="bg1"/>
            </a:solidFill>
            <a:ln w="6589" cap="flat">
              <a:noFill/>
              <a:prstDash val="solid"/>
              <a:miter/>
            </a:ln>
          </p:spPr>
          <p:txBody>
            <a:bodyPr rtlCol="0" anchor="ctr"/>
            <a:lstStyle/>
            <a:p>
              <a:endParaRPr lang="en-US"/>
            </a:p>
          </p:txBody>
        </p:sp>
        <p:sp>
          <p:nvSpPr>
            <p:cNvPr id="26" name="Freeform: Shape 28">
              <a:extLst>
                <a:ext uri="{FF2B5EF4-FFF2-40B4-BE49-F238E27FC236}">
                  <a16:creationId xmlns:a16="http://schemas.microsoft.com/office/drawing/2014/main" id="{78FFE246-0A46-6A96-E7A5-FC885E5ECC00}"/>
                </a:ext>
              </a:extLst>
            </p:cNvPr>
            <p:cNvSpPr/>
            <p:nvPr/>
          </p:nvSpPr>
          <p:spPr>
            <a:xfrm>
              <a:off x="2196580"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a:p>
          </p:txBody>
        </p:sp>
        <p:sp>
          <p:nvSpPr>
            <p:cNvPr id="27" name="Freeform: Shape 29">
              <a:extLst>
                <a:ext uri="{FF2B5EF4-FFF2-40B4-BE49-F238E27FC236}">
                  <a16:creationId xmlns:a16="http://schemas.microsoft.com/office/drawing/2014/main" id="{23372790-8224-EF26-9CCE-69D86724AB59}"/>
                </a:ext>
              </a:extLst>
            </p:cNvPr>
            <p:cNvSpPr/>
            <p:nvPr/>
          </p:nvSpPr>
          <p:spPr>
            <a:xfrm>
              <a:off x="2283267"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a:p>
          </p:txBody>
        </p:sp>
        <p:sp>
          <p:nvSpPr>
            <p:cNvPr id="28" name="Freeform: Shape 30">
              <a:extLst>
                <a:ext uri="{FF2B5EF4-FFF2-40B4-BE49-F238E27FC236}">
                  <a16:creationId xmlns:a16="http://schemas.microsoft.com/office/drawing/2014/main" id="{BFBA7101-9BC3-EDF5-039E-04AB1161DF3E}"/>
                </a:ext>
              </a:extLst>
            </p:cNvPr>
            <p:cNvSpPr/>
            <p:nvPr/>
          </p:nvSpPr>
          <p:spPr>
            <a:xfrm>
              <a:off x="2382376" y="1472575"/>
              <a:ext cx="47374" cy="75719"/>
            </a:xfrm>
            <a:custGeom>
              <a:avLst/>
              <a:gdLst>
                <a:gd name="connsiteX0" fmla="*/ 0 w 47374"/>
                <a:gd name="connsiteY0" fmla="*/ 75719 h 75719"/>
                <a:gd name="connsiteX1" fmla="*/ 0 w 47374"/>
                <a:gd name="connsiteY1" fmla="*/ 0 h 75719"/>
                <a:gd name="connsiteX2" fmla="*/ 13809 w 47374"/>
                <a:gd name="connsiteY2" fmla="*/ 0 h 75719"/>
                <a:gd name="connsiteX3" fmla="*/ 13809 w 47374"/>
                <a:gd name="connsiteY3" fmla="*/ 64883 h 75719"/>
                <a:gd name="connsiteX4" fmla="*/ 47374 w 47374"/>
                <a:gd name="connsiteY4" fmla="*/ 64883 h 75719"/>
                <a:gd name="connsiteX5" fmla="*/ 47374 w 47374"/>
                <a:gd name="connsiteY5" fmla="*/ 75719 h 75719"/>
                <a:gd name="connsiteX6" fmla="*/ 0 w 47374"/>
                <a:gd name="connsiteY6"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74" h="75719">
                  <a:moveTo>
                    <a:pt x="0" y="75719"/>
                  </a:moveTo>
                  <a:lnTo>
                    <a:pt x="0" y="0"/>
                  </a:lnTo>
                  <a:lnTo>
                    <a:pt x="13809" y="0"/>
                  </a:lnTo>
                  <a:lnTo>
                    <a:pt x="13809" y="64883"/>
                  </a:lnTo>
                  <a:lnTo>
                    <a:pt x="47374" y="64883"/>
                  </a:lnTo>
                  <a:lnTo>
                    <a:pt x="47374" y="75719"/>
                  </a:lnTo>
                  <a:lnTo>
                    <a:pt x="0" y="75719"/>
                  </a:lnTo>
                  <a:close/>
                </a:path>
              </a:pathLst>
            </a:custGeom>
            <a:solidFill>
              <a:schemeClr val="bg1"/>
            </a:solidFill>
            <a:ln w="6589" cap="flat">
              <a:noFill/>
              <a:prstDash val="solid"/>
              <a:miter/>
            </a:ln>
          </p:spPr>
          <p:txBody>
            <a:bodyPr rtlCol="0" anchor="ctr"/>
            <a:lstStyle/>
            <a:p>
              <a:endParaRPr lang="en-US"/>
            </a:p>
          </p:txBody>
        </p:sp>
        <p:sp>
          <p:nvSpPr>
            <p:cNvPr id="29" name="Freeform: Shape 31">
              <a:extLst>
                <a:ext uri="{FF2B5EF4-FFF2-40B4-BE49-F238E27FC236}">
                  <a16:creationId xmlns:a16="http://schemas.microsoft.com/office/drawing/2014/main" id="{713703FF-7B26-07D6-5F4D-62C28512E181}"/>
                </a:ext>
              </a:extLst>
            </p:cNvPr>
            <p:cNvSpPr/>
            <p:nvPr/>
          </p:nvSpPr>
          <p:spPr>
            <a:xfrm>
              <a:off x="2447325" y="1472575"/>
              <a:ext cx="13875" cy="75719"/>
            </a:xfrm>
            <a:custGeom>
              <a:avLst/>
              <a:gdLst>
                <a:gd name="connsiteX0" fmla="*/ 0 w 13875"/>
                <a:gd name="connsiteY0" fmla="*/ 0 h 75719"/>
                <a:gd name="connsiteX1" fmla="*/ 13875 w 13875"/>
                <a:gd name="connsiteY1" fmla="*/ 0 h 75719"/>
                <a:gd name="connsiteX2" fmla="*/ 13875 w 13875"/>
                <a:gd name="connsiteY2" fmla="*/ 75719 h 75719"/>
                <a:gd name="connsiteX3" fmla="*/ 0 w 13875"/>
                <a:gd name="connsiteY3" fmla="*/ 75719 h 75719"/>
              </a:gdLst>
              <a:ahLst/>
              <a:cxnLst>
                <a:cxn ang="0">
                  <a:pos x="connsiteX0" y="connsiteY0"/>
                </a:cxn>
                <a:cxn ang="0">
                  <a:pos x="connsiteX1" y="connsiteY1"/>
                </a:cxn>
                <a:cxn ang="0">
                  <a:pos x="connsiteX2" y="connsiteY2"/>
                </a:cxn>
                <a:cxn ang="0">
                  <a:pos x="connsiteX3" y="connsiteY3"/>
                </a:cxn>
              </a:cxnLst>
              <a:rect l="l" t="t" r="r" b="b"/>
              <a:pathLst>
                <a:path w="13875" h="75719">
                  <a:moveTo>
                    <a:pt x="0" y="0"/>
                  </a:moveTo>
                  <a:lnTo>
                    <a:pt x="13875" y="0"/>
                  </a:lnTo>
                  <a:lnTo>
                    <a:pt x="13875" y="75719"/>
                  </a:lnTo>
                  <a:lnTo>
                    <a:pt x="0" y="75719"/>
                  </a:lnTo>
                  <a:close/>
                </a:path>
              </a:pathLst>
            </a:custGeom>
            <a:solidFill>
              <a:schemeClr val="bg1"/>
            </a:solidFill>
            <a:ln w="6589" cap="flat">
              <a:noFill/>
              <a:prstDash val="solid"/>
              <a:miter/>
            </a:ln>
          </p:spPr>
          <p:txBody>
            <a:bodyPr rtlCol="0" anchor="ctr"/>
            <a:lstStyle/>
            <a:p>
              <a:endParaRPr lang="en-US"/>
            </a:p>
          </p:txBody>
        </p:sp>
        <p:sp>
          <p:nvSpPr>
            <p:cNvPr id="30" name="Freeform: Shape 32">
              <a:extLst>
                <a:ext uri="{FF2B5EF4-FFF2-40B4-BE49-F238E27FC236}">
                  <a16:creationId xmlns:a16="http://schemas.microsoft.com/office/drawing/2014/main" id="{6B525753-A45C-F21D-D616-AA339AB8D8C9}"/>
                </a:ext>
              </a:extLst>
            </p:cNvPr>
            <p:cNvSpPr/>
            <p:nvPr/>
          </p:nvSpPr>
          <p:spPr>
            <a:xfrm>
              <a:off x="2475604" y="1472575"/>
              <a:ext cx="72349" cy="75719"/>
            </a:xfrm>
            <a:custGeom>
              <a:avLst/>
              <a:gdLst>
                <a:gd name="connsiteX0" fmla="*/ 27684 w 72349"/>
                <a:gd name="connsiteY0" fmla="*/ 75719 h 75719"/>
                <a:gd name="connsiteX1" fmla="*/ 0 w 72349"/>
                <a:gd name="connsiteY1" fmla="*/ 0 h 75719"/>
                <a:gd name="connsiteX2" fmla="*/ 14800 w 72349"/>
                <a:gd name="connsiteY2" fmla="*/ 0 h 75719"/>
                <a:gd name="connsiteX3" fmla="*/ 36208 w 72349"/>
                <a:gd name="connsiteY3" fmla="*/ 61580 h 75719"/>
                <a:gd name="connsiteX4" fmla="*/ 57747 w 72349"/>
                <a:gd name="connsiteY4" fmla="*/ 0 h 75719"/>
                <a:gd name="connsiteX5" fmla="*/ 72349 w 72349"/>
                <a:gd name="connsiteY5" fmla="*/ 0 h 75719"/>
                <a:gd name="connsiteX6" fmla="*/ 44665 w 72349"/>
                <a:gd name="connsiteY6" fmla="*/ 75719 h 75719"/>
                <a:gd name="connsiteX7" fmla="*/ 27684 w 72349"/>
                <a:gd name="connsiteY7"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9" h="75719">
                  <a:moveTo>
                    <a:pt x="27684" y="75719"/>
                  </a:moveTo>
                  <a:lnTo>
                    <a:pt x="0" y="0"/>
                  </a:lnTo>
                  <a:lnTo>
                    <a:pt x="14800" y="0"/>
                  </a:lnTo>
                  <a:lnTo>
                    <a:pt x="36208" y="61580"/>
                  </a:lnTo>
                  <a:lnTo>
                    <a:pt x="57747" y="0"/>
                  </a:lnTo>
                  <a:lnTo>
                    <a:pt x="72349" y="0"/>
                  </a:lnTo>
                  <a:lnTo>
                    <a:pt x="44665" y="75719"/>
                  </a:lnTo>
                  <a:lnTo>
                    <a:pt x="27684" y="75719"/>
                  </a:lnTo>
                  <a:close/>
                </a:path>
              </a:pathLst>
            </a:custGeom>
            <a:solidFill>
              <a:schemeClr val="bg1"/>
            </a:solidFill>
            <a:ln w="6589" cap="flat">
              <a:noFill/>
              <a:prstDash val="solid"/>
              <a:miter/>
            </a:ln>
          </p:spPr>
          <p:txBody>
            <a:bodyPr rtlCol="0" anchor="ctr"/>
            <a:lstStyle/>
            <a:p>
              <a:endParaRPr lang="en-US"/>
            </a:p>
          </p:txBody>
        </p:sp>
        <p:sp>
          <p:nvSpPr>
            <p:cNvPr id="31" name="Freeform: Shape 33">
              <a:extLst>
                <a:ext uri="{FF2B5EF4-FFF2-40B4-BE49-F238E27FC236}">
                  <a16:creationId xmlns:a16="http://schemas.microsoft.com/office/drawing/2014/main" id="{2D58617A-6BA1-111C-01E6-B6033131C7AB}"/>
                </a:ext>
              </a:extLst>
            </p:cNvPr>
            <p:cNvSpPr/>
            <p:nvPr/>
          </p:nvSpPr>
          <p:spPr>
            <a:xfrm>
              <a:off x="2562292" y="1472575"/>
              <a:ext cx="49422" cy="75719"/>
            </a:xfrm>
            <a:custGeom>
              <a:avLst/>
              <a:gdLst>
                <a:gd name="connsiteX0" fmla="*/ 0 w 49422"/>
                <a:gd name="connsiteY0" fmla="*/ 75719 h 75719"/>
                <a:gd name="connsiteX1" fmla="*/ 0 w 49422"/>
                <a:gd name="connsiteY1" fmla="*/ 0 h 75719"/>
                <a:gd name="connsiteX2" fmla="*/ 49422 w 49422"/>
                <a:gd name="connsiteY2" fmla="*/ 0 h 75719"/>
                <a:gd name="connsiteX3" fmla="*/ 49422 w 49422"/>
                <a:gd name="connsiteY3" fmla="*/ 11166 h 75719"/>
                <a:gd name="connsiteX4" fmla="*/ 13875 w 49422"/>
                <a:gd name="connsiteY4" fmla="*/ 11166 h 75719"/>
                <a:gd name="connsiteX5" fmla="*/ 13875 w 49422"/>
                <a:gd name="connsiteY5" fmla="*/ 31913 h 75719"/>
                <a:gd name="connsiteX6" fmla="*/ 46185 w 49422"/>
                <a:gd name="connsiteY6" fmla="*/ 31913 h 75719"/>
                <a:gd name="connsiteX7" fmla="*/ 46185 w 49422"/>
                <a:gd name="connsiteY7" fmla="*/ 42749 h 75719"/>
                <a:gd name="connsiteX8" fmla="*/ 13875 w 49422"/>
                <a:gd name="connsiteY8" fmla="*/ 42749 h 75719"/>
                <a:gd name="connsiteX9" fmla="*/ 13875 w 49422"/>
                <a:gd name="connsiteY9" fmla="*/ 64553 h 75719"/>
                <a:gd name="connsiteX10" fmla="*/ 49422 w 49422"/>
                <a:gd name="connsiteY10" fmla="*/ 64553 h 75719"/>
                <a:gd name="connsiteX11" fmla="*/ 49422 w 49422"/>
                <a:gd name="connsiteY11" fmla="*/ 75719 h 75719"/>
                <a:gd name="connsiteX12" fmla="*/ 0 w 49422"/>
                <a:gd name="connsiteY12" fmla="*/ 75719 h 7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2" h="75719">
                  <a:moveTo>
                    <a:pt x="0" y="75719"/>
                  </a:moveTo>
                  <a:lnTo>
                    <a:pt x="0" y="0"/>
                  </a:lnTo>
                  <a:lnTo>
                    <a:pt x="49422" y="0"/>
                  </a:lnTo>
                  <a:lnTo>
                    <a:pt x="49422" y="11166"/>
                  </a:lnTo>
                  <a:lnTo>
                    <a:pt x="13875" y="11166"/>
                  </a:lnTo>
                  <a:lnTo>
                    <a:pt x="13875" y="31913"/>
                  </a:lnTo>
                  <a:lnTo>
                    <a:pt x="46185" y="31913"/>
                  </a:lnTo>
                  <a:lnTo>
                    <a:pt x="46185" y="42749"/>
                  </a:lnTo>
                  <a:lnTo>
                    <a:pt x="13875" y="42749"/>
                  </a:lnTo>
                  <a:lnTo>
                    <a:pt x="13875" y="64553"/>
                  </a:lnTo>
                  <a:lnTo>
                    <a:pt x="49422" y="64553"/>
                  </a:lnTo>
                  <a:lnTo>
                    <a:pt x="49422" y="75719"/>
                  </a:lnTo>
                  <a:lnTo>
                    <a:pt x="0" y="75719"/>
                  </a:lnTo>
                  <a:close/>
                </a:path>
              </a:pathLst>
            </a:custGeom>
            <a:solidFill>
              <a:schemeClr val="bg1"/>
            </a:solidFill>
            <a:ln w="6589" cap="flat">
              <a:noFill/>
              <a:prstDash val="solid"/>
              <a:miter/>
            </a:ln>
          </p:spPr>
          <p:txBody>
            <a:bodyPr rtlCol="0" anchor="ctr"/>
            <a:lstStyle/>
            <a:p>
              <a:endParaRPr lang="en-US"/>
            </a:p>
          </p:txBody>
        </p:sp>
        <p:sp>
          <p:nvSpPr>
            <p:cNvPr id="32" name="Freeform: Shape 34">
              <a:extLst>
                <a:ext uri="{FF2B5EF4-FFF2-40B4-BE49-F238E27FC236}">
                  <a16:creationId xmlns:a16="http://schemas.microsoft.com/office/drawing/2014/main" id="{AE9F23C4-80A4-8FD8-EDBE-841966D2FDB1}"/>
                </a:ext>
              </a:extLst>
            </p:cNvPr>
            <p:cNvSpPr/>
            <p:nvPr/>
          </p:nvSpPr>
          <p:spPr>
            <a:xfrm>
              <a:off x="2627571" y="1471452"/>
              <a:ext cx="55170" cy="78361"/>
            </a:xfrm>
            <a:custGeom>
              <a:avLst/>
              <a:gdLst>
                <a:gd name="connsiteX0" fmla="*/ 28543 w 55170"/>
                <a:gd name="connsiteY0" fmla="*/ 78164 h 78361"/>
                <a:gd name="connsiteX1" fmla="*/ 13809 w 55170"/>
                <a:gd name="connsiteY1" fmla="*/ 75323 h 78361"/>
                <a:gd name="connsiteX2" fmla="*/ 3766 w 55170"/>
                <a:gd name="connsiteY2" fmla="*/ 67130 h 78361"/>
                <a:gd name="connsiteX3" fmla="*/ 0 w 55170"/>
                <a:gd name="connsiteY3" fmla="*/ 54113 h 78361"/>
                <a:gd name="connsiteX4" fmla="*/ 14602 w 55170"/>
                <a:gd name="connsiteY4" fmla="*/ 54113 h 78361"/>
                <a:gd name="connsiteX5" fmla="*/ 18434 w 55170"/>
                <a:gd name="connsiteY5" fmla="*/ 63033 h 78361"/>
                <a:gd name="connsiteX6" fmla="*/ 28411 w 55170"/>
                <a:gd name="connsiteY6" fmla="*/ 66667 h 78361"/>
                <a:gd name="connsiteX7" fmla="*/ 37199 w 55170"/>
                <a:gd name="connsiteY7" fmla="*/ 64024 h 78361"/>
                <a:gd name="connsiteX8" fmla="*/ 40436 w 55170"/>
                <a:gd name="connsiteY8" fmla="*/ 56955 h 78361"/>
                <a:gd name="connsiteX9" fmla="*/ 37595 w 55170"/>
                <a:gd name="connsiteY9" fmla="*/ 49687 h 78361"/>
                <a:gd name="connsiteX10" fmla="*/ 29931 w 55170"/>
                <a:gd name="connsiteY10" fmla="*/ 45458 h 78361"/>
                <a:gd name="connsiteX11" fmla="*/ 19756 w 55170"/>
                <a:gd name="connsiteY11" fmla="*/ 42022 h 78361"/>
                <a:gd name="connsiteX12" fmla="*/ 6409 w 55170"/>
                <a:gd name="connsiteY12" fmla="*/ 34226 h 78361"/>
                <a:gd name="connsiteX13" fmla="*/ 1784 w 55170"/>
                <a:gd name="connsiteY13" fmla="*/ 21606 h 78361"/>
                <a:gd name="connsiteX14" fmla="*/ 4955 w 55170"/>
                <a:gd name="connsiteY14" fmla="*/ 10109 h 78361"/>
                <a:gd name="connsiteX15" fmla="*/ 14007 w 55170"/>
                <a:gd name="connsiteY15" fmla="*/ 2643 h 78361"/>
                <a:gd name="connsiteX16" fmla="*/ 27222 w 55170"/>
                <a:gd name="connsiteY16" fmla="*/ 0 h 78361"/>
                <a:gd name="connsiteX17" fmla="*/ 40568 w 55170"/>
                <a:gd name="connsiteY17" fmla="*/ 2709 h 78361"/>
                <a:gd name="connsiteX18" fmla="*/ 49686 w 55170"/>
                <a:gd name="connsiteY18" fmla="*/ 10307 h 78361"/>
                <a:gd name="connsiteX19" fmla="*/ 53188 w 55170"/>
                <a:gd name="connsiteY19" fmla="*/ 21870 h 78361"/>
                <a:gd name="connsiteX20" fmla="*/ 38388 w 55170"/>
                <a:gd name="connsiteY20" fmla="*/ 21870 h 78361"/>
                <a:gd name="connsiteX21" fmla="*/ 35283 w 55170"/>
                <a:gd name="connsiteY21" fmla="*/ 14800 h 78361"/>
                <a:gd name="connsiteX22" fmla="*/ 27024 w 55170"/>
                <a:gd name="connsiteY22" fmla="*/ 11695 h 78361"/>
                <a:gd name="connsiteX23" fmla="*/ 19425 w 55170"/>
                <a:gd name="connsiteY23" fmla="*/ 13941 h 78361"/>
                <a:gd name="connsiteX24" fmla="*/ 16320 w 55170"/>
                <a:gd name="connsiteY24" fmla="*/ 20681 h 78361"/>
                <a:gd name="connsiteX25" fmla="*/ 18698 w 55170"/>
                <a:gd name="connsiteY25" fmla="*/ 26693 h 78361"/>
                <a:gd name="connsiteX26" fmla="*/ 25174 w 55170"/>
                <a:gd name="connsiteY26" fmla="*/ 30459 h 78361"/>
                <a:gd name="connsiteX27" fmla="*/ 34622 w 55170"/>
                <a:gd name="connsiteY27" fmla="*/ 33697 h 78361"/>
                <a:gd name="connsiteX28" fmla="*/ 44863 w 55170"/>
                <a:gd name="connsiteY28" fmla="*/ 38256 h 78361"/>
                <a:gd name="connsiteX29" fmla="*/ 52329 w 55170"/>
                <a:gd name="connsiteY29" fmla="*/ 45128 h 78361"/>
                <a:gd name="connsiteX30" fmla="*/ 55171 w 55170"/>
                <a:gd name="connsiteY30" fmla="*/ 56096 h 78361"/>
                <a:gd name="connsiteX31" fmla="*/ 52131 w 55170"/>
                <a:gd name="connsiteY31" fmla="*/ 67130 h 78361"/>
                <a:gd name="connsiteX32" fmla="*/ 43145 w 55170"/>
                <a:gd name="connsiteY32" fmla="*/ 75257 h 78361"/>
                <a:gd name="connsiteX33" fmla="*/ 28543 w 55170"/>
                <a:gd name="connsiteY33" fmla="*/ 78362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170" h="78361">
                  <a:moveTo>
                    <a:pt x="28543" y="78164"/>
                  </a:moveTo>
                  <a:cubicBezTo>
                    <a:pt x="22993" y="78164"/>
                    <a:pt x="18104" y="77239"/>
                    <a:pt x="13809" y="75323"/>
                  </a:cubicBezTo>
                  <a:cubicBezTo>
                    <a:pt x="9581" y="73407"/>
                    <a:pt x="6211" y="70698"/>
                    <a:pt x="3766" y="67130"/>
                  </a:cubicBezTo>
                  <a:cubicBezTo>
                    <a:pt x="1322" y="63562"/>
                    <a:pt x="66" y="59201"/>
                    <a:pt x="0" y="54113"/>
                  </a:cubicBezTo>
                  <a:lnTo>
                    <a:pt x="14602" y="54113"/>
                  </a:lnTo>
                  <a:cubicBezTo>
                    <a:pt x="14734" y="57615"/>
                    <a:pt x="15989" y="60588"/>
                    <a:pt x="18434" y="63033"/>
                  </a:cubicBezTo>
                  <a:cubicBezTo>
                    <a:pt x="20879" y="65478"/>
                    <a:pt x="24183" y="66667"/>
                    <a:pt x="28411" y="66667"/>
                  </a:cubicBezTo>
                  <a:cubicBezTo>
                    <a:pt x="32111" y="66667"/>
                    <a:pt x="35018" y="65808"/>
                    <a:pt x="37199" y="64024"/>
                  </a:cubicBezTo>
                  <a:cubicBezTo>
                    <a:pt x="39379" y="62240"/>
                    <a:pt x="40436" y="59928"/>
                    <a:pt x="40436" y="56955"/>
                  </a:cubicBezTo>
                  <a:cubicBezTo>
                    <a:pt x="40436" y="53981"/>
                    <a:pt x="39445" y="51404"/>
                    <a:pt x="37595" y="49687"/>
                  </a:cubicBezTo>
                  <a:cubicBezTo>
                    <a:pt x="35679" y="47969"/>
                    <a:pt x="33168" y="46581"/>
                    <a:pt x="29931" y="45458"/>
                  </a:cubicBezTo>
                  <a:cubicBezTo>
                    <a:pt x="26759" y="44401"/>
                    <a:pt x="23390" y="43211"/>
                    <a:pt x="19756" y="42022"/>
                  </a:cubicBezTo>
                  <a:cubicBezTo>
                    <a:pt x="13941" y="40040"/>
                    <a:pt x="9448" y="37397"/>
                    <a:pt x="6409" y="34226"/>
                  </a:cubicBezTo>
                  <a:cubicBezTo>
                    <a:pt x="3370" y="31054"/>
                    <a:pt x="1784" y="26825"/>
                    <a:pt x="1784" y="21606"/>
                  </a:cubicBezTo>
                  <a:cubicBezTo>
                    <a:pt x="1718" y="17113"/>
                    <a:pt x="2775" y="13281"/>
                    <a:pt x="4955" y="10109"/>
                  </a:cubicBezTo>
                  <a:cubicBezTo>
                    <a:pt x="7136" y="6938"/>
                    <a:pt x="10175" y="4427"/>
                    <a:pt x="14007" y="2643"/>
                  </a:cubicBezTo>
                  <a:cubicBezTo>
                    <a:pt x="17840" y="859"/>
                    <a:pt x="22200" y="0"/>
                    <a:pt x="27222" y="0"/>
                  </a:cubicBezTo>
                  <a:cubicBezTo>
                    <a:pt x="32243" y="0"/>
                    <a:pt x="36736" y="925"/>
                    <a:pt x="40568" y="2709"/>
                  </a:cubicBezTo>
                  <a:cubicBezTo>
                    <a:pt x="44401" y="4493"/>
                    <a:pt x="47440" y="7004"/>
                    <a:pt x="49686" y="10307"/>
                  </a:cubicBezTo>
                  <a:cubicBezTo>
                    <a:pt x="51867" y="13545"/>
                    <a:pt x="53056" y="17443"/>
                    <a:pt x="53188" y="21870"/>
                  </a:cubicBezTo>
                  <a:lnTo>
                    <a:pt x="38388" y="21870"/>
                  </a:lnTo>
                  <a:cubicBezTo>
                    <a:pt x="38322" y="19227"/>
                    <a:pt x="37265" y="16849"/>
                    <a:pt x="35283" y="14800"/>
                  </a:cubicBezTo>
                  <a:cubicBezTo>
                    <a:pt x="33301" y="12752"/>
                    <a:pt x="30525" y="11695"/>
                    <a:pt x="27024" y="11695"/>
                  </a:cubicBezTo>
                  <a:cubicBezTo>
                    <a:pt x="23984" y="11629"/>
                    <a:pt x="21474" y="12356"/>
                    <a:pt x="19425" y="13941"/>
                  </a:cubicBezTo>
                  <a:cubicBezTo>
                    <a:pt x="17377" y="15461"/>
                    <a:pt x="16320" y="17707"/>
                    <a:pt x="16320" y="20681"/>
                  </a:cubicBezTo>
                  <a:cubicBezTo>
                    <a:pt x="16320" y="23191"/>
                    <a:pt x="17113" y="25174"/>
                    <a:pt x="18698" y="26693"/>
                  </a:cubicBezTo>
                  <a:cubicBezTo>
                    <a:pt x="20284" y="28147"/>
                    <a:pt x="22465" y="29402"/>
                    <a:pt x="25174" y="30459"/>
                  </a:cubicBezTo>
                  <a:cubicBezTo>
                    <a:pt x="27949" y="31451"/>
                    <a:pt x="31054" y="32574"/>
                    <a:pt x="34622" y="33697"/>
                  </a:cubicBezTo>
                  <a:cubicBezTo>
                    <a:pt x="38388" y="35018"/>
                    <a:pt x="41824" y="36538"/>
                    <a:pt x="44863" y="38256"/>
                  </a:cubicBezTo>
                  <a:cubicBezTo>
                    <a:pt x="47969" y="39974"/>
                    <a:pt x="50479" y="42286"/>
                    <a:pt x="52329" y="45128"/>
                  </a:cubicBezTo>
                  <a:cubicBezTo>
                    <a:pt x="54180" y="47969"/>
                    <a:pt x="55171" y="51669"/>
                    <a:pt x="55171" y="56096"/>
                  </a:cubicBezTo>
                  <a:cubicBezTo>
                    <a:pt x="55171" y="60060"/>
                    <a:pt x="54180" y="63760"/>
                    <a:pt x="52131" y="67130"/>
                  </a:cubicBezTo>
                  <a:cubicBezTo>
                    <a:pt x="50083" y="70499"/>
                    <a:pt x="47110" y="73208"/>
                    <a:pt x="43145" y="75257"/>
                  </a:cubicBezTo>
                  <a:cubicBezTo>
                    <a:pt x="39181" y="77305"/>
                    <a:pt x="34292" y="78362"/>
                    <a:pt x="28543" y="78362"/>
                  </a:cubicBezTo>
                </a:path>
              </a:pathLst>
            </a:custGeom>
            <a:solidFill>
              <a:schemeClr val="bg1"/>
            </a:solidFill>
            <a:ln w="6589" cap="flat">
              <a:noFill/>
              <a:prstDash val="solid"/>
              <a:miter/>
            </a:ln>
          </p:spPr>
          <p:txBody>
            <a:bodyPr rtlCol="0" anchor="ctr"/>
            <a:lstStyle/>
            <a:p>
              <a:endParaRPr lang="en-US"/>
            </a:p>
          </p:txBody>
        </p:sp>
        <p:sp>
          <p:nvSpPr>
            <p:cNvPr id="33" name="Freeform: Shape 35">
              <a:extLst>
                <a:ext uri="{FF2B5EF4-FFF2-40B4-BE49-F238E27FC236}">
                  <a16:creationId xmlns:a16="http://schemas.microsoft.com/office/drawing/2014/main" id="{69EE3DF3-EE2C-4981-3B74-1752DC44DD24}"/>
                </a:ext>
              </a:extLst>
            </p:cNvPr>
            <p:cNvSpPr/>
            <p:nvPr/>
          </p:nvSpPr>
          <p:spPr>
            <a:xfrm>
              <a:off x="2697212" y="1532701"/>
              <a:ext cx="17310" cy="16319"/>
            </a:xfrm>
            <a:custGeom>
              <a:avLst/>
              <a:gdLst>
                <a:gd name="connsiteX0" fmla="*/ 8655 w 17310"/>
                <a:gd name="connsiteY0" fmla="*/ 16320 h 16319"/>
                <a:gd name="connsiteX1" fmla="*/ 2445 w 17310"/>
                <a:gd name="connsiteY1" fmla="*/ 13941 h 16319"/>
                <a:gd name="connsiteX2" fmla="*/ 0 w 17310"/>
                <a:gd name="connsiteY2" fmla="*/ 8193 h 16319"/>
                <a:gd name="connsiteX3" fmla="*/ 2445 w 17310"/>
                <a:gd name="connsiteY3" fmla="*/ 2379 h 16319"/>
                <a:gd name="connsiteX4" fmla="*/ 8655 w 17310"/>
                <a:gd name="connsiteY4" fmla="*/ 0 h 16319"/>
                <a:gd name="connsiteX5" fmla="*/ 14866 w 17310"/>
                <a:gd name="connsiteY5" fmla="*/ 2379 h 16319"/>
                <a:gd name="connsiteX6" fmla="*/ 17311 w 17310"/>
                <a:gd name="connsiteY6" fmla="*/ 8193 h 16319"/>
                <a:gd name="connsiteX7" fmla="*/ 14866 w 17310"/>
                <a:gd name="connsiteY7" fmla="*/ 13941 h 16319"/>
                <a:gd name="connsiteX8" fmla="*/ 8655 w 17310"/>
                <a:gd name="connsiteY8" fmla="*/ 16320 h 1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0" h="16319">
                  <a:moveTo>
                    <a:pt x="8655" y="16320"/>
                  </a:moveTo>
                  <a:cubicBezTo>
                    <a:pt x="6145" y="16320"/>
                    <a:pt x="4030" y="15527"/>
                    <a:pt x="2445" y="13941"/>
                  </a:cubicBezTo>
                  <a:cubicBezTo>
                    <a:pt x="859" y="12356"/>
                    <a:pt x="0" y="10439"/>
                    <a:pt x="0" y="8193"/>
                  </a:cubicBezTo>
                  <a:cubicBezTo>
                    <a:pt x="0" y="5946"/>
                    <a:pt x="793" y="3964"/>
                    <a:pt x="2445" y="2379"/>
                  </a:cubicBezTo>
                  <a:cubicBezTo>
                    <a:pt x="4096" y="793"/>
                    <a:pt x="6145" y="0"/>
                    <a:pt x="8655" y="0"/>
                  </a:cubicBezTo>
                  <a:cubicBezTo>
                    <a:pt x="11166" y="0"/>
                    <a:pt x="13215" y="793"/>
                    <a:pt x="14866" y="2379"/>
                  </a:cubicBezTo>
                  <a:cubicBezTo>
                    <a:pt x="16452" y="3964"/>
                    <a:pt x="17311" y="5880"/>
                    <a:pt x="17311" y="8193"/>
                  </a:cubicBezTo>
                  <a:cubicBezTo>
                    <a:pt x="17311" y="10506"/>
                    <a:pt x="16518" y="12356"/>
                    <a:pt x="14866" y="13941"/>
                  </a:cubicBezTo>
                  <a:cubicBezTo>
                    <a:pt x="13215" y="15527"/>
                    <a:pt x="11166" y="16320"/>
                    <a:pt x="8655" y="16320"/>
                  </a:cubicBezTo>
                </a:path>
              </a:pathLst>
            </a:custGeom>
            <a:solidFill>
              <a:schemeClr val="bg1"/>
            </a:solidFill>
            <a:ln w="6589" cap="flat">
              <a:noFill/>
              <a:prstDash val="solid"/>
              <a:miter/>
            </a:ln>
          </p:spPr>
          <p:txBody>
            <a:bodyPr rtlCol="0" anchor="ctr"/>
            <a:lstStyle/>
            <a:p>
              <a:endParaRPr lang="en-US"/>
            </a:p>
          </p:txBody>
        </p:sp>
        <p:sp>
          <p:nvSpPr>
            <p:cNvPr id="34" name="Freeform: Shape 36">
              <a:extLst>
                <a:ext uri="{FF2B5EF4-FFF2-40B4-BE49-F238E27FC236}">
                  <a16:creationId xmlns:a16="http://schemas.microsoft.com/office/drawing/2014/main" id="{8E778818-447C-9960-D324-AC481F4958EB}"/>
                </a:ext>
              </a:extLst>
            </p:cNvPr>
            <p:cNvSpPr/>
            <p:nvPr/>
          </p:nvSpPr>
          <p:spPr>
            <a:xfrm>
              <a:off x="1324555" y="1006037"/>
              <a:ext cx="332146" cy="368750"/>
            </a:xfrm>
            <a:custGeom>
              <a:avLst/>
              <a:gdLst>
                <a:gd name="connsiteX0" fmla="*/ 207137 w 332146"/>
                <a:gd name="connsiteY0" fmla="*/ 0 h 368750"/>
                <a:gd name="connsiteX1" fmla="*/ 113116 w 332146"/>
                <a:gd name="connsiteY1" fmla="*/ 38256 h 368750"/>
                <a:gd name="connsiteX2" fmla="*/ 97721 w 332146"/>
                <a:gd name="connsiteY2" fmla="*/ 33102 h 368750"/>
                <a:gd name="connsiteX3" fmla="*/ 97721 w 332146"/>
                <a:gd name="connsiteY3" fmla="*/ 20813 h 368750"/>
                <a:gd name="connsiteX4" fmla="*/ 83714 w 332146"/>
                <a:gd name="connsiteY4" fmla="*/ 6805 h 368750"/>
                <a:gd name="connsiteX5" fmla="*/ 14007 w 332146"/>
                <a:gd name="connsiteY5" fmla="*/ 6805 h 368750"/>
                <a:gd name="connsiteX6" fmla="*/ 0 w 332146"/>
                <a:gd name="connsiteY6" fmla="*/ 20813 h 368750"/>
                <a:gd name="connsiteX7" fmla="*/ 0 w 332146"/>
                <a:gd name="connsiteY7" fmla="*/ 354743 h 368750"/>
                <a:gd name="connsiteX8" fmla="*/ 14007 w 332146"/>
                <a:gd name="connsiteY8" fmla="*/ 368751 h 368750"/>
                <a:gd name="connsiteX9" fmla="*/ 83714 w 332146"/>
                <a:gd name="connsiteY9" fmla="*/ 368751 h 368750"/>
                <a:gd name="connsiteX10" fmla="*/ 97721 w 332146"/>
                <a:gd name="connsiteY10" fmla="*/ 354743 h 368750"/>
                <a:gd name="connsiteX11" fmla="*/ 97721 w 332146"/>
                <a:gd name="connsiteY11" fmla="*/ 163331 h 368750"/>
                <a:gd name="connsiteX12" fmla="*/ 169476 w 332146"/>
                <a:gd name="connsiteY12" fmla="*/ 81666 h 368750"/>
                <a:gd name="connsiteX13" fmla="*/ 234095 w 332146"/>
                <a:gd name="connsiteY13" fmla="*/ 156195 h 368750"/>
                <a:gd name="connsiteX14" fmla="*/ 234095 w 332146"/>
                <a:gd name="connsiteY14" fmla="*/ 354743 h 368750"/>
                <a:gd name="connsiteX15" fmla="*/ 248102 w 332146"/>
                <a:gd name="connsiteY15" fmla="*/ 368751 h 368750"/>
                <a:gd name="connsiteX16" fmla="*/ 318139 w 332146"/>
                <a:gd name="connsiteY16" fmla="*/ 368751 h 368750"/>
                <a:gd name="connsiteX17" fmla="*/ 332147 w 332146"/>
                <a:gd name="connsiteY17" fmla="*/ 354743 h 368750"/>
                <a:gd name="connsiteX18" fmla="*/ 332147 w 332146"/>
                <a:gd name="connsiteY18" fmla="*/ 138752 h 368750"/>
                <a:gd name="connsiteX19" fmla="*/ 207071 w 332146"/>
                <a:gd name="connsiteY19" fmla="*/ 0 h 3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146" h="368750">
                  <a:moveTo>
                    <a:pt x="207137" y="0"/>
                  </a:moveTo>
                  <a:cubicBezTo>
                    <a:pt x="168155" y="0"/>
                    <a:pt x="136704" y="14007"/>
                    <a:pt x="113116" y="38256"/>
                  </a:cubicBezTo>
                  <a:cubicBezTo>
                    <a:pt x="104593" y="47506"/>
                    <a:pt x="97721" y="45788"/>
                    <a:pt x="97721" y="33102"/>
                  </a:cubicBezTo>
                  <a:lnTo>
                    <a:pt x="97721" y="20813"/>
                  </a:lnTo>
                  <a:cubicBezTo>
                    <a:pt x="97721" y="11959"/>
                    <a:pt x="92964" y="6805"/>
                    <a:pt x="83714" y="6805"/>
                  </a:cubicBezTo>
                  <a:lnTo>
                    <a:pt x="14007" y="6805"/>
                  </a:lnTo>
                  <a:cubicBezTo>
                    <a:pt x="4757" y="6805"/>
                    <a:pt x="0" y="11959"/>
                    <a:pt x="0" y="20813"/>
                  </a:cubicBezTo>
                  <a:lnTo>
                    <a:pt x="0" y="354743"/>
                  </a:lnTo>
                  <a:cubicBezTo>
                    <a:pt x="0" y="363993"/>
                    <a:pt x="4757" y="368751"/>
                    <a:pt x="14007" y="368751"/>
                  </a:cubicBezTo>
                  <a:lnTo>
                    <a:pt x="83714" y="368751"/>
                  </a:lnTo>
                  <a:cubicBezTo>
                    <a:pt x="92964" y="368751"/>
                    <a:pt x="97721" y="363993"/>
                    <a:pt x="97721" y="354743"/>
                  </a:cubicBezTo>
                  <a:lnTo>
                    <a:pt x="97721" y="163331"/>
                  </a:lnTo>
                  <a:cubicBezTo>
                    <a:pt x="98052" y="107962"/>
                    <a:pt x="128115" y="81666"/>
                    <a:pt x="169476" y="81666"/>
                  </a:cubicBezTo>
                  <a:cubicBezTo>
                    <a:pt x="207071" y="81666"/>
                    <a:pt x="234095" y="98382"/>
                    <a:pt x="234095" y="156195"/>
                  </a:cubicBezTo>
                  <a:lnTo>
                    <a:pt x="234095" y="354743"/>
                  </a:lnTo>
                  <a:cubicBezTo>
                    <a:pt x="234095" y="363993"/>
                    <a:pt x="238852" y="368751"/>
                    <a:pt x="248102" y="368751"/>
                  </a:cubicBezTo>
                  <a:lnTo>
                    <a:pt x="318139" y="368751"/>
                  </a:lnTo>
                  <a:cubicBezTo>
                    <a:pt x="327389" y="368751"/>
                    <a:pt x="332147" y="363993"/>
                    <a:pt x="332147" y="354743"/>
                  </a:cubicBezTo>
                  <a:lnTo>
                    <a:pt x="332147" y="138752"/>
                  </a:lnTo>
                  <a:cubicBezTo>
                    <a:pt x="332147" y="48167"/>
                    <a:pt x="284310" y="0"/>
                    <a:pt x="207071" y="0"/>
                  </a:cubicBezTo>
                </a:path>
              </a:pathLst>
            </a:custGeom>
            <a:solidFill>
              <a:schemeClr val="bg1"/>
            </a:solidFill>
            <a:ln w="6589" cap="flat">
              <a:noFill/>
              <a:prstDash val="solid"/>
              <a:miter/>
            </a:ln>
          </p:spPr>
          <p:txBody>
            <a:bodyPr rtlCol="0" anchor="ctr"/>
            <a:lstStyle/>
            <a:p>
              <a:endParaRPr lang="en-US"/>
            </a:p>
          </p:txBody>
        </p:sp>
        <p:sp>
          <p:nvSpPr>
            <p:cNvPr id="35" name="Freeform: Shape 37">
              <a:extLst>
                <a:ext uri="{FF2B5EF4-FFF2-40B4-BE49-F238E27FC236}">
                  <a16:creationId xmlns:a16="http://schemas.microsoft.com/office/drawing/2014/main" id="{198B5B3B-EFCB-FAC5-7032-DD743EB021A2}"/>
                </a:ext>
              </a:extLst>
            </p:cNvPr>
            <p:cNvSpPr/>
            <p:nvPr/>
          </p:nvSpPr>
          <p:spPr>
            <a:xfrm>
              <a:off x="1732156" y="1005839"/>
              <a:ext cx="534526" cy="368948"/>
            </a:xfrm>
            <a:custGeom>
              <a:avLst/>
              <a:gdLst>
                <a:gd name="connsiteX0" fmla="*/ 412887 w 534526"/>
                <a:gd name="connsiteY0" fmla="*/ 198 h 368948"/>
                <a:gd name="connsiteX1" fmla="*/ 313448 w 534526"/>
                <a:gd name="connsiteY1" fmla="*/ 45656 h 368948"/>
                <a:gd name="connsiteX2" fmla="*/ 296335 w 534526"/>
                <a:gd name="connsiteY2" fmla="*/ 44665 h 368948"/>
                <a:gd name="connsiteX3" fmla="*/ 201984 w 534526"/>
                <a:gd name="connsiteY3" fmla="*/ 198 h 368948"/>
                <a:gd name="connsiteX4" fmla="*/ 112786 w 534526"/>
                <a:gd name="connsiteY4" fmla="*/ 39181 h 368948"/>
                <a:gd name="connsiteX5" fmla="*/ 97391 w 534526"/>
                <a:gd name="connsiteY5" fmla="*/ 34027 h 368948"/>
                <a:gd name="connsiteX6" fmla="*/ 97391 w 534526"/>
                <a:gd name="connsiteY6" fmla="*/ 21011 h 368948"/>
                <a:gd name="connsiteX7" fmla="*/ 83383 w 534526"/>
                <a:gd name="connsiteY7" fmla="*/ 7004 h 368948"/>
                <a:gd name="connsiteX8" fmla="*/ 14007 w 534526"/>
                <a:gd name="connsiteY8" fmla="*/ 7004 h 368948"/>
                <a:gd name="connsiteX9" fmla="*/ 0 w 534526"/>
                <a:gd name="connsiteY9" fmla="*/ 21011 h 368948"/>
                <a:gd name="connsiteX10" fmla="*/ 0 w 534526"/>
                <a:gd name="connsiteY10" fmla="*/ 354941 h 368948"/>
                <a:gd name="connsiteX11" fmla="*/ 14007 w 534526"/>
                <a:gd name="connsiteY11" fmla="*/ 368949 h 368948"/>
                <a:gd name="connsiteX12" fmla="*/ 83383 w 534526"/>
                <a:gd name="connsiteY12" fmla="*/ 368949 h 368948"/>
                <a:gd name="connsiteX13" fmla="*/ 97391 w 534526"/>
                <a:gd name="connsiteY13" fmla="*/ 354941 h 368948"/>
                <a:gd name="connsiteX14" fmla="*/ 97391 w 534526"/>
                <a:gd name="connsiteY14" fmla="*/ 151570 h 368948"/>
                <a:gd name="connsiteX15" fmla="*/ 159631 w 534526"/>
                <a:gd name="connsiteY15" fmla="*/ 80807 h 368948"/>
                <a:gd name="connsiteX16" fmla="*/ 218436 w 534526"/>
                <a:gd name="connsiteY16" fmla="*/ 146747 h 368948"/>
                <a:gd name="connsiteX17" fmla="*/ 218436 w 534526"/>
                <a:gd name="connsiteY17" fmla="*/ 354875 h 368948"/>
                <a:gd name="connsiteX18" fmla="*/ 232113 w 534526"/>
                <a:gd name="connsiteY18" fmla="*/ 368883 h 368948"/>
                <a:gd name="connsiteX19" fmla="*/ 302150 w 534526"/>
                <a:gd name="connsiteY19" fmla="*/ 368883 h 368948"/>
                <a:gd name="connsiteX20" fmla="*/ 316157 w 534526"/>
                <a:gd name="connsiteY20" fmla="*/ 354875 h 368948"/>
                <a:gd name="connsiteX21" fmla="*/ 316157 w 534526"/>
                <a:gd name="connsiteY21" fmla="*/ 151504 h 368948"/>
                <a:gd name="connsiteX22" fmla="*/ 378331 w 534526"/>
                <a:gd name="connsiteY22" fmla="*/ 80741 h 368948"/>
                <a:gd name="connsiteX23" fmla="*/ 437136 w 534526"/>
                <a:gd name="connsiteY23" fmla="*/ 146681 h 368948"/>
                <a:gd name="connsiteX24" fmla="*/ 437136 w 534526"/>
                <a:gd name="connsiteY24" fmla="*/ 354809 h 368948"/>
                <a:gd name="connsiteX25" fmla="*/ 451143 w 534526"/>
                <a:gd name="connsiteY25" fmla="*/ 368817 h 368948"/>
                <a:gd name="connsiteX26" fmla="*/ 520519 w 534526"/>
                <a:gd name="connsiteY26" fmla="*/ 368817 h 368948"/>
                <a:gd name="connsiteX27" fmla="*/ 534527 w 534526"/>
                <a:gd name="connsiteY27" fmla="*/ 354809 h 368948"/>
                <a:gd name="connsiteX28" fmla="*/ 534527 w 534526"/>
                <a:gd name="connsiteY28" fmla="*/ 120318 h 368948"/>
                <a:gd name="connsiteX29" fmla="*/ 412887 w 534526"/>
                <a:gd name="connsiteY29" fmla="*/ 0 h 36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4526" h="368948">
                  <a:moveTo>
                    <a:pt x="412887" y="198"/>
                  </a:moveTo>
                  <a:cubicBezTo>
                    <a:pt x="371526" y="198"/>
                    <a:pt x="338027" y="17311"/>
                    <a:pt x="313448" y="45656"/>
                  </a:cubicBezTo>
                  <a:cubicBezTo>
                    <a:pt x="307303" y="53519"/>
                    <a:pt x="301819" y="52858"/>
                    <a:pt x="296335" y="44665"/>
                  </a:cubicBezTo>
                  <a:cubicBezTo>
                    <a:pt x="276514" y="13875"/>
                    <a:pt x="243015" y="198"/>
                    <a:pt x="201984" y="198"/>
                  </a:cubicBezTo>
                  <a:cubicBezTo>
                    <a:pt x="165446" y="198"/>
                    <a:pt x="135317" y="14536"/>
                    <a:pt x="112786" y="39181"/>
                  </a:cubicBezTo>
                  <a:cubicBezTo>
                    <a:pt x="103932" y="48431"/>
                    <a:pt x="97391" y="46713"/>
                    <a:pt x="97391" y="34027"/>
                  </a:cubicBezTo>
                  <a:lnTo>
                    <a:pt x="97391" y="21011"/>
                  </a:lnTo>
                  <a:cubicBezTo>
                    <a:pt x="97391" y="12157"/>
                    <a:pt x="92237" y="7004"/>
                    <a:pt x="83383" y="7004"/>
                  </a:cubicBezTo>
                  <a:lnTo>
                    <a:pt x="14007" y="7004"/>
                  </a:lnTo>
                  <a:cubicBezTo>
                    <a:pt x="4757" y="7004"/>
                    <a:pt x="0" y="12157"/>
                    <a:pt x="0" y="21011"/>
                  </a:cubicBezTo>
                  <a:lnTo>
                    <a:pt x="0" y="354941"/>
                  </a:lnTo>
                  <a:cubicBezTo>
                    <a:pt x="0" y="364192"/>
                    <a:pt x="4757" y="368949"/>
                    <a:pt x="14007" y="368949"/>
                  </a:cubicBezTo>
                  <a:lnTo>
                    <a:pt x="83383" y="368949"/>
                  </a:lnTo>
                  <a:cubicBezTo>
                    <a:pt x="92237" y="368949"/>
                    <a:pt x="97391" y="364192"/>
                    <a:pt x="97391" y="354941"/>
                  </a:cubicBezTo>
                  <a:lnTo>
                    <a:pt x="97391" y="151570"/>
                  </a:lnTo>
                  <a:cubicBezTo>
                    <a:pt x="97391" y="108821"/>
                    <a:pt x="120318" y="80807"/>
                    <a:pt x="159631" y="80807"/>
                  </a:cubicBezTo>
                  <a:cubicBezTo>
                    <a:pt x="194121" y="80807"/>
                    <a:pt x="218436" y="102677"/>
                    <a:pt x="218436" y="146747"/>
                  </a:cubicBezTo>
                  <a:lnTo>
                    <a:pt x="218436" y="354875"/>
                  </a:lnTo>
                  <a:cubicBezTo>
                    <a:pt x="218436" y="364126"/>
                    <a:pt x="223193" y="368883"/>
                    <a:pt x="232113" y="368883"/>
                  </a:cubicBezTo>
                  <a:lnTo>
                    <a:pt x="302150" y="368883"/>
                  </a:lnTo>
                  <a:cubicBezTo>
                    <a:pt x="311400" y="368883"/>
                    <a:pt x="316157" y="364126"/>
                    <a:pt x="316157" y="354875"/>
                  </a:cubicBezTo>
                  <a:lnTo>
                    <a:pt x="316157" y="151504"/>
                  </a:lnTo>
                  <a:cubicBezTo>
                    <a:pt x="316157" y="108755"/>
                    <a:pt x="339084" y="80741"/>
                    <a:pt x="378331" y="80741"/>
                  </a:cubicBezTo>
                  <a:cubicBezTo>
                    <a:pt x="412491" y="80741"/>
                    <a:pt x="437136" y="102611"/>
                    <a:pt x="437136" y="146681"/>
                  </a:cubicBezTo>
                  <a:lnTo>
                    <a:pt x="437136" y="354809"/>
                  </a:lnTo>
                  <a:cubicBezTo>
                    <a:pt x="437136" y="364060"/>
                    <a:pt x="441893" y="368817"/>
                    <a:pt x="451143" y="368817"/>
                  </a:cubicBezTo>
                  <a:lnTo>
                    <a:pt x="520519" y="368817"/>
                  </a:lnTo>
                  <a:cubicBezTo>
                    <a:pt x="529439" y="368817"/>
                    <a:pt x="534527" y="364060"/>
                    <a:pt x="534527" y="354809"/>
                  </a:cubicBezTo>
                  <a:lnTo>
                    <a:pt x="534527" y="120318"/>
                  </a:lnTo>
                  <a:cubicBezTo>
                    <a:pt x="534527" y="44467"/>
                    <a:pt x="485963" y="0"/>
                    <a:pt x="412887" y="0"/>
                  </a:cubicBezTo>
                </a:path>
              </a:pathLst>
            </a:custGeom>
            <a:solidFill>
              <a:schemeClr val="bg1"/>
            </a:solidFill>
            <a:ln w="6589" cap="flat">
              <a:noFill/>
              <a:prstDash val="solid"/>
              <a:miter/>
            </a:ln>
          </p:spPr>
          <p:txBody>
            <a:bodyPr rtlCol="0" anchor="ctr"/>
            <a:lstStyle/>
            <a:p>
              <a:endParaRPr lang="en-US"/>
            </a:p>
          </p:txBody>
        </p:sp>
        <p:sp>
          <p:nvSpPr>
            <p:cNvPr id="36" name="Freeform: Shape 38">
              <a:extLst>
                <a:ext uri="{FF2B5EF4-FFF2-40B4-BE49-F238E27FC236}">
                  <a16:creationId xmlns:a16="http://schemas.microsoft.com/office/drawing/2014/main" id="{B309AFBD-89B8-4551-AFE0-83905476CC15}"/>
                </a:ext>
              </a:extLst>
            </p:cNvPr>
            <p:cNvSpPr/>
            <p:nvPr/>
          </p:nvSpPr>
          <p:spPr>
            <a:xfrm>
              <a:off x="2789053" y="1005971"/>
              <a:ext cx="393329" cy="567893"/>
            </a:xfrm>
            <a:custGeom>
              <a:avLst/>
              <a:gdLst>
                <a:gd name="connsiteX0" fmla="*/ 216652 w 393329"/>
                <a:gd name="connsiteY0" fmla="*/ 66 h 567893"/>
                <a:gd name="connsiteX1" fmla="*/ 113777 w 393329"/>
                <a:gd name="connsiteY1" fmla="*/ 37001 h 567893"/>
                <a:gd name="connsiteX2" fmla="*/ 97721 w 393329"/>
                <a:gd name="connsiteY2" fmla="*/ 30129 h 567893"/>
                <a:gd name="connsiteX3" fmla="*/ 97721 w 393329"/>
                <a:gd name="connsiteY3" fmla="*/ 20879 h 567893"/>
                <a:gd name="connsiteX4" fmla="*/ 83714 w 393329"/>
                <a:gd name="connsiteY4" fmla="*/ 6872 h 567893"/>
                <a:gd name="connsiteX5" fmla="*/ 14338 w 393329"/>
                <a:gd name="connsiteY5" fmla="*/ 6872 h 567893"/>
                <a:gd name="connsiteX6" fmla="*/ 330 w 393329"/>
                <a:gd name="connsiteY6" fmla="*/ 20879 h 567893"/>
                <a:gd name="connsiteX7" fmla="*/ 330 w 393329"/>
                <a:gd name="connsiteY7" fmla="*/ 349061 h 567893"/>
                <a:gd name="connsiteX8" fmla="*/ 0 w 393329"/>
                <a:gd name="connsiteY8" fmla="*/ 354347 h 567893"/>
                <a:gd name="connsiteX9" fmla="*/ 0 w 393329"/>
                <a:gd name="connsiteY9" fmla="*/ 519066 h 567893"/>
                <a:gd name="connsiteX10" fmla="*/ 48827 w 393329"/>
                <a:gd name="connsiteY10" fmla="*/ 567893 h 567893"/>
                <a:gd name="connsiteX11" fmla="*/ 97655 w 393329"/>
                <a:gd name="connsiteY11" fmla="*/ 519066 h 567893"/>
                <a:gd name="connsiteX12" fmla="*/ 97655 w 393329"/>
                <a:gd name="connsiteY12" fmla="*/ 467265 h 567893"/>
                <a:gd name="connsiteX13" fmla="*/ 97721 w 393329"/>
                <a:gd name="connsiteY13" fmla="*/ 466274 h 567893"/>
                <a:gd name="connsiteX14" fmla="*/ 97721 w 393329"/>
                <a:gd name="connsiteY14" fmla="*/ 345890 h 567893"/>
                <a:gd name="connsiteX15" fmla="*/ 113777 w 393329"/>
                <a:gd name="connsiteY15" fmla="*/ 339745 h 567893"/>
                <a:gd name="connsiteX16" fmla="*/ 216652 w 393329"/>
                <a:gd name="connsiteY16" fmla="*/ 375622 h 567893"/>
                <a:gd name="connsiteX17" fmla="*/ 393330 w 393329"/>
                <a:gd name="connsiteY17" fmla="*/ 188307 h 567893"/>
                <a:gd name="connsiteX18" fmla="*/ 216652 w 393329"/>
                <a:gd name="connsiteY18" fmla="*/ 0 h 567893"/>
                <a:gd name="connsiteX19" fmla="*/ 191676 w 393329"/>
                <a:gd name="connsiteY19" fmla="*/ 294617 h 567893"/>
                <a:gd name="connsiteX20" fmla="*/ 87414 w 393329"/>
                <a:gd name="connsiteY20" fmla="*/ 188307 h 567893"/>
                <a:gd name="connsiteX21" fmla="*/ 191676 w 393329"/>
                <a:gd name="connsiteY21" fmla="*/ 82326 h 567893"/>
                <a:gd name="connsiteX22" fmla="*/ 295939 w 393329"/>
                <a:gd name="connsiteY22" fmla="*/ 188307 h 567893"/>
                <a:gd name="connsiteX23" fmla="*/ 191676 w 393329"/>
                <a:gd name="connsiteY23" fmla="*/ 294617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216652" y="66"/>
                  </a:moveTo>
                  <a:cubicBezTo>
                    <a:pt x="173572" y="66"/>
                    <a:pt x="138752" y="14404"/>
                    <a:pt x="113777" y="37001"/>
                  </a:cubicBezTo>
                  <a:cubicBezTo>
                    <a:pt x="104196" y="44863"/>
                    <a:pt x="97721" y="42485"/>
                    <a:pt x="97721" y="30129"/>
                  </a:cubicBezTo>
                  <a:lnTo>
                    <a:pt x="97721" y="20879"/>
                  </a:lnTo>
                  <a:cubicBezTo>
                    <a:pt x="97721" y="11959"/>
                    <a:pt x="92568" y="6872"/>
                    <a:pt x="83714" y="6872"/>
                  </a:cubicBezTo>
                  <a:lnTo>
                    <a:pt x="14338" y="6872"/>
                  </a:lnTo>
                  <a:cubicBezTo>
                    <a:pt x="5088" y="6872"/>
                    <a:pt x="330" y="12025"/>
                    <a:pt x="330" y="20879"/>
                  </a:cubicBezTo>
                  <a:lnTo>
                    <a:pt x="330" y="349061"/>
                  </a:lnTo>
                  <a:cubicBezTo>
                    <a:pt x="132" y="350779"/>
                    <a:pt x="0" y="352563"/>
                    <a:pt x="0" y="354347"/>
                  </a:cubicBezTo>
                  <a:lnTo>
                    <a:pt x="0" y="519066"/>
                  </a:lnTo>
                  <a:cubicBezTo>
                    <a:pt x="0" y="546023"/>
                    <a:pt x="21870" y="567893"/>
                    <a:pt x="48827" y="567893"/>
                  </a:cubicBezTo>
                  <a:cubicBezTo>
                    <a:pt x="75785" y="567893"/>
                    <a:pt x="97655" y="546023"/>
                    <a:pt x="97655" y="519066"/>
                  </a:cubicBezTo>
                  <a:lnTo>
                    <a:pt x="97655" y="467265"/>
                  </a:lnTo>
                  <a:cubicBezTo>
                    <a:pt x="97655" y="466934"/>
                    <a:pt x="97721" y="466604"/>
                    <a:pt x="97721" y="466274"/>
                  </a:cubicBezTo>
                  <a:lnTo>
                    <a:pt x="97721" y="345890"/>
                  </a:lnTo>
                  <a:cubicBezTo>
                    <a:pt x="97721" y="333930"/>
                    <a:pt x="104196" y="331552"/>
                    <a:pt x="113777" y="339745"/>
                  </a:cubicBezTo>
                  <a:cubicBezTo>
                    <a:pt x="140074" y="363002"/>
                    <a:pt x="175621" y="375622"/>
                    <a:pt x="216652" y="375622"/>
                  </a:cubicBezTo>
                  <a:cubicBezTo>
                    <a:pt x="313382" y="375622"/>
                    <a:pt x="393330" y="297723"/>
                    <a:pt x="393330" y="188307"/>
                  </a:cubicBezTo>
                  <a:cubicBezTo>
                    <a:pt x="393330" y="78891"/>
                    <a:pt x="312986" y="0"/>
                    <a:pt x="216652" y="0"/>
                  </a:cubicBezTo>
                  <a:moveTo>
                    <a:pt x="191676" y="294617"/>
                  </a:moveTo>
                  <a:cubicBezTo>
                    <a:pt x="133202" y="294617"/>
                    <a:pt x="87414" y="251538"/>
                    <a:pt x="87414" y="188307"/>
                  </a:cubicBezTo>
                  <a:cubicBezTo>
                    <a:pt x="87414" y="125075"/>
                    <a:pt x="133202" y="82326"/>
                    <a:pt x="191676" y="82326"/>
                  </a:cubicBezTo>
                  <a:cubicBezTo>
                    <a:pt x="250150" y="82326"/>
                    <a:pt x="295939" y="125406"/>
                    <a:pt x="295939" y="188307"/>
                  </a:cubicBezTo>
                  <a:cubicBezTo>
                    <a:pt x="295939" y="251208"/>
                    <a:pt x="249820" y="294617"/>
                    <a:pt x="191676" y="294617"/>
                  </a:cubicBezTo>
                </a:path>
              </a:pathLst>
            </a:custGeom>
            <a:solidFill>
              <a:schemeClr val="bg1"/>
            </a:solidFill>
            <a:ln w="6589" cap="flat">
              <a:noFill/>
              <a:prstDash val="solid"/>
              <a:miter/>
            </a:ln>
          </p:spPr>
          <p:txBody>
            <a:bodyPr rtlCol="0" anchor="ctr"/>
            <a:lstStyle/>
            <a:p>
              <a:endParaRPr lang="en-US"/>
            </a:p>
          </p:txBody>
        </p:sp>
        <p:sp>
          <p:nvSpPr>
            <p:cNvPr id="37" name="Freeform: Shape 39">
              <a:extLst>
                <a:ext uri="{FF2B5EF4-FFF2-40B4-BE49-F238E27FC236}">
                  <a16:creationId xmlns:a16="http://schemas.microsoft.com/office/drawing/2014/main" id="{A1A29592-12DF-BCE4-1F97-6642B8C88551}"/>
                </a:ext>
              </a:extLst>
            </p:cNvPr>
            <p:cNvSpPr/>
            <p:nvPr/>
          </p:nvSpPr>
          <p:spPr>
            <a:xfrm>
              <a:off x="2318947" y="814427"/>
              <a:ext cx="393329" cy="567893"/>
            </a:xfrm>
            <a:custGeom>
              <a:avLst/>
              <a:gdLst>
                <a:gd name="connsiteX0" fmla="*/ 344502 w 393329"/>
                <a:gd name="connsiteY0" fmla="*/ 0 h 567893"/>
                <a:gd name="connsiteX1" fmla="*/ 295675 w 393329"/>
                <a:gd name="connsiteY1" fmla="*/ 48828 h 567893"/>
                <a:gd name="connsiteX2" fmla="*/ 295675 w 393329"/>
                <a:gd name="connsiteY2" fmla="*/ 100628 h 567893"/>
                <a:gd name="connsiteX3" fmla="*/ 295608 w 393329"/>
                <a:gd name="connsiteY3" fmla="*/ 101620 h 567893"/>
                <a:gd name="connsiteX4" fmla="*/ 295608 w 393329"/>
                <a:gd name="connsiteY4" fmla="*/ 222004 h 567893"/>
                <a:gd name="connsiteX5" fmla="*/ 279553 w 393329"/>
                <a:gd name="connsiteY5" fmla="*/ 228148 h 567893"/>
                <a:gd name="connsiteX6" fmla="*/ 176678 w 393329"/>
                <a:gd name="connsiteY6" fmla="*/ 192271 h 567893"/>
                <a:gd name="connsiteX7" fmla="*/ 0 w 393329"/>
                <a:gd name="connsiteY7" fmla="*/ 379587 h 567893"/>
                <a:gd name="connsiteX8" fmla="*/ 176678 w 393329"/>
                <a:gd name="connsiteY8" fmla="*/ 567893 h 567893"/>
                <a:gd name="connsiteX9" fmla="*/ 279553 w 393329"/>
                <a:gd name="connsiteY9" fmla="*/ 530959 h 567893"/>
                <a:gd name="connsiteX10" fmla="*/ 295608 w 393329"/>
                <a:gd name="connsiteY10" fmla="*/ 537764 h 567893"/>
                <a:gd name="connsiteX11" fmla="*/ 295608 w 393329"/>
                <a:gd name="connsiteY11" fmla="*/ 547014 h 567893"/>
                <a:gd name="connsiteX12" fmla="*/ 309616 w 393329"/>
                <a:gd name="connsiteY12" fmla="*/ 561022 h 567893"/>
                <a:gd name="connsiteX13" fmla="*/ 378992 w 393329"/>
                <a:gd name="connsiteY13" fmla="*/ 561022 h 567893"/>
                <a:gd name="connsiteX14" fmla="*/ 392999 w 393329"/>
                <a:gd name="connsiteY14" fmla="*/ 547014 h 567893"/>
                <a:gd name="connsiteX15" fmla="*/ 392999 w 393329"/>
                <a:gd name="connsiteY15" fmla="*/ 218832 h 567893"/>
                <a:gd name="connsiteX16" fmla="*/ 393330 w 393329"/>
                <a:gd name="connsiteY16" fmla="*/ 213546 h 567893"/>
                <a:gd name="connsiteX17" fmla="*/ 393330 w 393329"/>
                <a:gd name="connsiteY17" fmla="*/ 48828 h 567893"/>
                <a:gd name="connsiteX18" fmla="*/ 344502 w 393329"/>
                <a:gd name="connsiteY18" fmla="*/ 0 h 567893"/>
                <a:gd name="connsiteX19" fmla="*/ 201653 w 393329"/>
                <a:gd name="connsiteY19" fmla="*/ 485501 h 567893"/>
                <a:gd name="connsiteX20" fmla="*/ 97391 w 393329"/>
                <a:gd name="connsiteY20" fmla="*/ 379520 h 567893"/>
                <a:gd name="connsiteX21" fmla="*/ 201653 w 393329"/>
                <a:gd name="connsiteY21" fmla="*/ 273210 h 567893"/>
                <a:gd name="connsiteX22" fmla="*/ 305916 w 393329"/>
                <a:gd name="connsiteY22" fmla="*/ 379520 h 567893"/>
                <a:gd name="connsiteX23" fmla="*/ 201653 w 393329"/>
                <a:gd name="connsiteY23" fmla="*/ 485501 h 56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3329" h="567893">
                  <a:moveTo>
                    <a:pt x="344502" y="0"/>
                  </a:moveTo>
                  <a:cubicBezTo>
                    <a:pt x="317545" y="0"/>
                    <a:pt x="295675" y="21870"/>
                    <a:pt x="295675" y="48828"/>
                  </a:cubicBezTo>
                  <a:lnTo>
                    <a:pt x="295675" y="100628"/>
                  </a:lnTo>
                  <a:cubicBezTo>
                    <a:pt x="295675" y="100959"/>
                    <a:pt x="295608" y="101289"/>
                    <a:pt x="295608" y="101620"/>
                  </a:cubicBezTo>
                  <a:lnTo>
                    <a:pt x="295608" y="222004"/>
                  </a:lnTo>
                  <a:cubicBezTo>
                    <a:pt x="295608" y="233963"/>
                    <a:pt x="289133" y="236341"/>
                    <a:pt x="279553" y="228148"/>
                  </a:cubicBezTo>
                  <a:cubicBezTo>
                    <a:pt x="253256" y="204891"/>
                    <a:pt x="217709" y="192271"/>
                    <a:pt x="176678" y="192271"/>
                  </a:cubicBezTo>
                  <a:cubicBezTo>
                    <a:pt x="79948" y="192271"/>
                    <a:pt x="0" y="270170"/>
                    <a:pt x="0" y="379587"/>
                  </a:cubicBezTo>
                  <a:cubicBezTo>
                    <a:pt x="0" y="489003"/>
                    <a:pt x="80344" y="567893"/>
                    <a:pt x="176678" y="567893"/>
                  </a:cubicBezTo>
                  <a:cubicBezTo>
                    <a:pt x="219757" y="567893"/>
                    <a:pt x="254577" y="553555"/>
                    <a:pt x="279553" y="530959"/>
                  </a:cubicBezTo>
                  <a:cubicBezTo>
                    <a:pt x="289133" y="523096"/>
                    <a:pt x="295608" y="525475"/>
                    <a:pt x="295608" y="537764"/>
                  </a:cubicBezTo>
                  <a:lnTo>
                    <a:pt x="295608" y="547014"/>
                  </a:lnTo>
                  <a:cubicBezTo>
                    <a:pt x="295608" y="555868"/>
                    <a:pt x="300762" y="561022"/>
                    <a:pt x="309616" y="561022"/>
                  </a:cubicBezTo>
                  <a:lnTo>
                    <a:pt x="378992" y="561022"/>
                  </a:lnTo>
                  <a:cubicBezTo>
                    <a:pt x="388242" y="561022"/>
                    <a:pt x="392999" y="555868"/>
                    <a:pt x="392999" y="547014"/>
                  </a:cubicBezTo>
                  <a:lnTo>
                    <a:pt x="392999" y="218832"/>
                  </a:lnTo>
                  <a:cubicBezTo>
                    <a:pt x="393197" y="217114"/>
                    <a:pt x="393330" y="215330"/>
                    <a:pt x="393330" y="213546"/>
                  </a:cubicBezTo>
                  <a:lnTo>
                    <a:pt x="393330" y="48828"/>
                  </a:lnTo>
                  <a:cubicBezTo>
                    <a:pt x="393330" y="21870"/>
                    <a:pt x="371460" y="0"/>
                    <a:pt x="344502" y="0"/>
                  </a:cubicBezTo>
                  <a:moveTo>
                    <a:pt x="201653" y="485501"/>
                  </a:moveTo>
                  <a:cubicBezTo>
                    <a:pt x="143575" y="485501"/>
                    <a:pt x="97391" y="442421"/>
                    <a:pt x="97391" y="379520"/>
                  </a:cubicBezTo>
                  <a:cubicBezTo>
                    <a:pt x="97391" y="316619"/>
                    <a:pt x="143510" y="273210"/>
                    <a:pt x="201653" y="273210"/>
                  </a:cubicBezTo>
                  <a:cubicBezTo>
                    <a:pt x="259797" y="273210"/>
                    <a:pt x="305916" y="316289"/>
                    <a:pt x="305916" y="379520"/>
                  </a:cubicBezTo>
                  <a:cubicBezTo>
                    <a:pt x="305916" y="442752"/>
                    <a:pt x="260128" y="485501"/>
                    <a:pt x="201653" y="485501"/>
                  </a:cubicBezTo>
                </a:path>
              </a:pathLst>
            </a:custGeom>
            <a:solidFill>
              <a:schemeClr val="bg1"/>
            </a:solidFill>
            <a:ln w="6589" cap="flat">
              <a:noFill/>
              <a:prstDash val="solid"/>
              <a:miter/>
            </a:ln>
          </p:spPr>
          <p:txBody>
            <a:bodyPr rtlCol="0" anchor="ctr"/>
            <a:lstStyle/>
            <a:p>
              <a:endParaRPr lang="en-US"/>
            </a:p>
          </p:txBody>
        </p:sp>
        <p:sp>
          <p:nvSpPr>
            <p:cNvPr id="38" name="Freeform: Shape 40">
              <a:extLst>
                <a:ext uri="{FF2B5EF4-FFF2-40B4-BE49-F238E27FC236}">
                  <a16:creationId xmlns:a16="http://schemas.microsoft.com/office/drawing/2014/main" id="{9E756389-9200-C0A7-9F74-1A28C57536FC}"/>
                </a:ext>
              </a:extLst>
            </p:cNvPr>
            <p:cNvSpPr/>
            <p:nvPr/>
          </p:nvSpPr>
          <p:spPr>
            <a:xfrm>
              <a:off x="3166261" y="1005971"/>
              <a:ext cx="62967" cy="63429"/>
            </a:xfrm>
            <a:custGeom>
              <a:avLst/>
              <a:gdLst>
                <a:gd name="connsiteX0" fmla="*/ 31583 w 62967"/>
                <a:gd name="connsiteY0" fmla="*/ 63430 h 63429"/>
                <a:gd name="connsiteX1" fmla="*/ 15197 w 62967"/>
                <a:gd name="connsiteY1" fmla="*/ 59333 h 63429"/>
                <a:gd name="connsiteX2" fmla="*/ 4030 w 62967"/>
                <a:gd name="connsiteY2" fmla="*/ 48101 h 63429"/>
                <a:gd name="connsiteX3" fmla="*/ 0 w 62967"/>
                <a:gd name="connsiteY3" fmla="*/ 31715 h 63429"/>
                <a:gd name="connsiteX4" fmla="*/ 4030 w 62967"/>
                <a:gd name="connsiteY4" fmla="*/ 15395 h 63429"/>
                <a:gd name="connsiteX5" fmla="*/ 15197 w 62967"/>
                <a:gd name="connsiteY5" fmla="*/ 4096 h 63429"/>
                <a:gd name="connsiteX6" fmla="*/ 31583 w 62967"/>
                <a:gd name="connsiteY6" fmla="*/ 0 h 63429"/>
                <a:gd name="connsiteX7" fmla="*/ 47836 w 62967"/>
                <a:gd name="connsiteY7" fmla="*/ 4096 h 63429"/>
                <a:gd name="connsiteX8" fmla="*/ 59003 w 62967"/>
                <a:gd name="connsiteY8" fmla="*/ 15395 h 63429"/>
                <a:gd name="connsiteX9" fmla="*/ 62967 w 62967"/>
                <a:gd name="connsiteY9" fmla="*/ 31715 h 63429"/>
                <a:gd name="connsiteX10" fmla="*/ 59003 w 62967"/>
                <a:gd name="connsiteY10" fmla="*/ 48101 h 63429"/>
                <a:gd name="connsiteX11" fmla="*/ 47836 w 62967"/>
                <a:gd name="connsiteY11" fmla="*/ 59333 h 63429"/>
                <a:gd name="connsiteX12" fmla="*/ 31583 w 62967"/>
                <a:gd name="connsiteY12" fmla="*/ 63430 h 63429"/>
                <a:gd name="connsiteX13" fmla="*/ 31583 w 62967"/>
                <a:gd name="connsiteY13" fmla="*/ 57153 h 63429"/>
                <a:gd name="connsiteX14" fmla="*/ 49422 w 62967"/>
                <a:gd name="connsiteY14" fmla="*/ 50083 h 63429"/>
                <a:gd name="connsiteX15" fmla="*/ 56162 w 62967"/>
                <a:gd name="connsiteY15" fmla="*/ 31781 h 63429"/>
                <a:gd name="connsiteX16" fmla="*/ 49422 w 62967"/>
                <a:gd name="connsiteY16" fmla="*/ 13611 h 63429"/>
                <a:gd name="connsiteX17" fmla="*/ 31583 w 62967"/>
                <a:gd name="connsiteY17" fmla="*/ 6541 h 63429"/>
                <a:gd name="connsiteX18" fmla="*/ 13611 w 62967"/>
                <a:gd name="connsiteY18" fmla="*/ 13611 h 63429"/>
                <a:gd name="connsiteX19" fmla="*/ 6872 w 62967"/>
                <a:gd name="connsiteY19" fmla="*/ 31781 h 63429"/>
                <a:gd name="connsiteX20" fmla="*/ 13611 w 62967"/>
                <a:gd name="connsiteY20" fmla="*/ 50083 h 63429"/>
                <a:gd name="connsiteX21" fmla="*/ 31583 w 62967"/>
                <a:gd name="connsiteY21" fmla="*/ 57153 h 63429"/>
                <a:gd name="connsiteX22" fmla="*/ 18831 w 62967"/>
                <a:gd name="connsiteY22" fmla="*/ 47903 h 63429"/>
                <a:gd name="connsiteX23" fmla="*/ 18831 w 62967"/>
                <a:gd name="connsiteY23" fmla="*/ 14998 h 63429"/>
                <a:gd name="connsiteX24" fmla="*/ 34226 w 62967"/>
                <a:gd name="connsiteY24" fmla="*/ 14998 h 63429"/>
                <a:gd name="connsiteX25" fmla="*/ 42353 w 62967"/>
                <a:gd name="connsiteY25" fmla="*/ 17773 h 63429"/>
                <a:gd name="connsiteX26" fmla="*/ 45392 w 62967"/>
                <a:gd name="connsiteY26" fmla="*/ 25306 h 63429"/>
                <a:gd name="connsiteX27" fmla="*/ 38190 w 62967"/>
                <a:gd name="connsiteY27" fmla="*/ 35018 h 63429"/>
                <a:gd name="connsiteX28" fmla="*/ 46779 w 62967"/>
                <a:gd name="connsiteY28" fmla="*/ 47969 h 63429"/>
                <a:gd name="connsiteX29" fmla="*/ 37265 w 62967"/>
                <a:gd name="connsiteY29" fmla="*/ 47969 h 63429"/>
                <a:gd name="connsiteX30" fmla="*/ 29733 w 62967"/>
                <a:gd name="connsiteY30" fmla="*/ 35481 h 63429"/>
                <a:gd name="connsiteX31" fmla="*/ 26958 w 62967"/>
                <a:gd name="connsiteY31" fmla="*/ 35481 h 63429"/>
                <a:gd name="connsiteX32" fmla="*/ 26958 w 62967"/>
                <a:gd name="connsiteY32" fmla="*/ 47969 h 63429"/>
                <a:gd name="connsiteX33" fmla="*/ 18831 w 62967"/>
                <a:gd name="connsiteY33" fmla="*/ 47969 h 63429"/>
                <a:gd name="connsiteX34" fmla="*/ 26958 w 62967"/>
                <a:gd name="connsiteY34" fmla="*/ 29270 h 63429"/>
                <a:gd name="connsiteX35" fmla="*/ 33102 w 62967"/>
                <a:gd name="connsiteY35" fmla="*/ 29270 h 63429"/>
                <a:gd name="connsiteX36" fmla="*/ 36010 w 62967"/>
                <a:gd name="connsiteY36" fmla="*/ 28411 h 63429"/>
                <a:gd name="connsiteX37" fmla="*/ 37265 w 62967"/>
                <a:gd name="connsiteY37" fmla="*/ 25570 h 63429"/>
                <a:gd name="connsiteX38" fmla="*/ 36010 w 62967"/>
                <a:gd name="connsiteY38" fmla="*/ 22927 h 63429"/>
                <a:gd name="connsiteX39" fmla="*/ 33102 w 62967"/>
                <a:gd name="connsiteY39" fmla="*/ 22134 h 63429"/>
                <a:gd name="connsiteX40" fmla="*/ 26958 w 62967"/>
                <a:gd name="connsiteY40" fmla="*/ 22134 h 63429"/>
                <a:gd name="connsiteX41" fmla="*/ 26958 w 62967"/>
                <a:gd name="connsiteY41" fmla="*/ 29204 h 6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967" h="63429">
                  <a:moveTo>
                    <a:pt x="31583" y="63430"/>
                  </a:moveTo>
                  <a:cubicBezTo>
                    <a:pt x="25438" y="63430"/>
                    <a:pt x="19954" y="62108"/>
                    <a:pt x="15197" y="59333"/>
                  </a:cubicBezTo>
                  <a:cubicBezTo>
                    <a:pt x="10439" y="56624"/>
                    <a:pt x="6673" y="52858"/>
                    <a:pt x="4030" y="48101"/>
                  </a:cubicBezTo>
                  <a:cubicBezTo>
                    <a:pt x="1387" y="43344"/>
                    <a:pt x="0" y="37860"/>
                    <a:pt x="0" y="31715"/>
                  </a:cubicBezTo>
                  <a:cubicBezTo>
                    <a:pt x="0" y="25570"/>
                    <a:pt x="1322" y="20218"/>
                    <a:pt x="4030" y="15395"/>
                  </a:cubicBezTo>
                  <a:cubicBezTo>
                    <a:pt x="6673" y="10572"/>
                    <a:pt x="10439" y="6805"/>
                    <a:pt x="15197" y="4096"/>
                  </a:cubicBezTo>
                  <a:cubicBezTo>
                    <a:pt x="19954" y="1388"/>
                    <a:pt x="25438" y="0"/>
                    <a:pt x="31583" y="0"/>
                  </a:cubicBezTo>
                  <a:cubicBezTo>
                    <a:pt x="37727" y="0"/>
                    <a:pt x="43013" y="1388"/>
                    <a:pt x="47836" y="4096"/>
                  </a:cubicBezTo>
                  <a:cubicBezTo>
                    <a:pt x="52594" y="6805"/>
                    <a:pt x="56294" y="10572"/>
                    <a:pt x="59003" y="15395"/>
                  </a:cubicBezTo>
                  <a:cubicBezTo>
                    <a:pt x="61646" y="20218"/>
                    <a:pt x="62967" y="25636"/>
                    <a:pt x="62967" y="31715"/>
                  </a:cubicBezTo>
                  <a:cubicBezTo>
                    <a:pt x="62967" y="37793"/>
                    <a:pt x="61646" y="43344"/>
                    <a:pt x="59003" y="48101"/>
                  </a:cubicBezTo>
                  <a:cubicBezTo>
                    <a:pt x="56294" y="52858"/>
                    <a:pt x="52594" y="56624"/>
                    <a:pt x="47836" y="59333"/>
                  </a:cubicBezTo>
                  <a:cubicBezTo>
                    <a:pt x="43079" y="62042"/>
                    <a:pt x="37661" y="63430"/>
                    <a:pt x="31583" y="63430"/>
                  </a:cubicBezTo>
                  <a:moveTo>
                    <a:pt x="31583" y="57153"/>
                  </a:moveTo>
                  <a:cubicBezTo>
                    <a:pt x="38983" y="57153"/>
                    <a:pt x="44929" y="54774"/>
                    <a:pt x="49422" y="50083"/>
                  </a:cubicBezTo>
                  <a:cubicBezTo>
                    <a:pt x="53915" y="45392"/>
                    <a:pt x="56162" y="39247"/>
                    <a:pt x="56162" y="31781"/>
                  </a:cubicBezTo>
                  <a:cubicBezTo>
                    <a:pt x="56162" y="24315"/>
                    <a:pt x="53915" y="18368"/>
                    <a:pt x="49422" y="13611"/>
                  </a:cubicBezTo>
                  <a:cubicBezTo>
                    <a:pt x="44929" y="8920"/>
                    <a:pt x="38983" y="6541"/>
                    <a:pt x="31583" y="6541"/>
                  </a:cubicBezTo>
                  <a:cubicBezTo>
                    <a:pt x="24183" y="6541"/>
                    <a:pt x="18104" y="8920"/>
                    <a:pt x="13611" y="13611"/>
                  </a:cubicBezTo>
                  <a:cubicBezTo>
                    <a:pt x="9118" y="18302"/>
                    <a:pt x="6872" y="24381"/>
                    <a:pt x="6872" y="31781"/>
                  </a:cubicBezTo>
                  <a:cubicBezTo>
                    <a:pt x="6872" y="39181"/>
                    <a:pt x="9118" y="45392"/>
                    <a:pt x="13611" y="50083"/>
                  </a:cubicBezTo>
                  <a:cubicBezTo>
                    <a:pt x="18104" y="54840"/>
                    <a:pt x="24116" y="57153"/>
                    <a:pt x="31583" y="57153"/>
                  </a:cubicBezTo>
                  <a:moveTo>
                    <a:pt x="18831" y="47903"/>
                  </a:moveTo>
                  <a:lnTo>
                    <a:pt x="18831" y="14998"/>
                  </a:lnTo>
                  <a:lnTo>
                    <a:pt x="34226" y="14998"/>
                  </a:lnTo>
                  <a:cubicBezTo>
                    <a:pt x="37595" y="14998"/>
                    <a:pt x="40304" y="15923"/>
                    <a:pt x="42353" y="17773"/>
                  </a:cubicBezTo>
                  <a:cubicBezTo>
                    <a:pt x="44401" y="19624"/>
                    <a:pt x="45392" y="22134"/>
                    <a:pt x="45392" y="25306"/>
                  </a:cubicBezTo>
                  <a:cubicBezTo>
                    <a:pt x="45392" y="30327"/>
                    <a:pt x="43013" y="33565"/>
                    <a:pt x="38190" y="35018"/>
                  </a:cubicBezTo>
                  <a:lnTo>
                    <a:pt x="46779" y="47969"/>
                  </a:lnTo>
                  <a:lnTo>
                    <a:pt x="37265" y="47969"/>
                  </a:lnTo>
                  <a:lnTo>
                    <a:pt x="29733" y="35481"/>
                  </a:lnTo>
                  <a:lnTo>
                    <a:pt x="26958" y="35481"/>
                  </a:lnTo>
                  <a:lnTo>
                    <a:pt x="26958" y="47969"/>
                  </a:lnTo>
                  <a:lnTo>
                    <a:pt x="18831" y="47969"/>
                  </a:lnTo>
                  <a:close/>
                  <a:moveTo>
                    <a:pt x="26958" y="29270"/>
                  </a:moveTo>
                  <a:lnTo>
                    <a:pt x="33102" y="29270"/>
                  </a:lnTo>
                  <a:cubicBezTo>
                    <a:pt x="34226" y="29270"/>
                    <a:pt x="35217" y="29006"/>
                    <a:pt x="36010" y="28411"/>
                  </a:cubicBezTo>
                  <a:cubicBezTo>
                    <a:pt x="36802" y="27883"/>
                    <a:pt x="37265" y="26892"/>
                    <a:pt x="37265" y="25570"/>
                  </a:cubicBezTo>
                  <a:cubicBezTo>
                    <a:pt x="37265" y="24315"/>
                    <a:pt x="36868" y="23456"/>
                    <a:pt x="36010" y="22927"/>
                  </a:cubicBezTo>
                  <a:cubicBezTo>
                    <a:pt x="35217" y="22399"/>
                    <a:pt x="34226" y="22134"/>
                    <a:pt x="33102" y="22134"/>
                  </a:cubicBezTo>
                  <a:lnTo>
                    <a:pt x="26958" y="22134"/>
                  </a:lnTo>
                  <a:lnTo>
                    <a:pt x="26958" y="29204"/>
                  </a:lnTo>
                  <a:close/>
                </a:path>
              </a:pathLst>
            </a:custGeom>
            <a:solidFill>
              <a:schemeClr val="bg1"/>
            </a:solidFill>
            <a:ln w="6589" cap="flat">
              <a:noFill/>
              <a:prstDash val="solid"/>
              <a:miter/>
            </a:ln>
          </p:spPr>
          <p:txBody>
            <a:bodyPr rtlCol="0" anchor="ctr"/>
            <a:lstStyle/>
            <a:p>
              <a:endParaRPr lang="en-US"/>
            </a:p>
          </p:txBody>
        </p:sp>
        <p:sp>
          <p:nvSpPr>
            <p:cNvPr id="39" name="Freeform: Shape 41">
              <a:extLst>
                <a:ext uri="{FF2B5EF4-FFF2-40B4-BE49-F238E27FC236}">
                  <a16:creationId xmlns:a16="http://schemas.microsoft.com/office/drawing/2014/main" id="{A890AB55-C0AF-66A7-A24A-BE09048DA198}"/>
                </a:ext>
              </a:extLst>
            </p:cNvPr>
            <p:cNvSpPr/>
            <p:nvPr/>
          </p:nvSpPr>
          <p:spPr>
            <a:xfrm>
              <a:off x="695611" y="753905"/>
              <a:ext cx="97787" cy="394452"/>
            </a:xfrm>
            <a:custGeom>
              <a:avLst/>
              <a:gdLst>
                <a:gd name="connsiteX0" fmla="*/ 97787 w 97787"/>
                <a:gd name="connsiteY0" fmla="*/ 48894 h 394452"/>
                <a:gd name="connsiteX1" fmla="*/ 48894 w 97787"/>
                <a:gd name="connsiteY1" fmla="*/ 0 h 394452"/>
                <a:gd name="connsiteX2" fmla="*/ 0 w 97787"/>
                <a:gd name="connsiteY2" fmla="*/ 48894 h 394452"/>
                <a:gd name="connsiteX3" fmla="*/ 0 w 97787"/>
                <a:gd name="connsiteY3" fmla="*/ 394453 h 394452"/>
                <a:gd name="connsiteX4" fmla="*/ 97787 w 97787"/>
                <a:gd name="connsiteY4" fmla="*/ 394453 h 394452"/>
                <a:gd name="connsiteX5" fmla="*/ 97787 w 97787"/>
                <a:gd name="connsiteY5" fmla="*/ 48894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48894"/>
                  </a:moveTo>
                  <a:cubicBezTo>
                    <a:pt x="97787" y="21936"/>
                    <a:pt x="75917" y="0"/>
                    <a:pt x="48894" y="0"/>
                  </a:cubicBezTo>
                  <a:cubicBezTo>
                    <a:pt x="21870" y="0"/>
                    <a:pt x="0" y="21870"/>
                    <a:pt x="0" y="48894"/>
                  </a:cubicBezTo>
                  <a:lnTo>
                    <a:pt x="0" y="394453"/>
                  </a:lnTo>
                  <a:lnTo>
                    <a:pt x="97787" y="394453"/>
                  </a:lnTo>
                  <a:lnTo>
                    <a:pt x="97787" y="48894"/>
                  </a:lnTo>
                  <a:close/>
                </a:path>
              </a:pathLst>
            </a:custGeom>
            <a:solidFill>
              <a:schemeClr val="bg1"/>
            </a:solidFill>
            <a:ln w="6589" cap="flat">
              <a:noFill/>
              <a:prstDash val="solid"/>
              <a:miter/>
            </a:ln>
          </p:spPr>
          <p:txBody>
            <a:bodyPr rtlCol="0" anchor="ctr"/>
            <a:lstStyle/>
            <a:p>
              <a:endParaRPr lang="en-US"/>
            </a:p>
          </p:txBody>
        </p:sp>
        <p:sp>
          <p:nvSpPr>
            <p:cNvPr id="40" name="Freeform: Shape 42">
              <a:extLst>
                <a:ext uri="{FF2B5EF4-FFF2-40B4-BE49-F238E27FC236}">
                  <a16:creationId xmlns:a16="http://schemas.microsoft.com/office/drawing/2014/main" id="{A531FE26-F990-B469-5E34-658AA9010809}"/>
                </a:ext>
              </a:extLst>
            </p:cNvPr>
            <p:cNvSpPr/>
            <p:nvPr/>
          </p:nvSpPr>
          <p:spPr>
            <a:xfrm>
              <a:off x="508692" y="943004"/>
              <a:ext cx="97787" cy="205287"/>
            </a:xfrm>
            <a:custGeom>
              <a:avLst/>
              <a:gdLst>
                <a:gd name="connsiteX0" fmla="*/ 97787 w 97787"/>
                <a:gd name="connsiteY0" fmla="*/ 48894 h 205287"/>
                <a:gd name="connsiteX1" fmla="*/ 48894 w 97787"/>
                <a:gd name="connsiteY1" fmla="*/ 0 h 205287"/>
                <a:gd name="connsiteX2" fmla="*/ 0 w 97787"/>
                <a:gd name="connsiteY2" fmla="*/ 48894 h 205287"/>
                <a:gd name="connsiteX3" fmla="*/ 0 w 97787"/>
                <a:gd name="connsiteY3" fmla="*/ 205287 h 205287"/>
                <a:gd name="connsiteX4" fmla="*/ 97787 w 97787"/>
                <a:gd name="connsiteY4" fmla="*/ 205287 h 205287"/>
                <a:gd name="connsiteX5" fmla="*/ 97787 w 97787"/>
                <a:gd name="connsiteY5" fmla="*/ 488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48894"/>
                  </a:moveTo>
                  <a:cubicBezTo>
                    <a:pt x="97787" y="21936"/>
                    <a:pt x="75917" y="0"/>
                    <a:pt x="48894" y="0"/>
                  </a:cubicBezTo>
                  <a:cubicBezTo>
                    <a:pt x="21870" y="0"/>
                    <a:pt x="0" y="21870"/>
                    <a:pt x="0" y="48894"/>
                  </a:cubicBezTo>
                  <a:lnTo>
                    <a:pt x="0" y="205287"/>
                  </a:lnTo>
                  <a:lnTo>
                    <a:pt x="97787" y="205287"/>
                  </a:lnTo>
                  <a:lnTo>
                    <a:pt x="97787" y="48894"/>
                  </a:lnTo>
                  <a:close/>
                </a:path>
              </a:pathLst>
            </a:custGeom>
            <a:solidFill>
              <a:schemeClr val="bg1"/>
            </a:solidFill>
            <a:ln w="6589" cap="flat">
              <a:noFill/>
              <a:prstDash val="solid"/>
              <a:miter/>
            </a:ln>
          </p:spPr>
          <p:txBody>
            <a:bodyPr rtlCol="0" anchor="ctr"/>
            <a:lstStyle/>
            <a:p>
              <a:endParaRPr lang="en-US"/>
            </a:p>
          </p:txBody>
        </p:sp>
        <p:sp>
          <p:nvSpPr>
            <p:cNvPr id="41" name="Freeform: Shape 43">
              <a:extLst>
                <a:ext uri="{FF2B5EF4-FFF2-40B4-BE49-F238E27FC236}">
                  <a16:creationId xmlns:a16="http://schemas.microsoft.com/office/drawing/2014/main" id="{F33AC777-0020-A700-C789-5281F94981AB}"/>
                </a:ext>
              </a:extLst>
            </p:cNvPr>
            <p:cNvSpPr/>
            <p:nvPr/>
          </p:nvSpPr>
          <p:spPr>
            <a:xfrm>
              <a:off x="1069449" y="1005971"/>
              <a:ext cx="97787" cy="142320"/>
            </a:xfrm>
            <a:custGeom>
              <a:avLst/>
              <a:gdLst>
                <a:gd name="connsiteX0" fmla="*/ 97787 w 97787"/>
                <a:gd name="connsiteY0" fmla="*/ 48894 h 142320"/>
                <a:gd name="connsiteX1" fmla="*/ 48894 w 97787"/>
                <a:gd name="connsiteY1" fmla="*/ 0 h 142320"/>
                <a:gd name="connsiteX2" fmla="*/ 0 w 97787"/>
                <a:gd name="connsiteY2" fmla="*/ 48894 h 142320"/>
                <a:gd name="connsiteX3" fmla="*/ 0 w 97787"/>
                <a:gd name="connsiteY3" fmla="*/ 142320 h 142320"/>
                <a:gd name="connsiteX4" fmla="*/ 97787 w 97787"/>
                <a:gd name="connsiteY4" fmla="*/ 142320 h 142320"/>
                <a:gd name="connsiteX5" fmla="*/ 97787 w 97787"/>
                <a:gd name="connsiteY5" fmla="*/ 48894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48894"/>
                  </a:moveTo>
                  <a:cubicBezTo>
                    <a:pt x="97787" y="21936"/>
                    <a:pt x="75917" y="0"/>
                    <a:pt x="48894" y="0"/>
                  </a:cubicBezTo>
                  <a:cubicBezTo>
                    <a:pt x="21870" y="0"/>
                    <a:pt x="0" y="21870"/>
                    <a:pt x="0" y="48894"/>
                  </a:cubicBezTo>
                  <a:lnTo>
                    <a:pt x="0" y="142320"/>
                  </a:lnTo>
                  <a:lnTo>
                    <a:pt x="97787" y="142320"/>
                  </a:lnTo>
                  <a:lnTo>
                    <a:pt x="97787" y="48894"/>
                  </a:lnTo>
                  <a:close/>
                </a:path>
              </a:pathLst>
            </a:custGeom>
            <a:solidFill>
              <a:schemeClr val="bg1"/>
            </a:solidFill>
            <a:ln w="6589" cap="flat">
              <a:noFill/>
              <a:prstDash val="solid"/>
              <a:miter/>
            </a:ln>
          </p:spPr>
          <p:txBody>
            <a:bodyPr rtlCol="0" anchor="ctr"/>
            <a:lstStyle/>
            <a:p>
              <a:endParaRPr lang="en-US"/>
            </a:p>
          </p:txBody>
        </p:sp>
        <p:sp>
          <p:nvSpPr>
            <p:cNvPr id="42" name="Freeform: Shape 44">
              <a:extLst>
                <a:ext uri="{FF2B5EF4-FFF2-40B4-BE49-F238E27FC236}">
                  <a16:creationId xmlns:a16="http://schemas.microsoft.com/office/drawing/2014/main" id="{0AA75600-0A4A-ED0D-23AC-CE064A41C5CB}"/>
                </a:ext>
              </a:extLst>
            </p:cNvPr>
            <p:cNvSpPr/>
            <p:nvPr/>
          </p:nvSpPr>
          <p:spPr>
            <a:xfrm>
              <a:off x="695611" y="1231873"/>
              <a:ext cx="97787" cy="394452"/>
            </a:xfrm>
            <a:custGeom>
              <a:avLst/>
              <a:gdLst>
                <a:gd name="connsiteX0" fmla="*/ 97787 w 97787"/>
                <a:gd name="connsiteY0" fmla="*/ 345559 h 394452"/>
                <a:gd name="connsiteX1" fmla="*/ 48894 w 97787"/>
                <a:gd name="connsiteY1" fmla="*/ 394453 h 394452"/>
                <a:gd name="connsiteX2" fmla="*/ 0 w 97787"/>
                <a:gd name="connsiteY2" fmla="*/ 345559 h 394452"/>
                <a:gd name="connsiteX3" fmla="*/ 0 w 97787"/>
                <a:gd name="connsiteY3" fmla="*/ 0 h 394452"/>
                <a:gd name="connsiteX4" fmla="*/ 97787 w 97787"/>
                <a:gd name="connsiteY4" fmla="*/ 0 h 394452"/>
                <a:gd name="connsiteX5" fmla="*/ 97787 w 97787"/>
                <a:gd name="connsiteY5" fmla="*/ 345559 h 39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394452">
                  <a:moveTo>
                    <a:pt x="97787" y="345559"/>
                  </a:moveTo>
                  <a:cubicBezTo>
                    <a:pt x="97787" y="372583"/>
                    <a:pt x="75917" y="394453"/>
                    <a:pt x="48894" y="394453"/>
                  </a:cubicBezTo>
                  <a:cubicBezTo>
                    <a:pt x="21870" y="394453"/>
                    <a:pt x="0" y="372583"/>
                    <a:pt x="0" y="345559"/>
                  </a:cubicBezTo>
                  <a:lnTo>
                    <a:pt x="0" y="0"/>
                  </a:lnTo>
                  <a:lnTo>
                    <a:pt x="97787" y="0"/>
                  </a:lnTo>
                  <a:cubicBezTo>
                    <a:pt x="97787" y="0"/>
                    <a:pt x="97787" y="345559"/>
                    <a:pt x="97787" y="345559"/>
                  </a:cubicBezTo>
                  <a:close/>
                </a:path>
              </a:pathLst>
            </a:custGeom>
            <a:solidFill>
              <a:schemeClr val="bg1"/>
            </a:solidFill>
            <a:ln w="6589" cap="flat">
              <a:noFill/>
              <a:prstDash val="solid"/>
              <a:miter/>
            </a:ln>
          </p:spPr>
          <p:txBody>
            <a:bodyPr rtlCol="0" anchor="ctr"/>
            <a:lstStyle/>
            <a:p>
              <a:endParaRPr lang="en-US"/>
            </a:p>
          </p:txBody>
        </p:sp>
        <p:sp>
          <p:nvSpPr>
            <p:cNvPr id="43" name="Freeform: Shape 45">
              <a:extLst>
                <a:ext uri="{FF2B5EF4-FFF2-40B4-BE49-F238E27FC236}">
                  <a16:creationId xmlns:a16="http://schemas.microsoft.com/office/drawing/2014/main" id="{6E8C8B1A-F6EF-66F9-A59B-59EC7EDBE13F}"/>
                </a:ext>
              </a:extLst>
            </p:cNvPr>
            <p:cNvSpPr/>
            <p:nvPr/>
          </p:nvSpPr>
          <p:spPr>
            <a:xfrm>
              <a:off x="882530" y="1231873"/>
              <a:ext cx="97787" cy="268254"/>
            </a:xfrm>
            <a:custGeom>
              <a:avLst/>
              <a:gdLst>
                <a:gd name="connsiteX0" fmla="*/ 97787 w 97787"/>
                <a:gd name="connsiteY0" fmla="*/ 219361 h 268254"/>
                <a:gd name="connsiteX1" fmla="*/ 48894 w 97787"/>
                <a:gd name="connsiteY1" fmla="*/ 268254 h 268254"/>
                <a:gd name="connsiteX2" fmla="*/ 0 w 97787"/>
                <a:gd name="connsiteY2" fmla="*/ 219361 h 268254"/>
                <a:gd name="connsiteX3" fmla="*/ 0 w 97787"/>
                <a:gd name="connsiteY3" fmla="*/ 0 h 268254"/>
                <a:gd name="connsiteX4" fmla="*/ 97787 w 97787"/>
                <a:gd name="connsiteY4" fmla="*/ 0 h 268254"/>
                <a:gd name="connsiteX5" fmla="*/ 97787 w 97787"/>
                <a:gd name="connsiteY5" fmla="*/ 219361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219361"/>
                  </a:moveTo>
                  <a:cubicBezTo>
                    <a:pt x="97787" y="246384"/>
                    <a:pt x="75917" y="268254"/>
                    <a:pt x="48894" y="268254"/>
                  </a:cubicBezTo>
                  <a:cubicBezTo>
                    <a:pt x="21870" y="268254"/>
                    <a:pt x="0" y="246384"/>
                    <a:pt x="0" y="219361"/>
                  </a:cubicBezTo>
                  <a:lnTo>
                    <a:pt x="0" y="0"/>
                  </a:lnTo>
                  <a:lnTo>
                    <a:pt x="97787" y="0"/>
                  </a:lnTo>
                  <a:lnTo>
                    <a:pt x="97787" y="219361"/>
                  </a:lnTo>
                  <a:close/>
                </a:path>
              </a:pathLst>
            </a:custGeom>
            <a:solidFill>
              <a:schemeClr val="bg1"/>
            </a:solidFill>
            <a:ln w="6589" cap="flat">
              <a:noFill/>
              <a:prstDash val="solid"/>
              <a:miter/>
            </a:ln>
          </p:spPr>
          <p:txBody>
            <a:bodyPr rtlCol="0" anchor="ctr"/>
            <a:lstStyle/>
            <a:p>
              <a:endParaRPr lang="en-US"/>
            </a:p>
          </p:txBody>
        </p:sp>
        <p:sp>
          <p:nvSpPr>
            <p:cNvPr id="44" name="Freeform: Shape 46">
              <a:extLst>
                <a:ext uri="{FF2B5EF4-FFF2-40B4-BE49-F238E27FC236}">
                  <a16:creationId xmlns:a16="http://schemas.microsoft.com/office/drawing/2014/main" id="{56C445BD-DBD9-46BB-4350-439EE5362F6E}"/>
                </a:ext>
              </a:extLst>
            </p:cNvPr>
            <p:cNvSpPr/>
            <p:nvPr/>
          </p:nvSpPr>
          <p:spPr>
            <a:xfrm>
              <a:off x="508692" y="1231873"/>
              <a:ext cx="97787" cy="205287"/>
            </a:xfrm>
            <a:custGeom>
              <a:avLst/>
              <a:gdLst>
                <a:gd name="connsiteX0" fmla="*/ 97787 w 97787"/>
                <a:gd name="connsiteY0" fmla="*/ 156394 h 205287"/>
                <a:gd name="connsiteX1" fmla="*/ 48894 w 97787"/>
                <a:gd name="connsiteY1" fmla="*/ 205287 h 205287"/>
                <a:gd name="connsiteX2" fmla="*/ 0 w 97787"/>
                <a:gd name="connsiteY2" fmla="*/ 156394 h 205287"/>
                <a:gd name="connsiteX3" fmla="*/ 0 w 97787"/>
                <a:gd name="connsiteY3" fmla="*/ 0 h 205287"/>
                <a:gd name="connsiteX4" fmla="*/ 97787 w 97787"/>
                <a:gd name="connsiteY4" fmla="*/ 0 h 205287"/>
                <a:gd name="connsiteX5" fmla="*/ 97787 w 97787"/>
                <a:gd name="connsiteY5" fmla="*/ 156394 h 20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05287">
                  <a:moveTo>
                    <a:pt x="97787" y="156394"/>
                  </a:moveTo>
                  <a:cubicBezTo>
                    <a:pt x="97787" y="183417"/>
                    <a:pt x="75917" y="205287"/>
                    <a:pt x="48894" y="205287"/>
                  </a:cubicBezTo>
                  <a:cubicBezTo>
                    <a:pt x="21870" y="205287"/>
                    <a:pt x="0" y="183417"/>
                    <a:pt x="0" y="156394"/>
                  </a:cubicBezTo>
                  <a:lnTo>
                    <a:pt x="0" y="0"/>
                  </a:lnTo>
                  <a:lnTo>
                    <a:pt x="97787" y="0"/>
                  </a:lnTo>
                  <a:lnTo>
                    <a:pt x="97787" y="156394"/>
                  </a:lnTo>
                  <a:close/>
                </a:path>
              </a:pathLst>
            </a:custGeom>
            <a:solidFill>
              <a:schemeClr val="bg1"/>
            </a:solidFill>
            <a:ln w="6589" cap="flat">
              <a:noFill/>
              <a:prstDash val="solid"/>
              <a:miter/>
            </a:ln>
          </p:spPr>
          <p:txBody>
            <a:bodyPr rtlCol="0" anchor="ctr"/>
            <a:lstStyle/>
            <a:p>
              <a:endParaRPr lang="en-US"/>
            </a:p>
          </p:txBody>
        </p:sp>
        <p:sp>
          <p:nvSpPr>
            <p:cNvPr id="45" name="Freeform: Shape 47">
              <a:extLst>
                <a:ext uri="{FF2B5EF4-FFF2-40B4-BE49-F238E27FC236}">
                  <a16:creationId xmlns:a16="http://schemas.microsoft.com/office/drawing/2014/main" id="{622BFEA0-A66B-4431-5101-5FAC81F086AB}"/>
                </a:ext>
              </a:extLst>
            </p:cNvPr>
            <p:cNvSpPr/>
            <p:nvPr/>
          </p:nvSpPr>
          <p:spPr>
            <a:xfrm>
              <a:off x="1069449" y="1231873"/>
              <a:ext cx="97787" cy="142320"/>
            </a:xfrm>
            <a:custGeom>
              <a:avLst/>
              <a:gdLst>
                <a:gd name="connsiteX0" fmla="*/ 97787 w 97787"/>
                <a:gd name="connsiteY0" fmla="*/ 93427 h 142320"/>
                <a:gd name="connsiteX1" fmla="*/ 48894 w 97787"/>
                <a:gd name="connsiteY1" fmla="*/ 142320 h 142320"/>
                <a:gd name="connsiteX2" fmla="*/ 0 w 97787"/>
                <a:gd name="connsiteY2" fmla="*/ 93427 h 142320"/>
                <a:gd name="connsiteX3" fmla="*/ 0 w 97787"/>
                <a:gd name="connsiteY3" fmla="*/ 0 h 142320"/>
                <a:gd name="connsiteX4" fmla="*/ 97787 w 97787"/>
                <a:gd name="connsiteY4" fmla="*/ 0 h 142320"/>
                <a:gd name="connsiteX5" fmla="*/ 97787 w 97787"/>
                <a:gd name="connsiteY5" fmla="*/ 93427 h 1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142320">
                  <a:moveTo>
                    <a:pt x="97787" y="93427"/>
                  </a:moveTo>
                  <a:cubicBezTo>
                    <a:pt x="97787" y="120450"/>
                    <a:pt x="75917" y="142320"/>
                    <a:pt x="48894" y="142320"/>
                  </a:cubicBezTo>
                  <a:cubicBezTo>
                    <a:pt x="21870" y="142320"/>
                    <a:pt x="0" y="120450"/>
                    <a:pt x="0" y="93427"/>
                  </a:cubicBezTo>
                  <a:lnTo>
                    <a:pt x="0" y="0"/>
                  </a:lnTo>
                  <a:lnTo>
                    <a:pt x="97787" y="0"/>
                  </a:lnTo>
                  <a:lnTo>
                    <a:pt x="97787" y="93427"/>
                  </a:lnTo>
                  <a:close/>
                </a:path>
              </a:pathLst>
            </a:custGeom>
            <a:solidFill>
              <a:schemeClr val="bg1"/>
            </a:solidFill>
            <a:ln w="6589" cap="flat">
              <a:noFill/>
              <a:prstDash val="solid"/>
              <a:miter/>
            </a:ln>
          </p:spPr>
          <p:txBody>
            <a:bodyPr rtlCol="0" anchor="ctr"/>
            <a:lstStyle/>
            <a:p>
              <a:endParaRPr lang="en-US"/>
            </a:p>
          </p:txBody>
        </p:sp>
        <p:sp>
          <p:nvSpPr>
            <p:cNvPr id="46" name="Freeform: Shape 48">
              <a:extLst>
                <a:ext uri="{FF2B5EF4-FFF2-40B4-BE49-F238E27FC236}">
                  <a16:creationId xmlns:a16="http://schemas.microsoft.com/office/drawing/2014/main" id="{175FB74C-5689-AC2E-27B8-B6776CE8C1FB}"/>
                </a:ext>
              </a:extLst>
            </p:cNvPr>
            <p:cNvSpPr/>
            <p:nvPr/>
          </p:nvSpPr>
          <p:spPr>
            <a:xfrm>
              <a:off x="882530" y="880037"/>
              <a:ext cx="97787" cy="268254"/>
            </a:xfrm>
            <a:custGeom>
              <a:avLst/>
              <a:gdLst>
                <a:gd name="connsiteX0" fmla="*/ 97787 w 97787"/>
                <a:gd name="connsiteY0" fmla="*/ 48894 h 268254"/>
                <a:gd name="connsiteX1" fmla="*/ 48894 w 97787"/>
                <a:gd name="connsiteY1" fmla="*/ 0 h 268254"/>
                <a:gd name="connsiteX2" fmla="*/ 0 w 97787"/>
                <a:gd name="connsiteY2" fmla="*/ 48894 h 268254"/>
                <a:gd name="connsiteX3" fmla="*/ 0 w 97787"/>
                <a:gd name="connsiteY3" fmla="*/ 268254 h 268254"/>
                <a:gd name="connsiteX4" fmla="*/ 97787 w 97787"/>
                <a:gd name="connsiteY4" fmla="*/ 268254 h 268254"/>
                <a:gd name="connsiteX5" fmla="*/ 97787 w 97787"/>
                <a:gd name="connsiteY5" fmla="*/ 48894 h 26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87" h="268254">
                  <a:moveTo>
                    <a:pt x="97787" y="48894"/>
                  </a:moveTo>
                  <a:cubicBezTo>
                    <a:pt x="97787" y="21936"/>
                    <a:pt x="75917" y="0"/>
                    <a:pt x="48894" y="0"/>
                  </a:cubicBezTo>
                  <a:cubicBezTo>
                    <a:pt x="21870" y="0"/>
                    <a:pt x="0" y="21870"/>
                    <a:pt x="0" y="48894"/>
                  </a:cubicBezTo>
                  <a:lnTo>
                    <a:pt x="0" y="268254"/>
                  </a:lnTo>
                  <a:lnTo>
                    <a:pt x="97787" y="268254"/>
                  </a:lnTo>
                  <a:lnTo>
                    <a:pt x="97787" y="48894"/>
                  </a:lnTo>
                  <a:close/>
                </a:path>
              </a:pathLst>
            </a:custGeom>
            <a:solidFill>
              <a:schemeClr val="bg1"/>
            </a:solidFill>
            <a:ln w="6589" cap="flat">
              <a:noFill/>
              <a:prstDash val="solid"/>
              <a:miter/>
            </a:ln>
          </p:spPr>
          <p:txBody>
            <a:bodyPr rtlCol="0" anchor="ctr"/>
            <a:lstStyle/>
            <a:p>
              <a:endParaRPr lang="en-US"/>
            </a:p>
          </p:txBody>
        </p:sp>
      </p:grpSp>
      <p:sp>
        <p:nvSpPr>
          <p:cNvPr id="7" name="Text Placeholder 51">
            <a:extLst>
              <a:ext uri="{FF2B5EF4-FFF2-40B4-BE49-F238E27FC236}">
                <a16:creationId xmlns:a16="http://schemas.microsoft.com/office/drawing/2014/main" id="{F3E78C90-445B-258C-2506-91C5F447225A}"/>
              </a:ext>
            </a:extLst>
          </p:cNvPr>
          <p:cNvSpPr>
            <a:spLocks noGrp="1"/>
          </p:cNvSpPr>
          <p:nvPr>
            <p:ph type="body" sz="quarter" idx="10"/>
          </p:nvPr>
        </p:nvSpPr>
        <p:spPr>
          <a:xfrm>
            <a:off x="479425" y="2797106"/>
            <a:ext cx="5616575" cy="1075166"/>
          </a:xfrm>
        </p:spPr>
        <p:txBody>
          <a:bodyPr/>
          <a:lstStyle>
            <a:lvl1pPr marL="0" indent="0">
              <a:lnSpc>
                <a:spcPct val="90000"/>
              </a:lnSpc>
              <a:spcAft>
                <a:spcPts val="3200"/>
              </a:spcAft>
              <a:buNone/>
              <a:defRPr>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spcAft>
                <a:spcPts val="3200"/>
              </a:spcAft>
              <a:buNone/>
              <a:defRPr sz="1800">
                <a:solidFill>
                  <a:schemeClr val="accent1"/>
                </a:solidFill>
                <a:latin typeface="Verdana" panose="020B0604030504040204" pitchFamily="34" charset="0"/>
                <a:ea typeface="Verdana" panose="020B0604030504040204" pitchFamily="34" charset="0"/>
                <a:cs typeface="Verdana" panose="020B0604030504040204" pitchFamily="34" charset="0"/>
              </a:defRPr>
            </a:lvl2pPr>
          </a:lstStyle>
          <a:p>
            <a:pPr lvl="0"/>
            <a:r>
              <a:rPr lang="en-US"/>
              <a:t>Click to edit Master text styles</a:t>
            </a:r>
          </a:p>
          <a:p>
            <a:pPr lvl="1"/>
            <a:r>
              <a:rPr lang="en-US"/>
              <a:t>Second level</a:t>
            </a:r>
          </a:p>
        </p:txBody>
      </p:sp>
      <p:sp>
        <p:nvSpPr>
          <p:cNvPr id="8" name="Text Placeholder 3">
            <a:extLst>
              <a:ext uri="{FF2B5EF4-FFF2-40B4-BE49-F238E27FC236}">
                <a16:creationId xmlns:a16="http://schemas.microsoft.com/office/drawing/2014/main" id="{74A45F9A-6D79-7572-3B5D-03504AF8627F}"/>
              </a:ext>
            </a:extLst>
          </p:cNvPr>
          <p:cNvSpPr>
            <a:spLocks noGrp="1"/>
          </p:cNvSpPr>
          <p:nvPr>
            <p:ph type="body" sz="quarter" idx="11" hasCustomPrompt="1"/>
          </p:nvPr>
        </p:nvSpPr>
        <p:spPr>
          <a:xfrm>
            <a:off x="479424" y="2028787"/>
            <a:ext cx="7323455" cy="664797"/>
          </a:xfrm>
        </p:spPr>
        <p:txBody>
          <a:bodyPr anchor="b"/>
          <a:lstStyle>
            <a:lvl1pPr marL="0" indent="0">
              <a:lnSpc>
                <a:spcPct val="90000"/>
              </a:lnSpc>
              <a:buNone/>
              <a:defRPr sz="4800" i="1">
                <a:latin typeface="Verdana" panose="020B0604030504040204" pitchFamily="34" charset="0"/>
                <a:ea typeface="Verdana" panose="020B0604030504040204" pitchFamily="34" charset="0"/>
                <a:cs typeface="Verdana" panose="020B0604030504040204" pitchFamily="34" charset="0"/>
              </a:defRPr>
            </a:lvl1pPr>
          </a:lstStyle>
          <a:p>
            <a:pPr lvl="0"/>
            <a:r>
              <a:rPr lang="en-US"/>
              <a:t>Section title</a:t>
            </a:r>
          </a:p>
        </p:txBody>
      </p:sp>
    </p:spTree>
    <p:extLst>
      <p:ext uri="{BB962C8B-B14F-4D97-AF65-F5344CB8AC3E}">
        <p14:creationId xmlns:p14="http://schemas.microsoft.com/office/powerpoint/2010/main" val="3465873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DCC5A5-085B-425E-AC19-EEF6E91EDEFF}"/>
              </a:ext>
            </a:extLst>
          </p:cNvPr>
          <p:cNvSpPr>
            <a:spLocks noGrp="1"/>
          </p:cNvSpPr>
          <p:nvPr>
            <p:ph type="ftr" sz="quarter" idx="3"/>
          </p:nvPr>
        </p:nvSpPr>
        <p:spPr>
          <a:xfrm>
            <a:off x="9280525" y="6430821"/>
            <a:ext cx="1786197" cy="215444"/>
          </a:xfrm>
          <a:prstGeom prst="rect">
            <a:avLst/>
          </a:prstGeom>
        </p:spPr>
        <p:txBody>
          <a:bodyPr vert="horz" wrap="square" lIns="0" tIns="0" rIns="0" bIns="0" rtlCol="0" anchor="b">
            <a:spAutoFit/>
          </a:bodyPr>
          <a:lstStyle>
            <a:lvl1pPr algn="r">
              <a:defRPr sz="1400" b="0" i="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a:t>CIBMTR.org</a:t>
            </a:r>
          </a:p>
        </p:txBody>
      </p:sp>
      <p:sp>
        <p:nvSpPr>
          <p:cNvPr id="5" name="Slide Number Placeholder 4">
            <a:extLst>
              <a:ext uri="{FF2B5EF4-FFF2-40B4-BE49-F238E27FC236}">
                <a16:creationId xmlns:a16="http://schemas.microsoft.com/office/drawing/2014/main" id="{89F97EA0-7F08-48C2-A1DD-79E84C0F17A8}"/>
              </a:ext>
            </a:extLst>
          </p:cNvPr>
          <p:cNvSpPr>
            <a:spLocks noGrp="1"/>
          </p:cNvSpPr>
          <p:nvPr>
            <p:ph type="sldNum" sz="quarter" idx="4"/>
          </p:nvPr>
        </p:nvSpPr>
        <p:spPr>
          <a:xfrm>
            <a:off x="11630902" y="6488530"/>
            <a:ext cx="232436" cy="161583"/>
          </a:xfrm>
          <a:prstGeom prst="rect">
            <a:avLst/>
          </a:prstGeom>
        </p:spPr>
        <p:txBody>
          <a:bodyPr vert="horz" wrap="none" lIns="0" tIns="0" rIns="0" bIns="0" rtlCol="0" anchor="ctr">
            <a:spAutoFit/>
          </a:bodyPr>
          <a:lstStyle>
            <a:lvl1pPr algn="r">
              <a:defRPr sz="1050" b="0" i="1">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fld id="{0C691DA3-4ABE-49F3-91E6-D9975CC9DD5F}" type="slidenum">
              <a:rPr lang="en-US" smtClean="0"/>
              <a:pPr/>
              <a:t>‹#›</a:t>
            </a:fld>
            <a:endParaRPr lang="en-US"/>
          </a:p>
        </p:txBody>
      </p:sp>
      <p:sp>
        <p:nvSpPr>
          <p:cNvPr id="2" name="Title Placeholder 1">
            <a:extLst>
              <a:ext uri="{FF2B5EF4-FFF2-40B4-BE49-F238E27FC236}">
                <a16:creationId xmlns:a16="http://schemas.microsoft.com/office/drawing/2014/main" id="{F9EE826A-F676-496D-943F-9B579DC9C5AC}"/>
              </a:ext>
            </a:extLst>
          </p:cNvPr>
          <p:cNvSpPr>
            <a:spLocks noGrp="1"/>
          </p:cNvSpPr>
          <p:nvPr>
            <p:ph type="title"/>
          </p:nvPr>
        </p:nvSpPr>
        <p:spPr>
          <a:xfrm>
            <a:off x="479425" y="476250"/>
            <a:ext cx="11233150" cy="609398"/>
          </a:xfrm>
          <a:prstGeom prst="rect">
            <a:avLst/>
          </a:prstGeom>
        </p:spPr>
        <p:txBody>
          <a:bodyPr vert="horz" wrap="square"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C1C97F75-0A19-49AC-8044-279F24B72B40}"/>
              </a:ext>
            </a:extLst>
          </p:cNvPr>
          <p:cNvSpPr>
            <a:spLocks noGrp="1"/>
          </p:cNvSpPr>
          <p:nvPr>
            <p:ph type="body" idx="1"/>
          </p:nvPr>
        </p:nvSpPr>
        <p:spPr>
          <a:xfrm>
            <a:off x="479425" y="1676725"/>
            <a:ext cx="11233150" cy="209474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88AF623-7DBD-3F3B-E410-4CDD4BB92FD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224264" y="6146821"/>
            <a:ext cx="2050253" cy="683418"/>
          </a:xfrm>
          <a:prstGeom prst="rect">
            <a:avLst/>
          </a:prstGeom>
        </p:spPr>
      </p:pic>
    </p:spTree>
    <p:extLst>
      <p:ext uri="{BB962C8B-B14F-4D97-AF65-F5344CB8AC3E}">
        <p14:creationId xmlns:p14="http://schemas.microsoft.com/office/powerpoint/2010/main" val="3012223755"/>
      </p:ext>
    </p:extLst>
  </p:cSld>
  <p:clrMap bg1="lt1" tx1="dk1" bg2="lt2" tx2="dk2" accent1="accent1" accent2="accent2" accent3="accent3" accent4="accent4" accent5="accent5" accent6="accent6" hlink="hlink" folHlink="folHlink"/>
  <p:sldLayoutIdLst>
    <p:sldLayoutId id="2147483683" r:id="rId1"/>
    <p:sldLayoutId id="2147483734" r:id="rId2"/>
    <p:sldLayoutId id="2147483726" r:id="rId3"/>
    <p:sldLayoutId id="2147483727" r:id="rId4"/>
    <p:sldLayoutId id="2147483728" r:id="rId5"/>
    <p:sldLayoutId id="2147483742" r:id="rId6"/>
    <p:sldLayoutId id="2147483741" r:id="rId7"/>
    <p:sldLayoutId id="2147483686" r:id="rId8"/>
    <p:sldLayoutId id="2147483736" r:id="rId9"/>
    <p:sldLayoutId id="2147483713" r:id="rId10"/>
    <p:sldLayoutId id="2147483689" r:id="rId11"/>
    <p:sldLayoutId id="2147483690" r:id="rId12"/>
    <p:sldLayoutId id="2147483693" r:id="rId13"/>
    <p:sldLayoutId id="2147483694" r:id="rId14"/>
    <p:sldLayoutId id="2147483703" r:id="rId15"/>
    <p:sldLayoutId id="2147483704" r:id="rId16"/>
    <p:sldLayoutId id="2147483705" r:id="rId17"/>
    <p:sldLayoutId id="2147483706" r:id="rId18"/>
    <p:sldLayoutId id="2147483716" r:id="rId19"/>
  </p:sldLayoutIdLst>
  <p:hf hdr="0" dt="0"/>
  <p:txStyles>
    <p:titleStyle>
      <a:lvl1pPr algn="l" defTabSz="914400" rtl="0" eaLnBrk="1" latinLnBrk="0" hangingPunct="1">
        <a:lnSpc>
          <a:spcPct val="90000"/>
        </a:lnSpc>
        <a:spcBef>
          <a:spcPct val="0"/>
        </a:spcBef>
        <a:buNone/>
        <a:defRPr sz="4400" b="0" i="1"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p:titleStyle>
    <p:bodyStyle>
      <a:lvl1pPr marL="457200" indent="-457200" algn="l" defTabSz="914400" rtl="0" eaLnBrk="1" latinLnBrk="0" hangingPunct="1">
        <a:lnSpc>
          <a:spcPct val="100000"/>
        </a:lnSpc>
        <a:spcBef>
          <a:spcPts val="0"/>
        </a:spcBef>
        <a:spcAft>
          <a:spcPts val="500"/>
        </a:spcAft>
        <a:buFont typeface="Arial" panose="020B0604020202020204" pitchFamily="34" charset="0"/>
        <a:buChar char="•"/>
        <a:defRPr lang="en-US" sz="280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914400" indent="-457200" algn="l" defTabSz="914400" rtl="0" eaLnBrk="1" latinLnBrk="0" hangingPunct="1">
        <a:lnSpc>
          <a:spcPct val="100000"/>
        </a:lnSpc>
        <a:spcBef>
          <a:spcPts val="0"/>
        </a:spcBef>
        <a:spcAft>
          <a:spcPts val="500"/>
        </a:spcAft>
        <a:buFont typeface="Arial" panose="020B0604020202020204" pitchFamily="34" charset="0"/>
        <a:buChar char="•"/>
        <a:defRPr lang="en-US" sz="260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marL="1262063" indent="-342900" algn="l" defTabSz="457200" rtl="0" eaLnBrk="1" latinLnBrk="0" hangingPunct="1">
        <a:lnSpc>
          <a:spcPct val="100000"/>
        </a:lnSpc>
        <a:spcBef>
          <a:spcPts val="0"/>
        </a:spcBef>
        <a:spcAft>
          <a:spcPts val="500"/>
        </a:spcAft>
        <a:buFont typeface="Arial" panose="020B0604020202020204" pitchFamily="34" charset="0"/>
        <a:buChar char="•"/>
        <a:defRPr lang="en-US" sz="240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marL="1657350" indent="-285750" algn="l" defTabSz="914400" rtl="0" eaLnBrk="1" latinLnBrk="0" hangingPunct="1">
        <a:lnSpc>
          <a:spcPct val="100000"/>
        </a:lnSpc>
        <a:spcBef>
          <a:spcPts val="0"/>
        </a:spcBef>
        <a:spcAft>
          <a:spcPts val="500"/>
        </a:spcAft>
        <a:buFont typeface="Arial" panose="020B0604020202020204" pitchFamily="34" charset="0"/>
        <a:buChar char="•"/>
        <a:defRPr sz="2000" kern="1200">
          <a:solidFill>
            <a:schemeClr val="accent1"/>
          </a:solidFill>
          <a:latin typeface="+mn-lt"/>
          <a:ea typeface="+mn-ea"/>
          <a:cs typeface="+mn-cs"/>
        </a:defRPr>
      </a:lvl4pPr>
      <a:lvl5pPr marL="1828800" indent="-171450" algn="l" defTabSz="457200" rtl="0" eaLnBrk="1" latinLnBrk="0" hangingPunct="1">
        <a:lnSpc>
          <a:spcPct val="120000"/>
        </a:lnSpc>
        <a:spcBef>
          <a:spcPts val="0"/>
        </a:spcBef>
        <a:spcAft>
          <a:spcPts val="500"/>
        </a:spcAft>
        <a:buFont typeface="Arial" panose="020B0604020202020204" pitchFamily="34" charset="0"/>
        <a:buChar char="•"/>
        <a:defRPr sz="20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marL="2057400" indent="-228600"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2160">
          <p15:clr>
            <a:srgbClr val="A4A3A4"/>
          </p15:clr>
        </p15:guide>
        <p15:guide id="3" pos="302" userDrawn="1">
          <p15:clr>
            <a:srgbClr val="A4A3A4"/>
          </p15:clr>
        </p15:guide>
        <p15:guide id="4" pos="7378" userDrawn="1">
          <p15:clr>
            <a:srgbClr val="A4A3A4"/>
          </p15:clr>
        </p15:guide>
        <p15:guide id="5" orient="horz" pos="300" userDrawn="1">
          <p15:clr>
            <a:srgbClr val="A4A3A4"/>
          </p15:clr>
        </p15:guide>
        <p15:guide id="6" orient="horz" pos="4020"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green waves&#10;&#10;AI-generated content may be incorrect.">
            <a:extLst>
              <a:ext uri="{FF2B5EF4-FFF2-40B4-BE49-F238E27FC236}">
                <a16:creationId xmlns:a16="http://schemas.microsoft.com/office/drawing/2014/main" id="{24553AB8-C587-5191-F557-7CDC5CE6E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345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68FC3-8C09-50E9-996A-9447FA73CA03}"/>
            </a:ext>
          </a:extLst>
        </p:cNvPr>
        <p:cNvGrpSpPr/>
        <p:nvPr/>
      </p:nvGrpSpPr>
      <p:grpSpPr>
        <a:xfrm>
          <a:off x="0" y="0"/>
          <a:ext cx="0" cy="0"/>
          <a:chOff x="0" y="0"/>
          <a:chExt cx="0" cy="0"/>
        </a:xfrm>
      </p:grpSpPr>
      <p:pic>
        <p:nvPicPr>
          <p:cNvPr id="7" name="Picture 6" descr="A graph with numbers and a number&#10;&#10;AI-generated content may be incorrect.">
            <a:extLst>
              <a:ext uri="{FF2B5EF4-FFF2-40B4-BE49-F238E27FC236}">
                <a16:creationId xmlns:a16="http://schemas.microsoft.com/office/drawing/2014/main" id="{22F93DB2-2C4A-218A-40FC-4E2C3A404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8686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444B1-11BA-64D2-939A-9D077EA9A976}"/>
            </a:ext>
          </a:extLst>
        </p:cNvPr>
        <p:cNvGrpSpPr/>
        <p:nvPr/>
      </p:nvGrpSpPr>
      <p:grpSpPr>
        <a:xfrm>
          <a:off x="0" y="0"/>
          <a:ext cx="0" cy="0"/>
          <a:chOff x="0" y="0"/>
          <a:chExt cx="0" cy="0"/>
        </a:xfrm>
      </p:grpSpPr>
      <p:pic>
        <p:nvPicPr>
          <p:cNvPr id="6" name="Picture 5" descr="A graph with numbers and a number of people&#10;&#10;AI-generated content may be incorrect.">
            <a:extLst>
              <a:ext uri="{FF2B5EF4-FFF2-40B4-BE49-F238E27FC236}">
                <a16:creationId xmlns:a16="http://schemas.microsoft.com/office/drawing/2014/main" id="{91672100-DD30-2BAE-D0A5-3A3B31522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3749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79DEF-AE66-09E2-2D24-C501BC66674D}"/>
            </a:ext>
          </a:extLst>
        </p:cNvPr>
        <p:cNvGrpSpPr/>
        <p:nvPr/>
      </p:nvGrpSpPr>
      <p:grpSpPr>
        <a:xfrm>
          <a:off x="0" y="0"/>
          <a:ext cx="0" cy="0"/>
          <a:chOff x="0" y="0"/>
          <a:chExt cx="0" cy="0"/>
        </a:xfrm>
      </p:grpSpPr>
      <p:pic>
        <p:nvPicPr>
          <p:cNvPr id="7" name="Picture 6" descr="A chart of a number of individuals&#10;&#10;AI-generated content may be incorrect.">
            <a:extLst>
              <a:ext uri="{FF2B5EF4-FFF2-40B4-BE49-F238E27FC236}">
                <a16:creationId xmlns:a16="http://schemas.microsoft.com/office/drawing/2014/main" id="{022A5165-F758-F255-76D7-54A211FE3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4401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63EBF-5131-4469-F69F-977FFD2EC16C}"/>
            </a:ext>
          </a:extLst>
        </p:cNvPr>
        <p:cNvGrpSpPr/>
        <p:nvPr/>
      </p:nvGrpSpPr>
      <p:grpSpPr>
        <a:xfrm>
          <a:off x="0" y="0"/>
          <a:ext cx="0" cy="0"/>
          <a:chOff x="0" y="0"/>
          <a:chExt cx="0" cy="0"/>
        </a:xfrm>
      </p:grpSpPr>
      <p:pic>
        <p:nvPicPr>
          <p:cNvPr id="6" name="Picture 5" descr="A graph of number of individuals&#10;&#10;AI-generated content may be incorrect.">
            <a:extLst>
              <a:ext uri="{FF2B5EF4-FFF2-40B4-BE49-F238E27FC236}">
                <a16:creationId xmlns:a16="http://schemas.microsoft.com/office/drawing/2014/main" id="{E5A0DB09-9B88-3713-78EB-30E0D0EE6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153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D0A36-610A-1163-CF29-1903A1B84135}"/>
            </a:ext>
          </a:extLst>
        </p:cNvPr>
        <p:cNvGrpSpPr/>
        <p:nvPr/>
      </p:nvGrpSpPr>
      <p:grpSpPr>
        <a:xfrm>
          <a:off x="0" y="0"/>
          <a:ext cx="0" cy="0"/>
          <a:chOff x="0" y="0"/>
          <a:chExt cx="0" cy="0"/>
        </a:xfrm>
      </p:grpSpPr>
      <p:pic>
        <p:nvPicPr>
          <p:cNvPr id="7" name="Picture 6" descr="A graph with numbers and text&#10;&#10;AI-generated content may be incorrect.">
            <a:extLst>
              <a:ext uri="{FF2B5EF4-FFF2-40B4-BE49-F238E27FC236}">
                <a16:creationId xmlns:a16="http://schemas.microsoft.com/office/drawing/2014/main" id="{723DB3C4-4AD1-4FB1-45D7-F27F34B92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1700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BC0D4-70F2-3AB6-6A31-06C23CC02968}"/>
            </a:ext>
          </a:extLst>
        </p:cNvPr>
        <p:cNvGrpSpPr/>
        <p:nvPr/>
      </p:nvGrpSpPr>
      <p:grpSpPr>
        <a:xfrm>
          <a:off x="0" y="0"/>
          <a:ext cx="0" cy="0"/>
          <a:chOff x="0" y="0"/>
          <a:chExt cx="0" cy="0"/>
        </a:xfrm>
      </p:grpSpPr>
      <p:pic>
        <p:nvPicPr>
          <p:cNvPr id="7" name="Picture 6" descr="A graph of numbers and a number of people&#10;&#10;AI-generated content may be incorrect.">
            <a:extLst>
              <a:ext uri="{FF2B5EF4-FFF2-40B4-BE49-F238E27FC236}">
                <a16:creationId xmlns:a16="http://schemas.microsoft.com/office/drawing/2014/main" id="{8672D540-9C88-A921-89FF-820DC28F7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1091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73529-AC88-33F5-D29F-97508FB2EDBD}"/>
            </a:ext>
          </a:extLst>
        </p:cNvPr>
        <p:cNvGrpSpPr/>
        <p:nvPr/>
      </p:nvGrpSpPr>
      <p:grpSpPr>
        <a:xfrm>
          <a:off x="0" y="0"/>
          <a:ext cx="0" cy="0"/>
          <a:chOff x="0" y="0"/>
          <a:chExt cx="0" cy="0"/>
        </a:xfrm>
      </p:grpSpPr>
      <p:pic>
        <p:nvPicPr>
          <p:cNvPr id="7" name="Picture 6" descr="A graph of numbers and a number of patients&#10;&#10;AI-generated content may be incorrect.">
            <a:extLst>
              <a:ext uri="{FF2B5EF4-FFF2-40B4-BE49-F238E27FC236}">
                <a16:creationId xmlns:a16="http://schemas.microsoft.com/office/drawing/2014/main" id="{CB4D2B89-2DD8-F149-2B40-7F8E7422E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213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085B6-1E89-B309-FA25-F1154B2AD015}"/>
            </a:ext>
          </a:extLst>
        </p:cNvPr>
        <p:cNvGrpSpPr/>
        <p:nvPr/>
      </p:nvGrpSpPr>
      <p:grpSpPr>
        <a:xfrm>
          <a:off x="0" y="0"/>
          <a:ext cx="0" cy="0"/>
          <a:chOff x="0" y="0"/>
          <a:chExt cx="0" cy="0"/>
        </a:xfrm>
      </p:grpSpPr>
      <p:pic>
        <p:nvPicPr>
          <p:cNvPr id="5" name="Picture 4" descr="A graph with numbers and a number of people&#10;&#10;AI-generated content may be incorrect.">
            <a:extLst>
              <a:ext uri="{FF2B5EF4-FFF2-40B4-BE49-F238E27FC236}">
                <a16:creationId xmlns:a16="http://schemas.microsoft.com/office/drawing/2014/main" id="{F9C7250E-767B-FA96-5763-BE22A1CC1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7233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C7CB5-BE48-1F14-1C7A-F20FE941DFE8}"/>
            </a:ext>
          </a:extLst>
        </p:cNvPr>
        <p:cNvGrpSpPr/>
        <p:nvPr/>
      </p:nvGrpSpPr>
      <p:grpSpPr>
        <a:xfrm>
          <a:off x="0" y="0"/>
          <a:ext cx="0" cy="0"/>
          <a:chOff x="0" y="0"/>
          <a:chExt cx="0" cy="0"/>
        </a:xfrm>
      </p:grpSpPr>
      <p:pic>
        <p:nvPicPr>
          <p:cNvPr id="8" name="Picture 7" descr="A graph of numbers and a number of patients&#10;&#10;AI-generated content may be incorrect.">
            <a:extLst>
              <a:ext uri="{FF2B5EF4-FFF2-40B4-BE49-F238E27FC236}">
                <a16:creationId xmlns:a16="http://schemas.microsoft.com/office/drawing/2014/main" id="{C8868500-F08A-F5D3-29BE-9AD610D7C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8773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09113-7EFC-E27C-A06D-73B3777AE719}"/>
            </a:ext>
          </a:extLst>
        </p:cNvPr>
        <p:cNvGrpSpPr/>
        <p:nvPr/>
      </p:nvGrpSpPr>
      <p:grpSpPr>
        <a:xfrm>
          <a:off x="0" y="0"/>
          <a:ext cx="0" cy="0"/>
          <a:chOff x="0" y="0"/>
          <a:chExt cx="0" cy="0"/>
        </a:xfrm>
      </p:grpSpPr>
      <p:pic>
        <p:nvPicPr>
          <p:cNvPr id="6" name="Picture 5" descr="A graph with numbers and text&#10;&#10;AI-generated content may be incorrect.">
            <a:extLst>
              <a:ext uri="{FF2B5EF4-FFF2-40B4-BE49-F238E27FC236}">
                <a16:creationId xmlns:a16="http://schemas.microsoft.com/office/drawing/2014/main" id="{CA5A13F9-C459-0E99-0171-F2B384201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1498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8B03ED-C49C-D6A3-27A4-77D7CBA34CF0}"/>
              </a:ext>
            </a:extLst>
          </p:cNvPr>
          <p:cNvSpPr>
            <a:spLocks noGrp="1"/>
          </p:cNvSpPr>
          <p:nvPr>
            <p:ph type="title"/>
          </p:nvPr>
        </p:nvSpPr>
        <p:spPr/>
        <p:txBody>
          <a:bodyPr/>
          <a:lstStyle/>
          <a:p>
            <a:endParaRPr lang="en-US"/>
          </a:p>
        </p:txBody>
      </p:sp>
      <p:pic>
        <p:nvPicPr>
          <p:cNvPr id="10" name="Picture 9" descr="A table of text with a few words&#10;&#10;AI-generated content may be incorrect.">
            <a:extLst>
              <a:ext uri="{FF2B5EF4-FFF2-40B4-BE49-F238E27FC236}">
                <a16:creationId xmlns:a16="http://schemas.microsoft.com/office/drawing/2014/main" id="{77C83863-0160-0B7E-789A-C59C3B9AC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5242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4D727-B0B6-8CDF-B0E8-7059B64A213F}"/>
            </a:ext>
          </a:extLst>
        </p:cNvPr>
        <p:cNvGrpSpPr/>
        <p:nvPr/>
      </p:nvGrpSpPr>
      <p:grpSpPr>
        <a:xfrm>
          <a:off x="0" y="0"/>
          <a:ext cx="0" cy="0"/>
          <a:chOff x="0" y="0"/>
          <a:chExt cx="0" cy="0"/>
        </a:xfrm>
      </p:grpSpPr>
      <p:pic>
        <p:nvPicPr>
          <p:cNvPr id="8" name="Picture 7" descr="A graph with numbers and text&#10;&#10;AI-generated content may be incorrect.">
            <a:extLst>
              <a:ext uri="{FF2B5EF4-FFF2-40B4-BE49-F238E27FC236}">
                <a16:creationId xmlns:a16="http://schemas.microsoft.com/office/drawing/2014/main" id="{E6EF4335-7DCA-1DAE-4022-D4005EBEE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1499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7B7A8-067D-6E25-3541-8B37AFCB31E3}"/>
            </a:ext>
          </a:extLst>
        </p:cNvPr>
        <p:cNvGrpSpPr/>
        <p:nvPr/>
      </p:nvGrpSpPr>
      <p:grpSpPr>
        <a:xfrm>
          <a:off x="0" y="0"/>
          <a:ext cx="0" cy="0"/>
          <a:chOff x="0" y="0"/>
          <a:chExt cx="0" cy="0"/>
        </a:xfrm>
      </p:grpSpPr>
      <p:pic>
        <p:nvPicPr>
          <p:cNvPr id="5" name="Picture 4" descr="A graph of numbers and a number of people&#10;&#10;AI-generated content may be incorrect.">
            <a:extLst>
              <a:ext uri="{FF2B5EF4-FFF2-40B4-BE49-F238E27FC236}">
                <a16:creationId xmlns:a16="http://schemas.microsoft.com/office/drawing/2014/main" id="{A853BC12-D23F-50A5-6F8D-81929B0DF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901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7FC66-36F8-CA2C-87B9-21E7C1681AD7}"/>
            </a:ext>
          </a:extLst>
        </p:cNvPr>
        <p:cNvGrpSpPr/>
        <p:nvPr/>
      </p:nvGrpSpPr>
      <p:grpSpPr>
        <a:xfrm>
          <a:off x="0" y="0"/>
          <a:ext cx="0" cy="0"/>
          <a:chOff x="0" y="0"/>
          <a:chExt cx="0" cy="0"/>
        </a:xfrm>
      </p:grpSpPr>
      <p:pic>
        <p:nvPicPr>
          <p:cNvPr id="5" name="Picture 4" descr="A graph of numbers and a number of people&#10;&#10;AI-generated content may be incorrect.">
            <a:extLst>
              <a:ext uri="{FF2B5EF4-FFF2-40B4-BE49-F238E27FC236}">
                <a16:creationId xmlns:a16="http://schemas.microsoft.com/office/drawing/2014/main" id="{5F90E057-3936-29E8-4A96-F0F0A03C9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8377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graph&#10;&#10;AI-generated content may be incorrect.">
            <a:extLst>
              <a:ext uri="{FF2B5EF4-FFF2-40B4-BE49-F238E27FC236}">
                <a16:creationId xmlns:a16="http://schemas.microsoft.com/office/drawing/2014/main" id="{0DC194B5-A4E3-41D4-C608-672EC571C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331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graph&#10;&#10;AI-generated content may be incorrect.">
            <a:extLst>
              <a:ext uri="{FF2B5EF4-FFF2-40B4-BE49-F238E27FC236}">
                <a16:creationId xmlns:a16="http://schemas.microsoft.com/office/drawing/2014/main" id="{37C30E14-7922-C2DF-C54E-E3D922B09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0300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A7794-E762-1247-C340-435BDD77A9F1}"/>
            </a:ext>
          </a:extLst>
        </p:cNvPr>
        <p:cNvGrpSpPr/>
        <p:nvPr/>
      </p:nvGrpSpPr>
      <p:grpSpPr>
        <a:xfrm>
          <a:off x="0" y="0"/>
          <a:ext cx="0" cy="0"/>
          <a:chOff x="0" y="0"/>
          <a:chExt cx="0" cy="0"/>
        </a:xfrm>
      </p:grpSpPr>
      <p:pic>
        <p:nvPicPr>
          <p:cNvPr id="6" name="Picture 5" descr="A graph with numbers and text&#10;&#10;AI-generated content may be incorrect.">
            <a:extLst>
              <a:ext uri="{FF2B5EF4-FFF2-40B4-BE49-F238E27FC236}">
                <a16:creationId xmlns:a16="http://schemas.microsoft.com/office/drawing/2014/main" id="{B38CB7C9-9B40-7CBD-6363-FADF06B42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394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D7329-4849-2B7D-6D37-A489A27972FB}"/>
            </a:ext>
          </a:extLst>
        </p:cNvPr>
        <p:cNvGrpSpPr/>
        <p:nvPr/>
      </p:nvGrpSpPr>
      <p:grpSpPr>
        <a:xfrm>
          <a:off x="0" y="0"/>
          <a:ext cx="0" cy="0"/>
          <a:chOff x="0" y="0"/>
          <a:chExt cx="0" cy="0"/>
        </a:xfrm>
      </p:grpSpPr>
      <p:pic>
        <p:nvPicPr>
          <p:cNvPr id="5" name="Picture 4" descr="A graph with numbers and text&#10;&#10;AI-generated content may be incorrect.">
            <a:extLst>
              <a:ext uri="{FF2B5EF4-FFF2-40B4-BE49-F238E27FC236}">
                <a16:creationId xmlns:a16="http://schemas.microsoft.com/office/drawing/2014/main" id="{DA85C185-877A-4CA2-D8F9-1C8F509AD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9625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different colored bars&#10;&#10;AI-generated content may be incorrect.">
            <a:extLst>
              <a:ext uri="{FF2B5EF4-FFF2-40B4-BE49-F238E27FC236}">
                <a16:creationId xmlns:a16="http://schemas.microsoft.com/office/drawing/2014/main" id="{5927974D-A835-0B3B-DBB7-23452FB84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223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numbers and text&#10;&#10;AI-generated content may be incorrect.">
            <a:extLst>
              <a:ext uri="{FF2B5EF4-FFF2-40B4-BE49-F238E27FC236}">
                <a16:creationId xmlns:a16="http://schemas.microsoft.com/office/drawing/2014/main" id="{9EE892C1-A33F-BFA5-B9E2-048937EC5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2816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number of patients&#10;&#10;AI-generated content may be incorrect.">
            <a:extLst>
              <a:ext uri="{FF2B5EF4-FFF2-40B4-BE49-F238E27FC236}">
                <a16:creationId xmlns:a16="http://schemas.microsoft.com/office/drawing/2014/main" id="{9FA41D81-1B90-53C0-12A7-A3A40921A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7509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the number of therapies in us&#10;&#10;AI-generated content may be incorrect.">
            <a:extLst>
              <a:ext uri="{FF2B5EF4-FFF2-40B4-BE49-F238E27FC236}">
                <a16:creationId xmlns:a16="http://schemas.microsoft.com/office/drawing/2014/main" id="{96685689-3FB6-AC76-E96E-6A5A5E833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3034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with numbers and text&#10;&#10;AI-generated content may be incorrect.">
            <a:extLst>
              <a:ext uri="{FF2B5EF4-FFF2-40B4-BE49-F238E27FC236}">
                <a16:creationId xmlns:a16="http://schemas.microsoft.com/office/drawing/2014/main" id="{70F77F03-B39A-9430-58CB-55C6A04C3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9921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A01BC-A061-8647-6F96-9DFA764F8364}"/>
            </a:ext>
          </a:extLst>
        </p:cNvPr>
        <p:cNvGrpSpPr/>
        <p:nvPr/>
      </p:nvGrpSpPr>
      <p:grpSpPr>
        <a:xfrm>
          <a:off x="0" y="0"/>
          <a:ext cx="0" cy="0"/>
          <a:chOff x="0" y="0"/>
          <a:chExt cx="0" cy="0"/>
        </a:xfrm>
      </p:grpSpPr>
      <p:pic>
        <p:nvPicPr>
          <p:cNvPr id="8" name="Picture 7" descr="A graph of a number of patients&#10;&#10;AI-generated content may be incorrect.">
            <a:extLst>
              <a:ext uri="{FF2B5EF4-FFF2-40B4-BE49-F238E27FC236}">
                <a16:creationId xmlns:a16="http://schemas.microsoft.com/office/drawing/2014/main" id="{9D77F3DD-BF37-5E96-113A-F327AF845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8982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FD1F7-D2F1-A388-D457-4BB9CD2DAD79}"/>
            </a:ext>
          </a:extLst>
        </p:cNvPr>
        <p:cNvGrpSpPr/>
        <p:nvPr/>
      </p:nvGrpSpPr>
      <p:grpSpPr>
        <a:xfrm>
          <a:off x="0" y="0"/>
          <a:ext cx="0" cy="0"/>
          <a:chOff x="0" y="0"/>
          <a:chExt cx="0" cy="0"/>
        </a:xfrm>
      </p:grpSpPr>
      <p:pic>
        <p:nvPicPr>
          <p:cNvPr id="8" name="Picture 7" descr="A graph with numbers and text&#10;&#10;AI-generated content may be incorrect.">
            <a:extLst>
              <a:ext uri="{FF2B5EF4-FFF2-40B4-BE49-F238E27FC236}">
                <a16:creationId xmlns:a16="http://schemas.microsoft.com/office/drawing/2014/main" id="{87DC77F8-7ED0-72C6-F516-5428A9159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0550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F636D-F077-A8CD-D9F4-1D2B68799E9F}"/>
            </a:ext>
          </a:extLst>
        </p:cNvPr>
        <p:cNvGrpSpPr/>
        <p:nvPr/>
      </p:nvGrpSpPr>
      <p:grpSpPr>
        <a:xfrm>
          <a:off x="0" y="0"/>
          <a:ext cx="0" cy="0"/>
          <a:chOff x="0" y="0"/>
          <a:chExt cx="0" cy="0"/>
        </a:xfrm>
      </p:grpSpPr>
      <p:pic>
        <p:nvPicPr>
          <p:cNvPr id="7" name="Picture 6" descr="A graph of a number of patients&#10;&#10;AI-generated content may be incorrect.">
            <a:extLst>
              <a:ext uri="{FF2B5EF4-FFF2-40B4-BE49-F238E27FC236}">
                <a16:creationId xmlns:a16="http://schemas.microsoft.com/office/drawing/2014/main" id="{05AE28C0-B616-3B3C-814E-B491BAA9E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2065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5C68A-5629-E398-2C16-5D5266BB5F66}"/>
            </a:ext>
          </a:extLst>
        </p:cNvPr>
        <p:cNvGrpSpPr/>
        <p:nvPr/>
      </p:nvGrpSpPr>
      <p:grpSpPr>
        <a:xfrm>
          <a:off x="0" y="0"/>
          <a:ext cx="0" cy="0"/>
          <a:chOff x="0" y="0"/>
          <a:chExt cx="0" cy="0"/>
        </a:xfrm>
      </p:grpSpPr>
      <p:pic>
        <p:nvPicPr>
          <p:cNvPr id="7" name="Picture 6" descr="A graph of multiple myeloma treatment&#10;&#10;AI-generated content may be incorrect.">
            <a:extLst>
              <a:ext uri="{FF2B5EF4-FFF2-40B4-BE49-F238E27FC236}">
                <a16:creationId xmlns:a16="http://schemas.microsoft.com/office/drawing/2014/main" id="{BBE0C121-10D8-85A0-438C-29FF37423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0509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CE3D1-9F57-6F62-4CC8-CEE8A5B94805}"/>
            </a:ext>
          </a:extLst>
        </p:cNvPr>
        <p:cNvGrpSpPr/>
        <p:nvPr/>
      </p:nvGrpSpPr>
      <p:grpSpPr>
        <a:xfrm>
          <a:off x="0" y="0"/>
          <a:ext cx="0" cy="0"/>
          <a:chOff x="0" y="0"/>
          <a:chExt cx="0" cy="0"/>
        </a:xfrm>
      </p:grpSpPr>
      <p:pic>
        <p:nvPicPr>
          <p:cNvPr id="6" name="Picture 5" descr="A graph of lymphoma treatment&#10;&#10;AI-generated content may be incorrect.">
            <a:extLst>
              <a:ext uri="{FF2B5EF4-FFF2-40B4-BE49-F238E27FC236}">
                <a16:creationId xmlns:a16="http://schemas.microsoft.com/office/drawing/2014/main" id="{1FB32CCF-4F87-80AC-26B7-B68619700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8649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CD06B-7723-9B34-37FE-86490463B976}"/>
            </a:ext>
          </a:extLst>
        </p:cNvPr>
        <p:cNvGrpSpPr/>
        <p:nvPr/>
      </p:nvGrpSpPr>
      <p:grpSpPr>
        <a:xfrm>
          <a:off x="0" y="0"/>
          <a:ext cx="0" cy="0"/>
          <a:chOff x="0" y="0"/>
          <a:chExt cx="0" cy="0"/>
        </a:xfrm>
      </p:grpSpPr>
      <p:pic>
        <p:nvPicPr>
          <p:cNvPr id="5" name="Picture 4" descr="A graph of a number of patients&#10;&#10;AI-generated content may be incorrect.">
            <a:extLst>
              <a:ext uri="{FF2B5EF4-FFF2-40B4-BE49-F238E27FC236}">
                <a16:creationId xmlns:a16="http://schemas.microsoft.com/office/drawing/2014/main" id="{BE614EA4-7988-F609-62AB-C2A9F41D1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8003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77013-CDB3-6FBC-5DAB-A4118C17CB63}"/>
            </a:ext>
          </a:extLst>
        </p:cNvPr>
        <p:cNvGrpSpPr/>
        <p:nvPr/>
      </p:nvGrpSpPr>
      <p:grpSpPr>
        <a:xfrm>
          <a:off x="0" y="0"/>
          <a:ext cx="0" cy="0"/>
          <a:chOff x="0" y="0"/>
          <a:chExt cx="0" cy="0"/>
        </a:xfrm>
      </p:grpSpPr>
      <p:pic>
        <p:nvPicPr>
          <p:cNvPr id="7" name="Picture 6" descr="A graph of the number of lymphomas&#10;&#10;AI-generated content may be incorrect.">
            <a:extLst>
              <a:ext uri="{FF2B5EF4-FFF2-40B4-BE49-F238E27FC236}">
                <a16:creationId xmlns:a16="http://schemas.microsoft.com/office/drawing/2014/main" id="{3E4B4737-EC2D-715F-F3B0-2B07ABBF4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1837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2B3E2-D77A-FA6C-293D-D75CCE19E15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6B83D1A-E26A-C466-739C-FBF8659CAF1B}"/>
              </a:ext>
            </a:extLst>
          </p:cNvPr>
          <p:cNvSpPr>
            <a:spLocks noGrp="1"/>
          </p:cNvSpPr>
          <p:nvPr>
            <p:ph type="title"/>
          </p:nvPr>
        </p:nvSpPr>
        <p:spPr/>
        <p:txBody>
          <a:bodyPr/>
          <a:lstStyle/>
          <a:p>
            <a:endParaRPr lang="en-US"/>
          </a:p>
        </p:txBody>
      </p:sp>
      <p:pic>
        <p:nvPicPr>
          <p:cNvPr id="11" name="Picture 10" descr="A graph with numbers and text&#10;&#10;AI-generated content may be incorrect.">
            <a:extLst>
              <a:ext uri="{FF2B5EF4-FFF2-40B4-BE49-F238E27FC236}">
                <a16:creationId xmlns:a16="http://schemas.microsoft.com/office/drawing/2014/main" id="{D3117D34-7FFB-DE79-B835-A0DD25A7F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6529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EC33-51E8-2816-7C8C-F68676A8F1B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EDC4D7F-C92F-A8F2-D9C4-E8C42F2F6DD2}"/>
              </a:ext>
            </a:extLst>
          </p:cNvPr>
          <p:cNvSpPr>
            <a:spLocks noGrp="1"/>
          </p:cNvSpPr>
          <p:nvPr>
            <p:ph type="title"/>
          </p:nvPr>
        </p:nvSpPr>
        <p:spPr/>
        <p:txBody>
          <a:bodyPr/>
          <a:lstStyle/>
          <a:p>
            <a:endParaRPr lang="en-US"/>
          </a:p>
        </p:txBody>
      </p:sp>
      <p:pic>
        <p:nvPicPr>
          <p:cNvPr id="10" name="Picture 9" descr="A graph of numbers and a number of patients&#10;&#10;AI-generated content may be incorrect.">
            <a:extLst>
              <a:ext uri="{FF2B5EF4-FFF2-40B4-BE49-F238E27FC236}">
                <a16:creationId xmlns:a16="http://schemas.microsoft.com/office/drawing/2014/main" id="{E47308AD-62E0-E0E0-35D4-CFC3F422C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7083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different colored lines&#10;&#10;AI-generated content may be incorrect.">
            <a:extLst>
              <a:ext uri="{FF2B5EF4-FFF2-40B4-BE49-F238E27FC236}">
                <a16:creationId xmlns:a16="http://schemas.microsoft.com/office/drawing/2014/main" id="{A8797E55-2C22-0684-1262-DB68B1BD4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1355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6DCCA-4571-C89A-3D44-06D3B03F24D7}"/>
            </a:ext>
          </a:extLst>
        </p:cNvPr>
        <p:cNvGrpSpPr/>
        <p:nvPr/>
      </p:nvGrpSpPr>
      <p:grpSpPr>
        <a:xfrm>
          <a:off x="0" y="0"/>
          <a:ext cx="0" cy="0"/>
          <a:chOff x="0" y="0"/>
          <a:chExt cx="0" cy="0"/>
        </a:xfrm>
      </p:grpSpPr>
      <p:pic>
        <p:nvPicPr>
          <p:cNvPr id="5" name="Picture 4" descr="A graph showing the different types of lymphoma cells&#10;&#10;AI-generated content may be incorrect.">
            <a:extLst>
              <a:ext uri="{FF2B5EF4-FFF2-40B4-BE49-F238E27FC236}">
                <a16:creationId xmlns:a16="http://schemas.microsoft.com/office/drawing/2014/main" id="{B696E221-B8D9-F8DC-A027-3D6308772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5010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e chart with text on it&#10;&#10;AI-generated content may be incorrect.">
            <a:extLst>
              <a:ext uri="{FF2B5EF4-FFF2-40B4-BE49-F238E27FC236}">
                <a16:creationId xmlns:a16="http://schemas.microsoft.com/office/drawing/2014/main" id="{16245044-914F-929D-983E-4285F3D92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2821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733BE-0752-9D6F-1F35-FB39D71304E7}"/>
            </a:ext>
          </a:extLst>
        </p:cNvPr>
        <p:cNvGrpSpPr/>
        <p:nvPr/>
      </p:nvGrpSpPr>
      <p:grpSpPr>
        <a:xfrm>
          <a:off x="0" y="0"/>
          <a:ext cx="0" cy="0"/>
          <a:chOff x="0" y="0"/>
          <a:chExt cx="0" cy="0"/>
        </a:xfrm>
      </p:grpSpPr>
      <p:pic>
        <p:nvPicPr>
          <p:cNvPr id="7" name="Picture 6" descr="A graph showing the number of cell-t cells&#10;&#10;AI-generated content may be incorrect.">
            <a:extLst>
              <a:ext uri="{FF2B5EF4-FFF2-40B4-BE49-F238E27FC236}">
                <a16:creationId xmlns:a16="http://schemas.microsoft.com/office/drawing/2014/main" id="{4B3DD796-5104-9A1C-1E6D-085C73605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9638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up of a graph&#10;&#10;AI-generated content may be incorrect.">
            <a:extLst>
              <a:ext uri="{FF2B5EF4-FFF2-40B4-BE49-F238E27FC236}">
                <a16:creationId xmlns:a16="http://schemas.microsoft.com/office/drawing/2014/main" id="{05D839B1-961E-40B9-B423-E784F1E1F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3722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up of a graph&#10;&#10;AI-generated content may be incorrect.">
            <a:extLst>
              <a:ext uri="{FF2B5EF4-FFF2-40B4-BE49-F238E27FC236}">
                <a16:creationId xmlns:a16="http://schemas.microsoft.com/office/drawing/2014/main" id="{17F04E38-A050-4494-5399-AA8A8419F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3046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aph of death after autochct and pediatrics&#10;&#10;AI-generated content may be incorrect.">
            <a:extLst>
              <a:ext uri="{FF2B5EF4-FFF2-40B4-BE49-F238E27FC236}">
                <a16:creationId xmlns:a16="http://schemas.microsoft.com/office/drawing/2014/main" id="{E1EB6E76-4417-5D2F-2B60-39B2B9D3B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3139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diagram of a number of people&#10;&#10;AI-generated content may be incorrect.">
            <a:extLst>
              <a:ext uri="{FF2B5EF4-FFF2-40B4-BE49-F238E27FC236}">
                <a16:creationId xmlns:a16="http://schemas.microsoft.com/office/drawing/2014/main" id="{883EC7CE-02D3-9334-2D18-082CEBEFD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4933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up of a graph&#10;&#10;AI-generated content may be incorrect.">
            <a:extLst>
              <a:ext uri="{FF2B5EF4-FFF2-40B4-BE49-F238E27FC236}">
                <a16:creationId xmlns:a16="http://schemas.microsoft.com/office/drawing/2014/main" id="{818EF498-A1CC-0005-91F0-EE9685259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0877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up of a graph&#10;&#10;AI-generated content may be incorrect.">
            <a:extLst>
              <a:ext uri="{FF2B5EF4-FFF2-40B4-BE49-F238E27FC236}">
                <a16:creationId xmlns:a16="http://schemas.microsoft.com/office/drawing/2014/main" id="{DF1051B1-DA54-CC7F-DD4C-4EAF798F9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4713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D8ABF-17B9-E1E9-443A-6D0B6892882E}"/>
            </a:ext>
          </a:extLst>
        </p:cNvPr>
        <p:cNvGrpSpPr/>
        <p:nvPr/>
      </p:nvGrpSpPr>
      <p:grpSpPr>
        <a:xfrm>
          <a:off x="0" y="0"/>
          <a:ext cx="0" cy="0"/>
          <a:chOff x="0" y="0"/>
          <a:chExt cx="0" cy="0"/>
        </a:xfrm>
      </p:grpSpPr>
      <p:pic>
        <p:nvPicPr>
          <p:cNvPr id="20" name="Picture 19" descr="A close-up of a graph&#10;&#10;AI-generated content may be incorrect.">
            <a:extLst>
              <a:ext uri="{FF2B5EF4-FFF2-40B4-BE49-F238E27FC236}">
                <a16:creationId xmlns:a16="http://schemas.microsoft.com/office/drawing/2014/main" id="{EB62460E-622F-2C83-CD24-9E52B8B4A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5456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74C48-66E0-61B0-DD94-FA81C354BEE8}"/>
            </a:ext>
          </a:extLst>
        </p:cNvPr>
        <p:cNvGrpSpPr/>
        <p:nvPr/>
      </p:nvGrpSpPr>
      <p:grpSpPr>
        <a:xfrm>
          <a:off x="0" y="0"/>
          <a:ext cx="0" cy="0"/>
          <a:chOff x="0" y="0"/>
          <a:chExt cx="0" cy="0"/>
        </a:xfrm>
      </p:grpSpPr>
      <p:pic>
        <p:nvPicPr>
          <p:cNvPr id="5" name="Picture 4" descr="A graph with numbers and a number of different colored bars&#10;&#10;AI-generated content may be incorrect.">
            <a:extLst>
              <a:ext uri="{FF2B5EF4-FFF2-40B4-BE49-F238E27FC236}">
                <a16:creationId xmlns:a16="http://schemas.microsoft.com/office/drawing/2014/main" id="{5A35BBB9-235D-270A-B7AA-BDCAE99D0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47690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30D7F-C988-75E4-8753-02EA374A71AE}"/>
            </a:ext>
          </a:extLst>
        </p:cNvPr>
        <p:cNvGrpSpPr/>
        <p:nvPr/>
      </p:nvGrpSpPr>
      <p:grpSpPr>
        <a:xfrm>
          <a:off x="0" y="0"/>
          <a:ext cx="0" cy="0"/>
          <a:chOff x="0" y="0"/>
          <a:chExt cx="0" cy="0"/>
        </a:xfrm>
      </p:grpSpPr>
      <p:pic>
        <p:nvPicPr>
          <p:cNvPr id="6" name="Picture 5" descr="A chart of a number of people sitting on the floor&#10;&#10;AI-generated content may be incorrect.">
            <a:extLst>
              <a:ext uri="{FF2B5EF4-FFF2-40B4-BE49-F238E27FC236}">
                <a16:creationId xmlns:a16="http://schemas.microsoft.com/office/drawing/2014/main" id="{D18828AB-A829-3A74-E24D-91D21183F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0248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F07E9-C20D-469E-075A-C00BF772CD2C}"/>
            </a:ext>
          </a:extLst>
        </p:cNvPr>
        <p:cNvGrpSpPr/>
        <p:nvPr/>
      </p:nvGrpSpPr>
      <p:grpSpPr>
        <a:xfrm>
          <a:off x="0" y="0"/>
          <a:ext cx="0" cy="0"/>
          <a:chOff x="0" y="0"/>
          <a:chExt cx="0" cy="0"/>
        </a:xfrm>
      </p:grpSpPr>
      <p:pic>
        <p:nvPicPr>
          <p:cNvPr id="6" name="Picture 5" descr="A diagram of a conditioner&#10;&#10;AI-generated content may be incorrect.">
            <a:extLst>
              <a:ext uri="{FF2B5EF4-FFF2-40B4-BE49-F238E27FC236}">
                <a16:creationId xmlns:a16="http://schemas.microsoft.com/office/drawing/2014/main" id="{3BA6DF5C-3904-4049-1AD5-6E7BA01D4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5241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E0B4A-0036-7AEF-F30A-8CC6E43F6AA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D9A57C6-EF16-ACC8-74DD-6F41332F5574}"/>
              </a:ext>
            </a:extLst>
          </p:cNvPr>
          <p:cNvSpPr>
            <a:spLocks noGrp="1"/>
          </p:cNvSpPr>
          <p:nvPr>
            <p:ph type="title"/>
          </p:nvPr>
        </p:nvSpPr>
        <p:spPr/>
        <p:txBody>
          <a:bodyPr/>
          <a:lstStyle/>
          <a:p>
            <a:endParaRPr lang="en-US"/>
          </a:p>
        </p:txBody>
      </p:sp>
      <p:pic>
        <p:nvPicPr>
          <p:cNvPr id="10" name="Picture 9" descr="A graph with numbers and text&#10;&#10;AI-generated content may be incorrect.">
            <a:extLst>
              <a:ext uri="{FF2B5EF4-FFF2-40B4-BE49-F238E27FC236}">
                <a16:creationId xmlns:a16="http://schemas.microsoft.com/office/drawing/2014/main" id="{31B357C5-A486-3757-3DDE-A93C1F8F8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0161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5F5A3-566F-FC98-9758-1819C636E579}"/>
            </a:ext>
          </a:extLst>
        </p:cNvPr>
        <p:cNvGrpSpPr/>
        <p:nvPr/>
      </p:nvGrpSpPr>
      <p:grpSpPr>
        <a:xfrm>
          <a:off x="0" y="0"/>
          <a:ext cx="0" cy="0"/>
          <a:chOff x="0" y="0"/>
          <a:chExt cx="0" cy="0"/>
        </a:xfrm>
      </p:grpSpPr>
      <p:pic>
        <p:nvPicPr>
          <p:cNvPr id="7" name="Picture 6" descr="A graph with numbers and text&#10;&#10;AI-generated content may be incorrect.">
            <a:extLst>
              <a:ext uri="{FF2B5EF4-FFF2-40B4-BE49-F238E27FC236}">
                <a16:creationId xmlns:a16="http://schemas.microsoft.com/office/drawing/2014/main" id="{60A71F17-114B-8B86-8FBD-22A0C2220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82729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numbers and numbers&#10;&#10;AI-generated content may be incorrect.">
            <a:extLst>
              <a:ext uri="{FF2B5EF4-FFF2-40B4-BE49-F238E27FC236}">
                <a16:creationId xmlns:a16="http://schemas.microsoft.com/office/drawing/2014/main" id="{E4450D7A-A5CF-CC6E-D04C-D4760BB5B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7736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numbers and text&#10;&#10;AI-generated content may be incorrect.">
            <a:extLst>
              <a:ext uri="{FF2B5EF4-FFF2-40B4-BE49-F238E27FC236}">
                <a16:creationId xmlns:a16="http://schemas.microsoft.com/office/drawing/2014/main" id="{B57084F6-45D7-0B31-A751-48D99EE84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4974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the number of patients&#10;&#10;AI-generated content may be incorrect.">
            <a:extLst>
              <a:ext uri="{FF2B5EF4-FFF2-40B4-BE49-F238E27FC236}">
                <a16:creationId xmlns:a16="http://schemas.microsoft.com/office/drawing/2014/main" id="{02D5E613-2E56-97B5-0F10-195C68394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5207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the number of the company's infusions&#10;&#10;AI-generated content may be incorrect.">
            <a:extLst>
              <a:ext uri="{FF2B5EF4-FFF2-40B4-BE49-F238E27FC236}">
                <a16:creationId xmlns:a16="http://schemas.microsoft.com/office/drawing/2014/main" id="{F9E85EA6-ACB0-A35A-E9A6-69DE34B87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32338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numbers and text&#10;&#10;AI-generated content may be incorrect.">
            <a:extLst>
              <a:ext uri="{FF2B5EF4-FFF2-40B4-BE49-F238E27FC236}">
                <a16:creationId xmlns:a16="http://schemas.microsoft.com/office/drawing/2014/main" id="{8129B01E-9716-EE41-9467-46E7CFCA8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40529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different colored squares&#10;&#10;AI-generated content may be incorrect.">
            <a:extLst>
              <a:ext uri="{FF2B5EF4-FFF2-40B4-BE49-F238E27FC236}">
                <a16:creationId xmlns:a16="http://schemas.microsoft.com/office/drawing/2014/main" id="{0DE18751-B1E5-81C9-750C-2BFA0F4CF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3976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FCEB9-98ED-B5E1-8D5E-BEC7AE4FFB1C}"/>
            </a:ext>
          </a:extLst>
        </p:cNvPr>
        <p:cNvGrpSpPr/>
        <p:nvPr/>
      </p:nvGrpSpPr>
      <p:grpSpPr>
        <a:xfrm>
          <a:off x="0" y="0"/>
          <a:ext cx="0" cy="0"/>
          <a:chOff x="0" y="0"/>
          <a:chExt cx="0" cy="0"/>
        </a:xfrm>
      </p:grpSpPr>
      <p:pic>
        <p:nvPicPr>
          <p:cNvPr id="7" name="Picture 6" descr="A graph of different colored lines&#10;&#10;AI-generated content may be incorrect.">
            <a:extLst>
              <a:ext uri="{FF2B5EF4-FFF2-40B4-BE49-F238E27FC236}">
                <a16:creationId xmlns:a16="http://schemas.microsoft.com/office/drawing/2014/main" id="{D9D2F869-0DD6-5385-5B37-159ED777E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11433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0430-BC53-82B8-13A9-DB667BF3648B}"/>
              </a:ext>
            </a:extLst>
          </p:cNvPr>
          <p:cNvSpPr>
            <a:spLocks noGrp="1"/>
          </p:cNvSpPr>
          <p:nvPr>
            <p:ph type="title"/>
          </p:nvPr>
        </p:nvSpPr>
        <p:spPr/>
        <p:txBody>
          <a:bodyPr/>
          <a:lstStyle/>
          <a:p>
            <a:endParaRPr lang="en-US"/>
          </a:p>
        </p:txBody>
      </p:sp>
      <p:pic>
        <p:nvPicPr>
          <p:cNvPr id="9" name="Picture 8" descr="A graph showing the number of patients in survival after allotracheal cancer&#10;&#10;AI-generated content may be incorrect.">
            <a:extLst>
              <a:ext uri="{FF2B5EF4-FFF2-40B4-BE49-F238E27FC236}">
                <a16:creationId xmlns:a16="http://schemas.microsoft.com/office/drawing/2014/main" id="{2855A2B7-EDE5-441F-E432-E68BF0604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1372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C64A6-BAA7-79BB-871E-7E22367993E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FD97C2E-BFDE-5BDD-510D-67B4DF9054F3}"/>
              </a:ext>
            </a:extLst>
          </p:cNvPr>
          <p:cNvSpPr>
            <a:spLocks noGrp="1"/>
          </p:cNvSpPr>
          <p:nvPr>
            <p:ph type="title"/>
          </p:nvPr>
        </p:nvSpPr>
        <p:spPr/>
        <p:txBody>
          <a:bodyPr/>
          <a:lstStyle/>
          <a:p>
            <a:endParaRPr lang="en-US"/>
          </a:p>
        </p:txBody>
      </p:sp>
      <p:pic>
        <p:nvPicPr>
          <p:cNvPr id="9" name="Picture 8" descr="A graph showing the number of years&#10;&#10;AI-generated content may be incorrect.">
            <a:extLst>
              <a:ext uri="{FF2B5EF4-FFF2-40B4-BE49-F238E27FC236}">
                <a16:creationId xmlns:a16="http://schemas.microsoft.com/office/drawing/2014/main" id="{A7127959-5E83-B8B9-9745-A06B774E1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90482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E17E5B-66D5-DC02-E833-9F47FB612BBF}"/>
              </a:ext>
            </a:extLst>
          </p:cNvPr>
          <p:cNvSpPr>
            <a:spLocks noGrp="1"/>
          </p:cNvSpPr>
          <p:nvPr>
            <p:ph type="title"/>
          </p:nvPr>
        </p:nvSpPr>
        <p:spPr/>
        <p:txBody>
          <a:bodyPr/>
          <a:lstStyle/>
          <a:p>
            <a:endParaRPr lang="en-US"/>
          </a:p>
        </p:txBody>
      </p:sp>
      <p:pic>
        <p:nvPicPr>
          <p:cNvPr id="11" name="Picture 10" descr="A graph of probabilist and probabilist&#10;&#10;AI-generated content may be incorrect.">
            <a:extLst>
              <a:ext uri="{FF2B5EF4-FFF2-40B4-BE49-F238E27FC236}">
                <a16:creationId xmlns:a16="http://schemas.microsoft.com/office/drawing/2014/main" id="{6534CA47-B056-4E62-A9CB-05F92F824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61195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1DCCC-8CF8-25DF-D1C6-3CF12DBF01F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C914DB-5812-C94B-EF2F-C39FBE15F43C}"/>
              </a:ext>
            </a:extLst>
          </p:cNvPr>
          <p:cNvSpPr>
            <a:spLocks noGrp="1"/>
          </p:cNvSpPr>
          <p:nvPr>
            <p:ph type="title"/>
          </p:nvPr>
        </p:nvSpPr>
        <p:spPr/>
        <p:txBody>
          <a:bodyPr/>
          <a:lstStyle/>
          <a:p>
            <a:endParaRPr lang="en-US"/>
          </a:p>
        </p:txBody>
      </p:sp>
      <p:pic>
        <p:nvPicPr>
          <p:cNvPr id="11" name="Picture 10" descr="A graph of probiotics and probiotics&#10;&#10;AI-generated content may be incorrect.">
            <a:extLst>
              <a:ext uri="{FF2B5EF4-FFF2-40B4-BE49-F238E27FC236}">
                <a16:creationId xmlns:a16="http://schemas.microsoft.com/office/drawing/2014/main" id="{4C3616EE-BE82-9D9B-A6B0-8F63152B1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6085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58C41-EBED-2315-0226-545365834D4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19C6C7A-4876-543E-CA58-69FBD284AB60}"/>
              </a:ext>
            </a:extLst>
          </p:cNvPr>
          <p:cNvSpPr>
            <a:spLocks noGrp="1"/>
          </p:cNvSpPr>
          <p:nvPr>
            <p:ph type="title"/>
          </p:nvPr>
        </p:nvSpPr>
        <p:spPr/>
        <p:txBody>
          <a:bodyPr/>
          <a:lstStyle/>
          <a:p>
            <a:endParaRPr lang="en-US"/>
          </a:p>
        </p:txBody>
      </p:sp>
      <p:pic>
        <p:nvPicPr>
          <p:cNvPr id="8" name="Picture 7" descr="A graph of a cancer patient&#10;&#10;AI-generated content may be incorrect.">
            <a:extLst>
              <a:ext uri="{FF2B5EF4-FFF2-40B4-BE49-F238E27FC236}">
                <a16:creationId xmlns:a16="http://schemas.microsoft.com/office/drawing/2014/main" id="{1A70BF80-F7F5-7E0B-283F-FF6A55CBE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91422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AF641-4743-3B70-FF91-B0AC35736C8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833B57-E1AC-DA36-BED1-7608F5CFF5EF}"/>
              </a:ext>
            </a:extLst>
          </p:cNvPr>
          <p:cNvSpPr>
            <a:spLocks noGrp="1"/>
          </p:cNvSpPr>
          <p:nvPr>
            <p:ph type="title"/>
          </p:nvPr>
        </p:nvSpPr>
        <p:spPr/>
        <p:txBody>
          <a:bodyPr/>
          <a:lstStyle/>
          <a:p>
            <a:endParaRPr lang="en-US"/>
          </a:p>
        </p:txBody>
      </p:sp>
      <p:pic>
        <p:nvPicPr>
          <p:cNvPr id="8" name="Picture 7" descr="A graph of cancer patients&#10;&#10;AI-generated content may be incorrect.">
            <a:extLst>
              <a:ext uri="{FF2B5EF4-FFF2-40B4-BE49-F238E27FC236}">
                <a16:creationId xmlns:a16="http://schemas.microsoft.com/office/drawing/2014/main" id="{F4CCD5BE-7250-7C7D-661B-5631AA3DD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70797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C54C6E-6C56-6F4D-B3C7-B24FC43E2ABA}"/>
              </a:ext>
            </a:extLst>
          </p:cNvPr>
          <p:cNvSpPr>
            <a:spLocks noGrp="1"/>
          </p:cNvSpPr>
          <p:nvPr>
            <p:ph type="title"/>
          </p:nvPr>
        </p:nvSpPr>
        <p:spPr/>
        <p:txBody>
          <a:bodyPr/>
          <a:lstStyle/>
          <a:p>
            <a:endParaRPr lang="en-US"/>
          </a:p>
        </p:txBody>
      </p:sp>
      <p:pic>
        <p:nvPicPr>
          <p:cNvPr id="7" name="Picture 6" descr="A graph of patients with probabilistic functions&#10;&#10;AI-generated content may be incorrect.">
            <a:extLst>
              <a:ext uri="{FF2B5EF4-FFF2-40B4-BE49-F238E27FC236}">
                <a16:creationId xmlns:a16="http://schemas.microsoft.com/office/drawing/2014/main" id="{11C7A977-19CC-5D6A-2046-B4DB6B5F1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58848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FDCF7E-51FA-C21B-3C18-8C42F568A805}"/>
              </a:ext>
            </a:extLst>
          </p:cNvPr>
          <p:cNvSpPr>
            <a:spLocks noGrp="1"/>
          </p:cNvSpPr>
          <p:nvPr>
            <p:ph type="title"/>
          </p:nvPr>
        </p:nvSpPr>
        <p:spPr/>
        <p:txBody>
          <a:bodyPr/>
          <a:lstStyle/>
          <a:p>
            <a:endParaRPr lang="en-US"/>
          </a:p>
        </p:txBody>
      </p:sp>
      <p:pic>
        <p:nvPicPr>
          <p:cNvPr id="10" name="Picture 9" descr="A graph of cancer patients&#10;&#10;AI-generated content may be incorrect.">
            <a:extLst>
              <a:ext uri="{FF2B5EF4-FFF2-40B4-BE49-F238E27FC236}">
                <a16:creationId xmlns:a16="http://schemas.microsoft.com/office/drawing/2014/main" id="{B74AE825-5EA6-1BFC-57D6-5413ACFC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56207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EB010-BD00-65FE-6122-8A0E0232DEC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4E22CB9-115E-3450-2AC6-7537CC581E5C}"/>
              </a:ext>
            </a:extLst>
          </p:cNvPr>
          <p:cNvSpPr>
            <a:spLocks noGrp="1"/>
          </p:cNvSpPr>
          <p:nvPr>
            <p:ph type="title"/>
          </p:nvPr>
        </p:nvSpPr>
        <p:spPr/>
        <p:txBody>
          <a:bodyPr/>
          <a:lstStyle/>
          <a:p>
            <a:endParaRPr lang="en-US"/>
          </a:p>
        </p:txBody>
      </p:sp>
      <p:pic>
        <p:nvPicPr>
          <p:cNvPr id="8" name="Picture 7" descr="A comparison of patients'patients'and patients's patients'charts&#10;&#10;AI-generated content may be incorrect.">
            <a:extLst>
              <a:ext uri="{FF2B5EF4-FFF2-40B4-BE49-F238E27FC236}">
                <a16:creationId xmlns:a16="http://schemas.microsoft.com/office/drawing/2014/main" id="{BC48AA39-12B4-021A-B59F-1F5967CF2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3748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C60A01-0E7F-38B5-4B7D-8321652635D0}"/>
              </a:ext>
            </a:extLst>
          </p:cNvPr>
          <p:cNvSpPr>
            <a:spLocks noGrp="1"/>
          </p:cNvSpPr>
          <p:nvPr>
            <p:ph type="title"/>
          </p:nvPr>
        </p:nvSpPr>
        <p:spPr/>
        <p:txBody>
          <a:bodyPr/>
          <a:lstStyle/>
          <a:p>
            <a:endParaRPr lang="en-US"/>
          </a:p>
        </p:txBody>
      </p:sp>
      <p:pic>
        <p:nvPicPr>
          <p:cNvPr id="7" name="Picture 6" descr="A graph of probiotics and probiotics&#10;&#10;AI-generated content may be incorrect.">
            <a:extLst>
              <a:ext uri="{FF2B5EF4-FFF2-40B4-BE49-F238E27FC236}">
                <a16:creationId xmlns:a16="http://schemas.microsoft.com/office/drawing/2014/main" id="{C325F744-C408-B687-C09F-E5DE93971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4208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BA50-A17D-608A-6562-554B56EB6069}"/>
            </a:ext>
          </a:extLst>
        </p:cNvPr>
        <p:cNvGrpSpPr/>
        <p:nvPr/>
      </p:nvGrpSpPr>
      <p:grpSpPr>
        <a:xfrm>
          <a:off x="0" y="0"/>
          <a:ext cx="0" cy="0"/>
          <a:chOff x="0" y="0"/>
          <a:chExt cx="0" cy="0"/>
        </a:xfrm>
      </p:grpSpPr>
      <p:pic>
        <p:nvPicPr>
          <p:cNvPr id="7" name="Picture 6" descr="A graph of different colored lines&#10;&#10;AI-generated content may be incorrect.">
            <a:extLst>
              <a:ext uri="{FF2B5EF4-FFF2-40B4-BE49-F238E27FC236}">
                <a16:creationId xmlns:a16="http://schemas.microsoft.com/office/drawing/2014/main" id="{C3DC4843-2922-99D4-BDE5-BB7A4B8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55489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D7102-F48F-7986-867B-C48BE5E5293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B7F634A-E16B-337B-C660-540DAD50E795}"/>
              </a:ext>
            </a:extLst>
          </p:cNvPr>
          <p:cNvSpPr>
            <a:spLocks noGrp="1"/>
          </p:cNvSpPr>
          <p:nvPr>
            <p:ph type="title"/>
          </p:nvPr>
        </p:nvSpPr>
        <p:spPr/>
        <p:txBody>
          <a:bodyPr/>
          <a:lstStyle/>
          <a:p>
            <a:endParaRPr lang="en-US"/>
          </a:p>
        </p:txBody>
      </p:sp>
      <p:pic>
        <p:nvPicPr>
          <p:cNvPr id="8" name="Picture 7" descr="A graph of probiotics and probiotics&#10;&#10;AI-generated content may be incorrect.">
            <a:extLst>
              <a:ext uri="{FF2B5EF4-FFF2-40B4-BE49-F238E27FC236}">
                <a16:creationId xmlns:a16="http://schemas.microsoft.com/office/drawing/2014/main" id="{D52C07FC-E790-7AAB-547B-3E0B3DE41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563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4FFEC2-B5B4-4816-105E-85A6292502BE}"/>
              </a:ext>
            </a:extLst>
          </p:cNvPr>
          <p:cNvSpPr>
            <a:spLocks noGrp="1"/>
          </p:cNvSpPr>
          <p:nvPr>
            <p:ph type="title"/>
          </p:nvPr>
        </p:nvSpPr>
        <p:spPr/>
        <p:txBody>
          <a:bodyPr/>
          <a:lstStyle/>
          <a:p>
            <a:endParaRPr lang="en-US"/>
          </a:p>
        </p:txBody>
      </p:sp>
      <p:pic>
        <p:nvPicPr>
          <p:cNvPr id="7" name="Picture 6" descr="A graph of different colored lines&#10;&#10;AI-generated content may be incorrect.">
            <a:extLst>
              <a:ext uri="{FF2B5EF4-FFF2-40B4-BE49-F238E27FC236}">
                <a16:creationId xmlns:a16="http://schemas.microsoft.com/office/drawing/2014/main" id="{F1F1A192-E7F1-C0CB-142D-DA02C9B48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02896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E45BE15-5096-B374-6B33-A7E217FE43D3}"/>
              </a:ext>
            </a:extLst>
          </p:cNvPr>
          <p:cNvSpPr>
            <a:spLocks noGrp="1"/>
          </p:cNvSpPr>
          <p:nvPr>
            <p:ph type="title"/>
          </p:nvPr>
        </p:nvSpPr>
        <p:spPr/>
        <p:txBody>
          <a:bodyPr/>
          <a:lstStyle/>
          <a:p>
            <a:endParaRPr lang="en-US"/>
          </a:p>
        </p:txBody>
      </p:sp>
      <p:pic>
        <p:nvPicPr>
          <p:cNvPr id="11" name="Picture 10" descr="A graph of a patient's life&#10;&#10;AI-generated content may be incorrect.">
            <a:extLst>
              <a:ext uri="{FF2B5EF4-FFF2-40B4-BE49-F238E27FC236}">
                <a16:creationId xmlns:a16="http://schemas.microsoft.com/office/drawing/2014/main" id="{95C145A7-53B9-55EC-BC4C-0CA27D22C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9040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A8D9F-940D-2DEE-1D62-50FB2FB0939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D2FFA1B-E50F-7F22-09F3-5A5AA80D5E76}"/>
              </a:ext>
            </a:extLst>
          </p:cNvPr>
          <p:cNvSpPr>
            <a:spLocks noGrp="1"/>
          </p:cNvSpPr>
          <p:nvPr>
            <p:ph type="title"/>
          </p:nvPr>
        </p:nvSpPr>
        <p:spPr/>
        <p:txBody>
          <a:bodyPr/>
          <a:lstStyle/>
          <a:p>
            <a:endParaRPr lang="en-US"/>
          </a:p>
        </p:txBody>
      </p:sp>
      <p:pic>
        <p:nvPicPr>
          <p:cNvPr id="10" name="Picture 9" descr="A comparison of a patient's disease&#10;&#10;AI-generated content may be incorrect.">
            <a:extLst>
              <a:ext uri="{FF2B5EF4-FFF2-40B4-BE49-F238E27FC236}">
                <a16:creationId xmlns:a16="http://schemas.microsoft.com/office/drawing/2014/main" id="{4E3864CC-972F-1922-816A-DD555390C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27265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EAD73-432B-FD15-CB90-D61839FB8F6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FFA8FDB-77E2-23FD-183E-377C4DF91026}"/>
              </a:ext>
            </a:extLst>
          </p:cNvPr>
          <p:cNvSpPr>
            <a:spLocks noGrp="1"/>
          </p:cNvSpPr>
          <p:nvPr>
            <p:ph type="title"/>
          </p:nvPr>
        </p:nvSpPr>
        <p:spPr/>
        <p:txBody>
          <a:bodyPr/>
          <a:lstStyle/>
          <a:p>
            <a:endParaRPr lang="en-US"/>
          </a:p>
        </p:txBody>
      </p:sp>
      <p:pic>
        <p:nvPicPr>
          <p:cNvPr id="9" name="Picture 8" descr="A graph of a patient's life&#10;&#10;AI-generated content may be incorrect.">
            <a:extLst>
              <a:ext uri="{FF2B5EF4-FFF2-40B4-BE49-F238E27FC236}">
                <a16:creationId xmlns:a16="http://schemas.microsoft.com/office/drawing/2014/main" id="{96427795-53A3-E82D-DCC4-DC810D43A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7533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284C1-4E0A-CFB4-3595-0166D9F8A9C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27C88B3-4E19-C148-F3F4-9A244A9A22FA}"/>
              </a:ext>
            </a:extLst>
          </p:cNvPr>
          <p:cNvSpPr>
            <a:spLocks noGrp="1"/>
          </p:cNvSpPr>
          <p:nvPr>
            <p:ph type="title"/>
          </p:nvPr>
        </p:nvSpPr>
        <p:spPr/>
        <p:txBody>
          <a:bodyPr/>
          <a:lstStyle/>
          <a:p>
            <a:endParaRPr lang="en-US"/>
          </a:p>
        </p:txBody>
      </p:sp>
      <p:pic>
        <p:nvPicPr>
          <p:cNvPr id="9" name="Picture 8" descr="A comparison of results of sickle cell disease&#10;&#10;AI-generated content may be incorrect.">
            <a:extLst>
              <a:ext uri="{FF2B5EF4-FFF2-40B4-BE49-F238E27FC236}">
                <a16:creationId xmlns:a16="http://schemas.microsoft.com/office/drawing/2014/main" id="{D735E707-4A4F-4183-AE5A-C29938AC8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1180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5B0F4-C2F5-31EE-494F-53EA6CDB3D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58B7FFE-0CD0-F91F-67F2-C9F5716602B4}"/>
              </a:ext>
            </a:extLst>
          </p:cNvPr>
          <p:cNvSpPr>
            <a:spLocks noGrp="1"/>
          </p:cNvSpPr>
          <p:nvPr>
            <p:ph type="title"/>
          </p:nvPr>
        </p:nvSpPr>
        <p:spPr/>
        <p:txBody>
          <a:bodyPr/>
          <a:lstStyle/>
          <a:p>
            <a:endParaRPr lang="en-US"/>
          </a:p>
        </p:txBody>
      </p:sp>
      <p:pic>
        <p:nvPicPr>
          <p:cNvPr id="9" name="Picture 8" descr="A graph showing the number of patients with cancer&#10;&#10;AI-generated content may be incorrect.">
            <a:extLst>
              <a:ext uri="{FF2B5EF4-FFF2-40B4-BE49-F238E27FC236}">
                <a16:creationId xmlns:a16="http://schemas.microsoft.com/office/drawing/2014/main" id="{6337A3D7-B399-996E-460D-16FB87526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58939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6A39E-7512-C4BD-3D98-863BAA47118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003EA7-3522-920B-AA67-841C5983A47E}"/>
              </a:ext>
            </a:extLst>
          </p:cNvPr>
          <p:cNvSpPr>
            <a:spLocks noGrp="1"/>
          </p:cNvSpPr>
          <p:nvPr>
            <p:ph type="title"/>
          </p:nvPr>
        </p:nvSpPr>
        <p:spPr/>
        <p:txBody>
          <a:bodyPr/>
          <a:lstStyle/>
          <a:p>
            <a:endParaRPr lang="en-US"/>
          </a:p>
        </p:txBody>
      </p:sp>
      <p:pic>
        <p:nvPicPr>
          <p:cNvPr id="8" name="Picture 7" descr="A graph of probiotics and probiotics&#10;&#10;AI-generated content may be incorrect.">
            <a:extLst>
              <a:ext uri="{FF2B5EF4-FFF2-40B4-BE49-F238E27FC236}">
                <a16:creationId xmlns:a16="http://schemas.microsoft.com/office/drawing/2014/main" id="{B7558392-23A8-E518-37DE-53721A017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17158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3AD86D-6FF5-D6AD-3F3B-D56DEAE55D6D}"/>
              </a:ext>
            </a:extLst>
          </p:cNvPr>
          <p:cNvSpPr>
            <a:spLocks noGrp="1"/>
          </p:cNvSpPr>
          <p:nvPr>
            <p:ph type="title"/>
          </p:nvPr>
        </p:nvSpPr>
        <p:spPr/>
        <p:txBody>
          <a:bodyPr/>
          <a:lstStyle/>
          <a:p>
            <a:endParaRPr lang="en-US"/>
          </a:p>
        </p:txBody>
      </p:sp>
      <p:pic>
        <p:nvPicPr>
          <p:cNvPr id="8" name="Picture 7" descr="A graph of positive and negative results&#10;&#10;AI-generated content may be incorrect.">
            <a:extLst>
              <a:ext uri="{FF2B5EF4-FFF2-40B4-BE49-F238E27FC236}">
                <a16:creationId xmlns:a16="http://schemas.microsoft.com/office/drawing/2014/main" id="{D2A38BEB-3F75-7E41-8356-BA459BD13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1745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D63871-F047-CB96-4F69-75A06C998AE4}"/>
              </a:ext>
            </a:extLst>
          </p:cNvPr>
          <p:cNvSpPr>
            <a:spLocks noGrp="1"/>
          </p:cNvSpPr>
          <p:nvPr>
            <p:ph type="title"/>
          </p:nvPr>
        </p:nvSpPr>
        <p:spPr/>
        <p:txBody>
          <a:bodyPr/>
          <a:lstStyle/>
          <a:p>
            <a:endParaRPr lang="en-US"/>
          </a:p>
        </p:txBody>
      </p:sp>
      <p:pic>
        <p:nvPicPr>
          <p:cNvPr id="8" name="Picture 7" descr="A graph showing multiple myeloids&#10;&#10;AI-generated content may be incorrect.">
            <a:extLst>
              <a:ext uri="{FF2B5EF4-FFF2-40B4-BE49-F238E27FC236}">
                <a16:creationId xmlns:a16="http://schemas.microsoft.com/office/drawing/2014/main" id="{91FCC649-9403-7404-D89D-2EFD70807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4906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25EE7-2C94-B2BA-0249-BD987BE237AF}"/>
            </a:ext>
          </a:extLst>
        </p:cNvPr>
        <p:cNvGrpSpPr/>
        <p:nvPr/>
      </p:nvGrpSpPr>
      <p:grpSpPr>
        <a:xfrm>
          <a:off x="0" y="0"/>
          <a:ext cx="0" cy="0"/>
          <a:chOff x="0" y="0"/>
          <a:chExt cx="0" cy="0"/>
        </a:xfrm>
      </p:grpSpPr>
      <p:pic>
        <p:nvPicPr>
          <p:cNvPr id="7" name="Picture 6" descr="A graph of numbers and a number of people&#10;&#10;AI-generated content may be incorrect.">
            <a:extLst>
              <a:ext uri="{FF2B5EF4-FFF2-40B4-BE49-F238E27FC236}">
                <a16:creationId xmlns:a16="http://schemas.microsoft.com/office/drawing/2014/main" id="{0EFCA341-FE69-DBAD-92CD-A3107D91E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16330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3C2C7A-745C-A912-16DD-571F671577D0}"/>
              </a:ext>
            </a:extLst>
          </p:cNvPr>
          <p:cNvSpPr>
            <a:spLocks noGrp="1"/>
          </p:cNvSpPr>
          <p:nvPr>
            <p:ph type="title"/>
          </p:nvPr>
        </p:nvSpPr>
        <p:spPr/>
        <p:txBody>
          <a:bodyPr/>
          <a:lstStyle/>
          <a:p>
            <a:endParaRPr lang="en-US"/>
          </a:p>
        </p:txBody>
      </p:sp>
      <p:pic>
        <p:nvPicPr>
          <p:cNvPr id="8" name="Picture 7" descr="A graph of a car infusion&#10;&#10;AI-generated content may be incorrect.">
            <a:extLst>
              <a:ext uri="{FF2B5EF4-FFF2-40B4-BE49-F238E27FC236}">
                <a16:creationId xmlns:a16="http://schemas.microsoft.com/office/drawing/2014/main" id="{4F4EED37-212C-6603-8C3F-BE87367FF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13682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97D995-D295-2AEF-48CB-2E443D88913E}"/>
              </a:ext>
            </a:extLst>
          </p:cNvPr>
          <p:cNvSpPr>
            <a:spLocks noGrp="1"/>
          </p:cNvSpPr>
          <p:nvPr>
            <p:ph type="title"/>
          </p:nvPr>
        </p:nvSpPr>
        <p:spPr/>
        <p:txBody>
          <a:bodyPr/>
          <a:lstStyle/>
          <a:p>
            <a:endParaRPr lang="en-US"/>
          </a:p>
        </p:txBody>
      </p:sp>
      <p:pic>
        <p:nvPicPr>
          <p:cNvPr id="8" name="Picture 7" descr="A graph showing the age of a car&#10;&#10;AI-generated content may be incorrect.">
            <a:extLst>
              <a:ext uri="{FF2B5EF4-FFF2-40B4-BE49-F238E27FC236}">
                <a16:creationId xmlns:a16="http://schemas.microsoft.com/office/drawing/2014/main" id="{70839205-C301-A637-697A-EA93E925C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4306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08939-DC73-E878-01D8-02B0B945C895}"/>
            </a:ext>
          </a:extLst>
        </p:cNvPr>
        <p:cNvGrpSpPr/>
        <p:nvPr/>
      </p:nvGrpSpPr>
      <p:grpSpPr>
        <a:xfrm>
          <a:off x="0" y="0"/>
          <a:ext cx="0" cy="0"/>
          <a:chOff x="0" y="0"/>
          <a:chExt cx="0" cy="0"/>
        </a:xfrm>
      </p:grpSpPr>
      <p:pic>
        <p:nvPicPr>
          <p:cNvPr id="7" name="Picture 6" descr="A graph with numbers and a number of people&#10;&#10;AI-generated content may be incorrect.">
            <a:extLst>
              <a:ext uri="{FF2B5EF4-FFF2-40B4-BE49-F238E27FC236}">
                <a16:creationId xmlns:a16="http://schemas.microsoft.com/office/drawing/2014/main" id="{8F946E2F-D013-1938-FF0E-F90C76443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5435083"/>
      </p:ext>
    </p:extLst>
  </p:cSld>
  <p:clrMapOvr>
    <a:masterClrMapping/>
  </p:clrMapOvr>
</p:sld>
</file>

<file path=ppt/theme/theme1.xml><?xml version="1.0" encoding="utf-8"?>
<a:theme xmlns:a="http://schemas.openxmlformats.org/drawingml/2006/main" name="CIBMTR_Primary_Template_2024 BRAND">
  <a:themeElements>
    <a:clrScheme name="CIBMTR PPT colors 2024-02-23">
      <a:dk1>
        <a:srgbClr val="000000"/>
      </a:dk1>
      <a:lt1>
        <a:srgbClr val="FFFFFF"/>
      </a:lt1>
      <a:dk2>
        <a:srgbClr val="575757"/>
      </a:dk2>
      <a:lt2>
        <a:srgbClr val="EDEDED"/>
      </a:lt2>
      <a:accent1>
        <a:srgbClr val="00355E"/>
      </a:accent1>
      <a:accent2>
        <a:srgbClr val="007066"/>
      </a:accent2>
      <a:accent3>
        <a:srgbClr val="0079C1"/>
      </a:accent3>
      <a:accent4>
        <a:srgbClr val="8A2066"/>
      </a:accent4>
      <a:accent5>
        <a:srgbClr val="6E6F71"/>
      </a:accent5>
      <a:accent6>
        <a:srgbClr val="DFC327"/>
      </a:accent6>
      <a:hlink>
        <a:srgbClr val="00355E"/>
      </a:hlink>
      <a:folHlink>
        <a:srgbClr val="8A2066"/>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44450">
          <a:solidFill>
            <a:srgbClr val="00355E"/>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20000"/>
          </a:lnSpc>
          <a:spcAft>
            <a:spcPts val="1800"/>
          </a:spcAft>
          <a:defRPr sz="1100" dirty="0" err="1" smtClean="0"/>
        </a:defPPr>
      </a:lstStyle>
    </a:txDef>
  </a:objectDefaults>
  <a:extraClrSchemeLst/>
  <a:extLst>
    <a:ext uri="{05A4C25C-085E-4340-85A3-A5531E510DB2}">
      <thm15:themeFamily xmlns:thm15="http://schemas.microsoft.com/office/thememl/2012/main" name="Presentation1" id="{413D8C3C-748E-AA44-B1A4-4B65C29C9349}" vid="{0E5FC47F-F6AD-A242-9265-E192F8134065}"/>
    </a:ext>
  </a:extLst>
</a:theme>
</file>

<file path=ppt/theme/theme2.xml><?xml version="1.0" encoding="utf-8"?>
<a:theme xmlns:a="http://schemas.openxmlformats.org/drawingml/2006/main" name="Office Theme">
  <a:themeElements>
    <a:clrScheme name="CIBMTR PPT colors 2024-02-23">
      <a:dk1>
        <a:srgbClr val="000000"/>
      </a:dk1>
      <a:lt1>
        <a:srgbClr val="FFFFFF"/>
      </a:lt1>
      <a:dk2>
        <a:srgbClr val="575757"/>
      </a:dk2>
      <a:lt2>
        <a:srgbClr val="EDEDED"/>
      </a:lt2>
      <a:accent1>
        <a:srgbClr val="00355E"/>
      </a:accent1>
      <a:accent2>
        <a:srgbClr val="007066"/>
      </a:accent2>
      <a:accent3>
        <a:srgbClr val="0079C1"/>
      </a:accent3>
      <a:accent4>
        <a:srgbClr val="8A2066"/>
      </a:accent4>
      <a:accent5>
        <a:srgbClr val="6E6F71"/>
      </a:accent5>
      <a:accent6>
        <a:srgbClr val="DFC327"/>
      </a:accent6>
      <a:hlink>
        <a:srgbClr val="0079C1"/>
      </a:hlink>
      <a:folHlink>
        <a:srgbClr val="8A2066"/>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IBMTR PPT colors 2024-02-23">
      <a:dk1>
        <a:srgbClr val="000000"/>
      </a:dk1>
      <a:lt1>
        <a:srgbClr val="FFFFFF"/>
      </a:lt1>
      <a:dk2>
        <a:srgbClr val="575757"/>
      </a:dk2>
      <a:lt2>
        <a:srgbClr val="EDEDED"/>
      </a:lt2>
      <a:accent1>
        <a:srgbClr val="00355E"/>
      </a:accent1>
      <a:accent2>
        <a:srgbClr val="007066"/>
      </a:accent2>
      <a:accent3>
        <a:srgbClr val="0079C1"/>
      </a:accent3>
      <a:accent4>
        <a:srgbClr val="8A2066"/>
      </a:accent4>
      <a:accent5>
        <a:srgbClr val="6E6F71"/>
      </a:accent5>
      <a:accent6>
        <a:srgbClr val="DFC327"/>
      </a:accent6>
      <a:hlink>
        <a:srgbClr val="0079C1"/>
      </a:hlink>
      <a:folHlink>
        <a:srgbClr val="8A2066"/>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0bc113a-c9a3-4599-85f0-a12cbd98fa11" xsi:nil="true"/>
    <lcf76f155ced4ddcb4097134ff3c332f xmlns="d71eacbb-371c-44bb-b6de-4a7189cc252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474889825DB3489F4AF39B2493331F" ma:contentTypeVersion="18" ma:contentTypeDescription="Create a new document." ma:contentTypeScope="" ma:versionID="d27f761cdd31930a04462b08c3329fd3">
  <xsd:schema xmlns:xsd="http://www.w3.org/2001/XMLSchema" xmlns:xs="http://www.w3.org/2001/XMLSchema" xmlns:p="http://schemas.microsoft.com/office/2006/metadata/properties" xmlns:ns2="d71eacbb-371c-44bb-b6de-4a7189cc2523" xmlns:ns3="70bc113a-c9a3-4599-85f0-a12cbd98fa11" targetNamespace="http://schemas.microsoft.com/office/2006/metadata/properties" ma:root="true" ma:fieldsID="a0d388be8bdc3d310982c8664c3c4190" ns2:_="" ns3:_="">
    <xsd:import namespace="d71eacbb-371c-44bb-b6de-4a7189cc2523"/>
    <xsd:import namespace="70bc113a-c9a3-4599-85f0-a12cbd98fa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1eacbb-371c-44bb-b6de-4a7189cc25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bb78db8-4b2d-4898-bc1e-2053417635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bc113a-c9a3-4599-85f0-a12cbd98fa1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714078a-7680-4e84-9ab4-ff85bbf91c09}" ma:internalName="TaxCatchAll" ma:showField="CatchAllData" ma:web="70bc113a-c9a3-4599-85f0-a12cbd98fa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80A1B3-717F-4910-B818-9256BED1A003}">
  <ds:schemaRefs>
    <ds:schemaRef ds:uri="http://schemas.microsoft.com/sharepoint/v3/contenttype/forms"/>
  </ds:schemaRefs>
</ds:datastoreItem>
</file>

<file path=customXml/itemProps2.xml><?xml version="1.0" encoding="utf-8"?>
<ds:datastoreItem xmlns:ds="http://schemas.openxmlformats.org/officeDocument/2006/customXml" ds:itemID="{264674B4-C987-41DB-9779-6AD729F21A32}">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70bc113a-c9a3-4599-85f0-a12cbd98fa11"/>
    <ds:schemaRef ds:uri="http://purl.org/dc/elements/1.1/"/>
    <ds:schemaRef ds:uri="d71eacbb-371c-44bb-b6de-4a7189cc252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7326F59-210B-4F5D-B9E9-C7E8C855A6EB}">
  <ds:schemaRefs>
    <ds:schemaRef ds:uri="70bc113a-c9a3-4599-85f0-a12cbd98fa11"/>
    <ds:schemaRef ds:uri="d71eacbb-371c-44bb-b6de-4a7189cc25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sketchdeck_fresh-start_20190108</Template>
  <TotalTime>1</TotalTime>
  <Words>6729</Words>
  <Application>Microsoft Office PowerPoint</Application>
  <PresentationFormat>Widescreen</PresentationFormat>
  <Paragraphs>498</Paragraphs>
  <Slides>81</Slides>
  <Notes>79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DM Sans 14pt Medium</vt:lpstr>
      <vt:lpstr>Verdana</vt:lpstr>
      <vt:lpstr>CIBMTR_Primary_Template_2024 BRAND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CIBMTR</dc:creator>
  <cp:lastModifiedBy>Siepmann, Elizabeth</cp:lastModifiedBy>
  <cp:revision>1</cp:revision>
  <dcterms:created xsi:type="dcterms:W3CDTF">2023-08-02T21:23:59Z</dcterms:created>
  <dcterms:modified xsi:type="dcterms:W3CDTF">2026-06-17T14:33:25Z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0x010100A4474889825DB3489F4AF39B2493331F</vt:lpwstr>
  </property>
  <property fmtid="{D5CDD505-2E9C-101B-9397-08002B2CF9AE}" pid="3" name="MediaServiceImageTags">
    <vt:lpwstr/>
  </property>
</Properties>
</file>