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8" r:id="rId5"/>
  </p:sldMasterIdLst>
  <p:notesMasterIdLst>
    <p:notesMasterId r:id="rId16"/>
  </p:notesMasterIdLst>
  <p:sldIdLst>
    <p:sldId id="1350" r:id="rId6"/>
    <p:sldId id="1436" r:id="rId7"/>
    <p:sldId id="1513" r:id="rId8"/>
    <p:sldId id="878" r:id="rId9"/>
    <p:sldId id="1521" r:id="rId10"/>
    <p:sldId id="1515" r:id="rId11"/>
    <p:sldId id="1520" r:id="rId12"/>
    <p:sldId id="1518" r:id="rId13"/>
    <p:sldId id="1517" r:id="rId14"/>
    <p:sldId id="1519" r:id="rId15"/>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7D26C36F-E223-4696-A1CB-E64A93BAE6CE}">
          <p14:sldIdLst>
            <p14:sldId id="1350"/>
            <p14:sldId id="1436"/>
            <p14:sldId id="1513"/>
            <p14:sldId id="878"/>
            <p14:sldId id="1521"/>
            <p14:sldId id="1515"/>
            <p14:sldId id="1520"/>
            <p14:sldId id="1518"/>
            <p14:sldId id="1517"/>
            <p14:sldId id="151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inert, Patricia" initials="SP" lastIdx="24" clrIdx="0">
    <p:extLst>
      <p:ext uri="{19B8F6BF-5375-455C-9EA6-DF929625EA0E}">
        <p15:presenceInfo xmlns:p15="http://schemas.microsoft.com/office/powerpoint/2012/main" userId="S::psteinert@mcw.edu::43bd9fa2-48a5-42bf-bf9c-b2f194e7acac" providerId="AD"/>
      </p:ext>
    </p:extLst>
  </p:cmAuthor>
  <p:cmAuthor id="2" name="Dunn, Renee" initials="DR" lastIdx="2" clrIdx="1">
    <p:extLst>
      <p:ext uri="{19B8F6BF-5375-455C-9EA6-DF929625EA0E}">
        <p15:presenceInfo xmlns:p15="http://schemas.microsoft.com/office/powerpoint/2012/main" userId="S::rdunn@mcw.edu::2e17a1ba-1e40-4f34-8fa1-c02ff9dd12a1" providerId="AD"/>
      </p:ext>
    </p:extLst>
  </p:cmAuthor>
  <p:cmAuthor id="3" name="Siepmann, Elizabeth" initials="SE" lastIdx="33" clrIdx="2">
    <p:extLst>
      <p:ext uri="{19B8F6BF-5375-455C-9EA6-DF929625EA0E}">
        <p15:presenceInfo xmlns:p15="http://schemas.microsoft.com/office/powerpoint/2012/main" userId="S::esiepmann@mcw.edu::a34a19c4-7b08-4a70-b4d9-618347dd690a" providerId="AD"/>
      </p:ext>
    </p:extLst>
  </p:cmAuthor>
  <p:cmAuthor id="4" name="Litovich, Carlos" initials="LC" lastIdx="1" clrIdx="3">
    <p:extLst>
      <p:ext uri="{19B8F6BF-5375-455C-9EA6-DF929625EA0E}">
        <p15:presenceInfo xmlns:p15="http://schemas.microsoft.com/office/powerpoint/2012/main" userId="S::clitovich@mcw.edu::4b599e80-261b-4b84-bfda-cb460eb3e710" providerId="AD"/>
      </p:ext>
    </p:extLst>
  </p:cmAuthor>
  <p:cmAuthor id="5" name="Moskop, Amy" initials="MA" lastIdx="38" clrIdx="4">
    <p:extLst>
      <p:ext uri="{19B8F6BF-5375-455C-9EA6-DF929625EA0E}">
        <p15:presenceInfo xmlns:p15="http://schemas.microsoft.com/office/powerpoint/2012/main" userId="S::amoskop@mcw.edu::2abe538d-2653-44ba-8eed-7b98dbb382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200"/>
    <a:srgbClr val="000000"/>
    <a:srgbClr val="0079C1"/>
    <a:srgbClr val="63A70A"/>
    <a:srgbClr val="FFFFFF"/>
    <a:srgbClr val="D3E1CC"/>
    <a:srgbClr val="EAF1E7"/>
    <a:srgbClr val="555557"/>
    <a:srgbClr val="959699"/>
    <a:srgbClr val="8C8D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C0A96A-450C-4214-B5B4-C10790C7377F}" v="6" dt="2021-05-11T17:38:21.020"/>
  </p1510:revLst>
</p1510:revInfo>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70" autoAdjust="0"/>
    <p:restoredTop sz="81646" autoAdjust="0"/>
  </p:normalViewPr>
  <p:slideViewPr>
    <p:cSldViewPr>
      <p:cViewPr varScale="1">
        <p:scale>
          <a:sx n="48" d="100"/>
          <a:sy n="48" d="100"/>
        </p:scale>
        <p:origin x="1052" y="32"/>
      </p:cViewPr>
      <p:guideLst>
        <p:guide orient="horz" pos="2160"/>
        <p:guide pos="3840"/>
      </p:guideLst>
    </p:cSldViewPr>
  </p:slideViewPr>
  <p:notesTextViewPr>
    <p:cViewPr>
      <p:scale>
        <a:sx n="100" d="100"/>
        <a:sy n="100" d="100"/>
      </p:scale>
      <p:origin x="0" y="0"/>
    </p:cViewPr>
  </p:notesTextViewPr>
  <p:sorterViewPr>
    <p:cViewPr>
      <p:scale>
        <a:sx n="180" d="100"/>
        <a:sy n="180" d="100"/>
      </p:scale>
      <p:origin x="0" y="-22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CAR-Tcell</c:v>
                </c:pt>
              </c:strCache>
            </c:strRef>
          </c:tx>
          <c:spPr>
            <a:solidFill>
              <a:schemeClr val="accent1"/>
            </a:solidFill>
            <a:ln>
              <a:solidFill>
                <a:schemeClr val="bg1"/>
              </a:solidFill>
            </a:ln>
            <a:effectLst/>
          </c:spPr>
          <c:invertIfNegative val="0"/>
          <c:dLbls>
            <c:delete val="1"/>
          </c:dLbls>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General</c:formatCode>
                <c:ptCount val="6"/>
                <c:pt idx="0">
                  <c:v>71</c:v>
                </c:pt>
                <c:pt idx="1">
                  <c:v>138</c:v>
                </c:pt>
                <c:pt idx="2">
                  <c:v>861</c:v>
                </c:pt>
                <c:pt idx="3">
                  <c:v>1423</c:v>
                </c:pt>
                <c:pt idx="4">
                  <c:v>1417</c:v>
                </c:pt>
                <c:pt idx="5">
                  <c:v>184</c:v>
                </c:pt>
              </c:numCache>
            </c:numRef>
          </c:val>
          <c:extLst>
            <c:ext xmlns:c16="http://schemas.microsoft.com/office/drawing/2014/chart" uri="{C3380CC4-5D6E-409C-BE32-E72D297353CC}">
              <c16:uniqueId val="{00000000-77F5-4BC9-B3D5-D39F46DA1783}"/>
            </c:ext>
          </c:extLst>
        </c:ser>
        <c:dLbls>
          <c:showLegendKey val="0"/>
          <c:showVal val="1"/>
          <c:showCatName val="0"/>
          <c:showSerName val="0"/>
          <c:showPercent val="0"/>
          <c:showBubbleSize val="0"/>
        </c:dLbls>
        <c:gapWidth val="75"/>
        <c:axId val="559400728"/>
        <c:axId val="559396792"/>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DLI for Prevention of Relapse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numRef>
                    <c:extLst>
                      <c:ext uri="{02D57815-91ED-43cb-92C2-25804820EDAC}">
                        <c15:formulaRef>
                          <c15:sqref>Sheet1!$A$2:$A$7</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Sheet1!$C$2:$C$7</c15:sqref>
                        </c15:formulaRef>
                      </c:ext>
                    </c:extLst>
                    <c:numCache>
                      <c:formatCode>General</c:formatCode>
                      <c:ptCount val="6"/>
                      <c:pt idx="0">
                        <c:v>50</c:v>
                      </c:pt>
                      <c:pt idx="1">
                        <c:v>118</c:v>
                      </c:pt>
                      <c:pt idx="2">
                        <c:v>41</c:v>
                      </c:pt>
                      <c:pt idx="3">
                        <c:v>2.8</c:v>
                      </c:pt>
                    </c:numCache>
                  </c:numRef>
                </c:val>
                <c:extLst>
                  <c:ext xmlns:c16="http://schemas.microsoft.com/office/drawing/2014/chart" uri="{C3380CC4-5D6E-409C-BE32-E72D297353CC}">
                    <c16:uniqueId val="{00000001-77F5-4BC9-B3D5-D39F46DA1783}"/>
                  </c:ext>
                </c:extLst>
              </c15:ser>
            </c15:filteredBarSeries>
          </c:ext>
        </c:extLst>
      </c:barChart>
      <c:lineChart>
        <c:grouping val="stacked"/>
        <c:varyColors val="0"/>
        <c:ser>
          <c:idx val="2"/>
          <c:order val="2"/>
          <c:tx>
            <c:strRef>
              <c:f>Sheet1!$D$1</c:f>
              <c:strCache>
                <c:ptCount val="1"/>
                <c:pt idx="0">
                  <c:v>Cumulative</c:v>
                </c:pt>
              </c:strCache>
            </c:strRef>
          </c:tx>
          <c:spPr>
            <a:ln w="38100" cap="rnd">
              <a:solidFill>
                <a:schemeClr val="accent3"/>
              </a:solidFill>
              <a:round/>
            </a:ln>
            <a:effectLst/>
          </c:spPr>
          <c:marker>
            <c:symbol val="circle"/>
            <c:size val="8"/>
            <c:spPr>
              <a:solidFill>
                <a:schemeClr val="accent3"/>
              </a:solidFill>
              <a:ln w="57150">
                <a:solidFill>
                  <a:schemeClr val="accent3"/>
                </a:solidFill>
              </a:ln>
              <a:effectLst/>
            </c:spPr>
          </c:marker>
          <c:cat>
            <c:numRef>
              <c:f>Sheet1!$A$2:$A$7</c:f>
              <c:numCache>
                <c:formatCode>General</c:formatCode>
                <c:ptCount val="6"/>
                <c:pt idx="0">
                  <c:v>2016</c:v>
                </c:pt>
                <c:pt idx="1">
                  <c:v>2017</c:v>
                </c:pt>
                <c:pt idx="2">
                  <c:v>2018</c:v>
                </c:pt>
                <c:pt idx="3">
                  <c:v>2019</c:v>
                </c:pt>
                <c:pt idx="4">
                  <c:v>2020</c:v>
                </c:pt>
                <c:pt idx="5">
                  <c:v>2021</c:v>
                </c:pt>
              </c:numCache>
            </c:numRef>
          </c:cat>
          <c:val>
            <c:numRef>
              <c:f>Sheet1!$D$2:$D$7</c:f>
              <c:numCache>
                <c:formatCode>General</c:formatCode>
                <c:ptCount val="6"/>
                <c:pt idx="0">
                  <c:v>71</c:v>
                </c:pt>
                <c:pt idx="1">
                  <c:v>209</c:v>
                </c:pt>
                <c:pt idx="2">
                  <c:v>1070</c:v>
                </c:pt>
                <c:pt idx="3">
                  <c:v>2493</c:v>
                </c:pt>
                <c:pt idx="4">
                  <c:v>3910</c:v>
                </c:pt>
                <c:pt idx="5">
                  <c:v>4094</c:v>
                </c:pt>
              </c:numCache>
            </c:numRef>
          </c:val>
          <c:smooth val="0"/>
          <c:extLst>
            <c:ext xmlns:c16="http://schemas.microsoft.com/office/drawing/2014/chart" uri="{C3380CC4-5D6E-409C-BE32-E72D297353CC}">
              <c16:uniqueId val="{00000002-77F5-4BC9-B3D5-D39F46DA1783}"/>
            </c:ext>
          </c:extLst>
        </c:ser>
        <c:dLbls>
          <c:showLegendKey val="0"/>
          <c:showVal val="0"/>
          <c:showCatName val="0"/>
          <c:showSerName val="0"/>
          <c:showPercent val="0"/>
          <c:showBubbleSize val="0"/>
        </c:dLbls>
        <c:marker val="1"/>
        <c:smooth val="0"/>
        <c:axId val="536663176"/>
        <c:axId val="536661536"/>
      </c:lineChart>
      <c:catAx>
        <c:axId val="536663176"/>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solidFill>
                <a:latin typeface="+mn-lt"/>
                <a:ea typeface="+mn-ea"/>
                <a:cs typeface="+mn-cs"/>
              </a:defRPr>
            </a:pPr>
            <a:endParaRPr lang="en-US"/>
          </a:p>
        </c:txPr>
        <c:crossAx val="536661536"/>
        <c:crosses val="autoZero"/>
        <c:auto val="1"/>
        <c:lblAlgn val="ctr"/>
        <c:lblOffset val="100"/>
        <c:noMultiLvlLbl val="0"/>
      </c:catAx>
      <c:valAx>
        <c:axId val="536661536"/>
        <c:scaling>
          <c:orientation val="minMax"/>
        </c:scaling>
        <c:delete val="0"/>
        <c:axPos val="l"/>
        <c:majorGridlines>
          <c:spPr>
            <a:ln w="9525" cap="flat" cmpd="sng" algn="ctr">
              <a:solidFill>
                <a:srgbClr val="000000"/>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out"/>
        <c:minorTickMark val="none"/>
        <c:tickLblPos val="nextTo"/>
        <c:spPr>
          <a:noFill/>
          <a:ln>
            <a:solidFill>
              <a:srgbClr val="000000"/>
            </a:solidFill>
          </a:ln>
          <a:effectLst/>
        </c:spPr>
        <c:txPr>
          <a:bodyPr rot="-60000000" spcFirstLastPara="1" vertOverflow="ellipsis" vert="horz" wrap="square" anchor="ctr" anchorCtr="1"/>
          <a:lstStyle/>
          <a:p>
            <a:pPr>
              <a:defRPr sz="1800" b="0" i="0" u="none" strike="noStrike" kern="1200" baseline="0">
                <a:solidFill>
                  <a:srgbClr val="000000"/>
                </a:solidFill>
                <a:latin typeface="+mn-lt"/>
                <a:ea typeface="+mn-ea"/>
                <a:cs typeface="+mn-cs"/>
              </a:defRPr>
            </a:pPr>
            <a:endParaRPr lang="en-US"/>
          </a:p>
        </c:txPr>
        <c:crossAx val="536663176"/>
        <c:crosses val="autoZero"/>
        <c:crossBetween val="between"/>
      </c:valAx>
      <c:valAx>
        <c:axId val="55939679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9400728"/>
        <c:crosses val="max"/>
        <c:crossBetween val="between"/>
      </c:valAx>
      <c:catAx>
        <c:axId val="559400728"/>
        <c:scaling>
          <c:orientation val="minMax"/>
        </c:scaling>
        <c:delete val="1"/>
        <c:axPos val="b"/>
        <c:numFmt formatCode="General" sourceLinked="1"/>
        <c:majorTickMark val="out"/>
        <c:minorTickMark val="none"/>
        <c:tickLblPos val="nextTo"/>
        <c:crossAx val="55939679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Uses of DLI after Allogeneic HCT</c:v>
                </c:pt>
              </c:strCache>
            </c:strRef>
          </c:tx>
          <c:spPr>
            <a:ln w="9525">
              <a:solidFill>
                <a:schemeClr val="bg1"/>
              </a:solidFill>
            </a:ln>
          </c:spPr>
          <c:explosion val="5"/>
          <c:dPt>
            <c:idx val="0"/>
            <c:bubble3D val="0"/>
            <c:explosion val="0"/>
            <c:spPr>
              <a:solidFill>
                <a:schemeClr val="accent1"/>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37E0-43BE-B145-30B7AC7815E3}"/>
              </c:ext>
            </c:extLst>
          </c:dPt>
          <c:dPt>
            <c:idx val="1"/>
            <c:bubble3D val="0"/>
            <c:explosion val="0"/>
            <c:spPr>
              <a:solidFill>
                <a:schemeClr val="accent2"/>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37E0-43BE-B145-30B7AC7815E3}"/>
              </c:ext>
            </c:extLst>
          </c:dPt>
          <c:dPt>
            <c:idx val="2"/>
            <c:bubble3D val="0"/>
            <c:explosion val="0"/>
            <c:spPr>
              <a:solidFill>
                <a:schemeClr val="accent3"/>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7E0-43BE-B145-30B7AC7815E3}"/>
              </c:ext>
            </c:extLst>
          </c:dPt>
          <c:dPt>
            <c:idx val="3"/>
            <c:bubble3D val="0"/>
            <c:explosion val="0"/>
            <c:spPr>
              <a:solidFill>
                <a:schemeClr val="accent4"/>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37E0-43BE-B145-30B7AC7815E3}"/>
              </c:ext>
            </c:extLst>
          </c:dPt>
          <c:dLbls>
            <c:dLbl>
              <c:idx val="0"/>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2-37E0-43BE-B145-30B7AC7815E3}"/>
                </c:ext>
              </c:extLst>
            </c:dLbl>
            <c:dLbl>
              <c:idx val="1"/>
              <c:layout>
                <c:manualLayout>
                  <c:x val="-3.1102817026570733E-2"/>
                  <c:y val="0.1482521847690387"/>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7E0-43BE-B145-30B7AC7815E3}"/>
                </c:ext>
              </c:extLst>
            </c:dLbl>
            <c:dLbl>
              <c:idx val="2"/>
              <c:layout>
                <c:manualLayout>
                  <c:x val="-3.8028156694096892E-2"/>
                  <c:y val="5.3856431182873617E-4"/>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7E0-43BE-B145-30B7AC7815E3}"/>
                </c:ext>
              </c:extLst>
            </c:dLbl>
            <c:dLbl>
              <c:idx val="3"/>
              <c:layout>
                <c:manualLayout>
                  <c:x val="0.18743120819574974"/>
                  <c:y val="1.0403662089055347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37E0-43BE-B145-30B7AC7815E3}"/>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NHL</c:v>
                </c:pt>
                <c:pt idx="1">
                  <c:v>ALL</c:v>
                </c:pt>
                <c:pt idx="2">
                  <c:v>Multiple Myeloma</c:v>
                </c:pt>
                <c:pt idx="3">
                  <c:v>Other</c:v>
                </c:pt>
              </c:strCache>
            </c:strRef>
          </c:cat>
          <c:val>
            <c:numRef>
              <c:f>Sheet1!$B$2:$B$5</c:f>
              <c:numCache>
                <c:formatCode>General</c:formatCode>
                <c:ptCount val="4"/>
                <c:pt idx="0">
                  <c:v>3050</c:v>
                </c:pt>
                <c:pt idx="1">
                  <c:v>762</c:v>
                </c:pt>
                <c:pt idx="2">
                  <c:v>228</c:v>
                </c:pt>
                <c:pt idx="3">
                  <c:v>54</c:v>
                </c:pt>
              </c:numCache>
            </c:numRef>
          </c:val>
          <c:extLst>
            <c:ext xmlns:c16="http://schemas.microsoft.com/office/drawing/2014/chart" uri="{C3380CC4-5D6E-409C-BE32-E72D297353CC}">
              <c16:uniqueId val="{00000000-37E0-43BE-B145-30B7AC7815E3}"/>
            </c:ext>
          </c:extLst>
        </c:ser>
        <c:dLbls>
          <c:dLblPos val="outEnd"/>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Uses of DLI after Allogeneic HCT</c:v>
                </c:pt>
              </c:strCache>
            </c:strRef>
          </c:tx>
          <c:spPr>
            <a:ln w="9525">
              <a:solidFill>
                <a:schemeClr val="bg1"/>
              </a:solidFill>
            </a:ln>
          </c:spPr>
          <c:explosion val="5"/>
          <c:dPt>
            <c:idx val="0"/>
            <c:bubble3D val="0"/>
            <c:explosion val="0"/>
            <c:spPr>
              <a:solidFill>
                <a:schemeClr val="accent1"/>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3F2D-4583-B0ED-EA766E62A7E3}"/>
              </c:ext>
            </c:extLst>
          </c:dPt>
          <c:dPt>
            <c:idx val="1"/>
            <c:bubble3D val="0"/>
            <c:explosion val="0"/>
            <c:spPr>
              <a:solidFill>
                <a:schemeClr val="accent2"/>
              </a:solidFill>
              <a:ln w="9525">
                <a:solidFill>
                  <a:schemeClr val="bg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F2D-4583-B0ED-EA766E62A7E3}"/>
              </c:ext>
            </c:extLst>
          </c:dPt>
          <c:dLbls>
            <c:dLbl>
              <c:idx val="0"/>
              <c:layout>
                <c:manualLayout>
                  <c:x val="4.0841665033000067E-2"/>
                  <c:y val="-3.2883494039543167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F2D-4583-B0ED-EA766E62A7E3}"/>
                </c:ext>
              </c:extLst>
            </c:dLbl>
            <c:dLbl>
              <c:idx val="1"/>
              <c:layout>
                <c:manualLayout>
                  <c:x val="-3.1102760973737334E-2"/>
                  <c:y val="9.2350315370832589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6725151930993923"/>
                      <c:h val="0.23676115708470996"/>
                    </c:manualLayout>
                  </c15:layout>
                </c:ext>
                <c:ext xmlns:c16="http://schemas.microsoft.com/office/drawing/2014/chart" uri="{C3380CC4-5D6E-409C-BE32-E72D297353CC}">
                  <c16:uniqueId val="{00000003-3F2D-4583-B0ED-EA766E62A7E3}"/>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Commercial</c:v>
                </c:pt>
                <c:pt idx="1">
                  <c:v>Noncommercial</c:v>
                </c:pt>
              </c:strCache>
            </c:strRef>
          </c:cat>
          <c:val>
            <c:numRef>
              <c:f>Sheet1!$B$2:$B$3</c:f>
              <c:numCache>
                <c:formatCode>General</c:formatCode>
                <c:ptCount val="2"/>
                <c:pt idx="0">
                  <c:v>3274</c:v>
                </c:pt>
                <c:pt idx="1">
                  <c:v>820</c:v>
                </c:pt>
              </c:numCache>
            </c:numRef>
          </c:val>
          <c:extLst>
            <c:ext xmlns:c16="http://schemas.microsoft.com/office/drawing/2014/chart" uri="{C3380CC4-5D6E-409C-BE32-E72D297353CC}">
              <c16:uniqueId val="{00000008-3F2D-4583-B0ED-EA766E62A7E3}"/>
            </c:ext>
          </c:extLst>
        </c:ser>
        <c:dLbls>
          <c:dLblPos val="outEnd"/>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00311679790026E-2"/>
          <c:y val="3.0205025601308035E-2"/>
          <c:w val="0.91547836468358124"/>
          <c:h val="0.75117400283980895"/>
        </c:manualLayout>
      </c:layout>
      <c:barChart>
        <c:barDir val="col"/>
        <c:grouping val="clustered"/>
        <c:varyColors val="0"/>
        <c:ser>
          <c:idx val="0"/>
          <c:order val="0"/>
          <c:tx>
            <c:strRef>
              <c:f>Sheet1!$B$1</c:f>
              <c:strCache>
                <c:ptCount val="1"/>
                <c:pt idx="0">
                  <c:v>total</c:v>
                </c:pt>
              </c:strCache>
            </c:strRef>
          </c:tx>
          <c:spPr>
            <a:solidFill>
              <a:schemeClr val="accent1"/>
            </a:solidFill>
            <a:ln>
              <a:solidFill>
                <a:schemeClr val="bg1"/>
              </a:solidFill>
            </a:ln>
            <a:effectLst/>
          </c:spPr>
          <c:invertIfNegative val="0"/>
          <c:cat>
            <c:strRef>
              <c:f>Sheet1!$A$2:$A$4</c:f>
              <c:strCache>
                <c:ptCount val="3"/>
                <c:pt idx="0">
                  <c:v>All patients</c:v>
                </c:pt>
                <c:pt idx="1">
                  <c:v>Commercial</c:v>
                </c:pt>
                <c:pt idx="2">
                  <c:v>Non commercial</c:v>
                </c:pt>
              </c:strCache>
            </c:strRef>
          </c:cat>
          <c:val>
            <c:numRef>
              <c:f>Sheet1!$B$2:$B$4</c:f>
              <c:numCache>
                <c:formatCode>General</c:formatCode>
                <c:ptCount val="3"/>
                <c:pt idx="0">
                  <c:v>4094</c:v>
                </c:pt>
                <c:pt idx="1">
                  <c:v>3274</c:v>
                </c:pt>
                <c:pt idx="2">
                  <c:v>820</c:v>
                </c:pt>
              </c:numCache>
            </c:numRef>
          </c:val>
          <c:extLst>
            <c:ext xmlns:c16="http://schemas.microsoft.com/office/drawing/2014/chart" uri="{C3380CC4-5D6E-409C-BE32-E72D297353CC}">
              <c16:uniqueId val="{00000000-0651-4615-BCAA-4E02567EAAF4}"/>
            </c:ext>
          </c:extLst>
        </c:ser>
        <c:ser>
          <c:idx val="1"/>
          <c:order val="1"/>
          <c:tx>
            <c:strRef>
              <c:f>Sheet1!$C$1</c:f>
              <c:strCache>
                <c:ptCount val="1"/>
                <c:pt idx="0">
                  <c:v>&lt;65y</c:v>
                </c:pt>
              </c:strCache>
            </c:strRef>
          </c:tx>
          <c:spPr>
            <a:solidFill>
              <a:schemeClr val="accent2"/>
            </a:solidFill>
            <a:ln>
              <a:noFill/>
            </a:ln>
            <a:effectLst/>
          </c:spPr>
          <c:invertIfNegative val="0"/>
          <c:cat>
            <c:strRef>
              <c:f>Sheet1!$A$2:$A$4</c:f>
              <c:strCache>
                <c:ptCount val="3"/>
                <c:pt idx="0">
                  <c:v>All patients</c:v>
                </c:pt>
                <c:pt idx="1">
                  <c:v>Commercial</c:v>
                </c:pt>
                <c:pt idx="2">
                  <c:v>Non commercial</c:v>
                </c:pt>
              </c:strCache>
            </c:strRef>
          </c:cat>
          <c:val>
            <c:numRef>
              <c:f>Sheet1!$C$2:$C$4</c:f>
              <c:numCache>
                <c:formatCode>General</c:formatCode>
                <c:ptCount val="3"/>
                <c:pt idx="0">
                  <c:v>2718</c:v>
                </c:pt>
                <c:pt idx="1">
                  <c:v>2110</c:v>
                </c:pt>
                <c:pt idx="2">
                  <c:v>608</c:v>
                </c:pt>
              </c:numCache>
            </c:numRef>
          </c:val>
          <c:extLst>
            <c:ext xmlns:c16="http://schemas.microsoft.com/office/drawing/2014/chart" uri="{C3380CC4-5D6E-409C-BE32-E72D297353CC}">
              <c16:uniqueId val="{00000001-0651-4615-BCAA-4E02567EAAF4}"/>
            </c:ext>
          </c:extLst>
        </c:ser>
        <c:ser>
          <c:idx val="2"/>
          <c:order val="2"/>
          <c:tx>
            <c:strRef>
              <c:f>Sheet1!$D$1</c:f>
              <c:strCache>
                <c:ptCount val="1"/>
                <c:pt idx="0">
                  <c:v>≥65y</c:v>
                </c:pt>
              </c:strCache>
            </c:strRef>
          </c:tx>
          <c:spPr>
            <a:solidFill>
              <a:schemeClr val="accent3"/>
            </a:solidFill>
            <a:ln>
              <a:noFill/>
            </a:ln>
            <a:effectLst/>
          </c:spPr>
          <c:invertIfNegative val="0"/>
          <c:cat>
            <c:strRef>
              <c:f>Sheet1!$A$2:$A$4</c:f>
              <c:strCache>
                <c:ptCount val="3"/>
                <c:pt idx="0">
                  <c:v>All patients</c:v>
                </c:pt>
                <c:pt idx="1">
                  <c:v>Commercial</c:v>
                </c:pt>
                <c:pt idx="2">
                  <c:v>Non commercial</c:v>
                </c:pt>
              </c:strCache>
            </c:strRef>
          </c:cat>
          <c:val>
            <c:numRef>
              <c:f>Sheet1!$D$2:$D$4</c:f>
              <c:numCache>
                <c:formatCode>General</c:formatCode>
                <c:ptCount val="3"/>
                <c:pt idx="0">
                  <c:v>1376</c:v>
                </c:pt>
                <c:pt idx="1">
                  <c:v>1164</c:v>
                </c:pt>
                <c:pt idx="2">
                  <c:v>212</c:v>
                </c:pt>
              </c:numCache>
            </c:numRef>
          </c:val>
          <c:extLst>
            <c:ext xmlns:c16="http://schemas.microsoft.com/office/drawing/2014/chart" uri="{C3380CC4-5D6E-409C-BE32-E72D297353CC}">
              <c16:uniqueId val="{00000002-0651-4615-BCAA-4E02567EAAF4}"/>
            </c:ext>
          </c:extLst>
        </c:ser>
        <c:dLbls>
          <c:showLegendKey val="0"/>
          <c:showVal val="0"/>
          <c:showCatName val="0"/>
          <c:showSerName val="0"/>
          <c:showPercent val="0"/>
          <c:showBubbleSize val="0"/>
        </c:dLbls>
        <c:gapWidth val="219"/>
        <c:overlap val="-27"/>
        <c:axId val="820469584"/>
        <c:axId val="820469912"/>
      </c:barChart>
      <c:catAx>
        <c:axId val="820469584"/>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000" b="0" i="0" u="none" strike="noStrike" kern="1200" baseline="0">
                <a:solidFill>
                  <a:srgbClr val="000000"/>
                </a:solidFill>
                <a:latin typeface="+mn-lt"/>
                <a:ea typeface="+mn-ea"/>
                <a:cs typeface="+mn-cs"/>
              </a:defRPr>
            </a:pPr>
            <a:endParaRPr lang="en-US"/>
          </a:p>
        </c:txPr>
        <c:crossAx val="820469912"/>
        <c:crosses val="autoZero"/>
        <c:auto val="1"/>
        <c:lblAlgn val="ctr"/>
        <c:lblOffset val="100"/>
        <c:noMultiLvlLbl val="0"/>
      </c:catAx>
      <c:valAx>
        <c:axId val="820469912"/>
        <c:scaling>
          <c:orientation val="minMax"/>
        </c:scaling>
        <c:delete val="0"/>
        <c:axPos val="l"/>
        <c:majorGridlines>
          <c:spPr>
            <a:ln w="9525" cap="flat" cmpd="sng" algn="ctr">
              <a:solidFill>
                <a:srgbClr val="000000"/>
              </a:solidFill>
              <a:round/>
            </a:ln>
            <a:effectLst/>
          </c:spPr>
        </c:majorGridlines>
        <c:numFmt formatCode="General" sourceLinked="1"/>
        <c:majorTickMark val="none"/>
        <c:minorTickMark val="none"/>
        <c:tickLblPos val="nextTo"/>
        <c:spPr>
          <a:solidFill>
            <a:schemeClr val="bg1"/>
          </a:solidFill>
          <a:ln>
            <a:solidFill>
              <a:srgbClr val="000000"/>
            </a:solidFill>
          </a:ln>
          <a:effectLst/>
        </c:spPr>
        <c:txPr>
          <a:bodyPr rot="-60000000" spcFirstLastPara="1" vertOverflow="ellipsis" vert="horz" wrap="square" anchor="ctr" anchorCtr="1"/>
          <a:lstStyle/>
          <a:p>
            <a:pPr>
              <a:defRPr sz="2000" b="0" i="0" u="none" strike="noStrike" kern="1200" baseline="0">
                <a:solidFill>
                  <a:srgbClr val="000000"/>
                </a:solidFill>
                <a:latin typeface="+mn-lt"/>
                <a:ea typeface="+mn-ea"/>
                <a:cs typeface="+mn-cs"/>
              </a:defRPr>
            </a:pPr>
            <a:endParaRPr lang="en-US"/>
          </a:p>
        </c:txPr>
        <c:crossAx val="820469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rgbClr val="000000"/>
          </a:solidFill>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NHL</c:v>
                </c:pt>
              </c:strCache>
            </c:strRef>
          </c:tx>
          <c:spPr>
            <a:ln w="38100" cap="rnd">
              <a:solidFill>
                <a:schemeClr val="accent1"/>
              </a:solidFill>
              <a:round/>
            </a:ln>
            <a:effectLst/>
          </c:spPr>
          <c:marker>
            <c:symbol val="none"/>
          </c:marker>
          <c:cat>
            <c:numRef>
              <c:f>Sheet1!$A$2:$A$6</c:f>
              <c:numCache>
                <c:formatCode>General</c:formatCode>
                <c:ptCount val="5"/>
                <c:pt idx="0">
                  <c:v>2016</c:v>
                </c:pt>
                <c:pt idx="1">
                  <c:v>2017</c:v>
                </c:pt>
                <c:pt idx="2">
                  <c:v>2018</c:v>
                </c:pt>
                <c:pt idx="3">
                  <c:v>2019</c:v>
                </c:pt>
                <c:pt idx="4">
                  <c:v>2020</c:v>
                </c:pt>
              </c:numCache>
            </c:numRef>
          </c:cat>
          <c:val>
            <c:numRef>
              <c:f>Sheet1!$B$2:$B$6</c:f>
              <c:numCache>
                <c:formatCode>General</c:formatCode>
                <c:ptCount val="5"/>
                <c:pt idx="0">
                  <c:v>32</c:v>
                </c:pt>
                <c:pt idx="1">
                  <c:v>49</c:v>
                </c:pt>
                <c:pt idx="2">
                  <c:v>604</c:v>
                </c:pt>
                <c:pt idx="3">
                  <c:v>1065</c:v>
                </c:pt>
                <c:pt idx="4">
                  <c:v>1137</c:v>
                </c:pt>
              </c:numCache>
            </c:numRef>
          </c:val>
          <c:smooth val="0"/>
          <c:extLst>
            <c:ext xmlns:c16="http://schemas.microsoft.com/office/drawing/2014/chart" uri="{C3380CC4-5D6E-409C-BE32-E72D297353CC}">
              <c16:uniqueId val="{00000000-3A6A-46B3-82CE-18A283FEA714}"/>
            </c:ext>
          </c:extLst>
        </c:ser>
        <c:ser>
          <c:idx val="1"/>
          <c:order val="1"/>
          <c:tx>
            <c:strRef>
              <c:f>Sheet1!$C$1</c:f>
              <c:strCache>
                <c:ptCount val="1"/>
                <c:pt idx="0">
                  <c:v>ALL</c:v>
                </c:pt>
              </c:strCache>
            </c:strRef>
          </c:tx>
          <c:spPr>
            <a:ln w="38100" cap="rnd">
              <a:solidFill>
                <a:schemeClr val="accent2"/>
              </a:solidFill>
              <a:round/>
            </a:ln>
            <a:effectLst/>
          </c:spPr>
          <c:marker>
            <c:symbol val="none"/>
          </c:marker>
          <c:cat>
            <c:numRef>
              <c:f>Sheet1!$A$2:$A$6</c:f>
              <c:numCache>
                <c:formatCode>General</c:formatCode>
                <c:ptCount val="5"/>
                <c:pt idx="0">
                  <c:v>2016</c:v>
                </c:pt>
                <c:pt idx="1">
                  <c:v>2017</c:v>
                </c:pt>
                <c:pt idx="2">
                  <c:v>2018</c:v>
                </c:pt>
                <c:pt idx="3">
                  <c:v>2019</c:v>
                </c:pt>
                <c:pt idx="4">
                  <c:v>2020</c:v>
                </c:pt>
              </c:numCache>
            </c:numRef>
          </c:cat>
          <c:val>
            <c:numRef>
              <c:f>Sheet1!$C$2:$C$6</c:f>
              <c:numCache>
                <c:formatCode>General</c:formatCode>
                <c:ptCount val="5"/>
                <c:pt idx="0">
                  <c:v>28</c:v>
                </c:pt>
                <c:pt idx="1">
                  <c:v>76</c:v>
                </c:pt>
                <c:pt idx="2">
                  <c:v>190</c:v>
                </c:pt>
                <c:pt idx="3">
                  <c:v>265</c:v>
                </c:pt>
                <c:pt idx="4">
                  <c:v>191</c:v>
                </c:pt>
              </c:numCache>
            </c:numRef>
          </c:val>
          <c:smooth val="0"/>
          <c:extLst>
            <c:ext xmlns:c16="http://schemas.microsoft.com/office/drawing/2014/chart" uri="{C3380CC4-5D6E-409C-BE32-E72D297353CC}">
              <c16:uniqueId val="{00000001-3A6A-46B3-82CE-18A283FEA714}"/>
            </c:ext>
          </c:extLst>
        </c:ser>
        <c:ser>
          <c:idx val="2"/>
          <c:order val="2"/>
          <c:tx>
            <c:strRef>
              <c:f>Sheet1!$D$1</c:f>
              <c:strCache>
                <c:ptCount val="1"/>
                <c:pt idx="0">
                  <c:v>Other</c:v>
                </c:pt>
              </c:strCache>
            </c:strRef>
          </c:tx>
          <c:spPr>
            <a:ln w="38100" cap="rnd">
              <a:solidFill>
                <a:schemeClr val="accent3"/>
              </a:solidFill>
              <a:round/>
            </a:ln>
            <a:effectLst/>
          </c:spPr>
          <c:marker>
            <c:symbol val="none"/>
          </c:marker>
          <c:cat>
            <c:numRef>
              <c:f>Sheet1!$A$2:$A$6</c:f>
              <c:numCache>
                <c:formatCode>General</c:formatCode>
                <c:ptCount val="5"/>
                <c:pt idx="0">
                  <c:v>2016</c:v>
                </c:pt>
                <c:pt idx="1">
                  <c:v>2017</c:v>
                </c:pt>
                <c:pt idx="2">
                  <c:v>2018</c:v>
                </c:pt>
                <c:pt idx="3">
                  <c:v>2019</c:v>
                </c:pt>
                <c:pt idx="4">
                  <c:v>2020</c:v>
                </c:pt>
              </c:numCache>
            </c:numRef>
          </c:cat>
          <c:val>
            <c:numRef>
              <c:f>Sheet1!$D$2:$D$6</c:f>
              <c:numCache>
                <c:formatCode>General</c:formatCode>
                <c:ptCount val="5"/>
                <c:pt idx="0">
                  <c:v>11</c:v>
                </c:pt>
                <c:pt idx="1">
                  <c:v>13</c:v>
                </c:pt>
                <c:pt idx="2">
                  <c:v>67</c:v>
                </c:pt>
                <c:pt idx="3">
                  <c:v>93</c:v>
                </c:pt>
                <c:pt idx="4">
                  <c:v>89</c:v>
                </c:pt>
              </c:numCache>
            </c:numRef>
          </c:val>
          <c:smooth val="0"/>
          <c:extLst>
            <c:ext xmlns:c16="http://schemas.microsoft.com/office/drawing/2014/chart" uri="{C3380CC4-5D6E-409C-BE32-E72D297353CC}">
              <c16:uniqueId val="{00000002-3A6A-46B3-82CE-18A283FEA714}"/>
            </c:ext>
          </c:extLst>
        </c:ser>
        <c:dLbls>
          <c:showLegendKey val="0"/>
          <c:showVal val="0"/>
          <c:showCatName val="0"/>
          <c:showSerName val="0"/>
          <c:showPercent val="0"/>
          <c:showBubbleSize val="0"/>
        </c:dLbls>
        <c:smooth val="0"/>
        <c:axId val="983189064"/>
        <c:axId val="983191360"/>
      </c:lineChart>
      <c:catAx>
        <c:axId val="983189064"/>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983191360"/>
        <c:crosses val="autoZero"/>
        <c:auto val="1"/>
        <c:lblAlgn val="ctr"/>
        <c:lblOffset val="100"/>
        <c:noMultiLvlLbl val="0"/>
      </c:catAx>
      <c:valAx>
        <c:axId val="983191360"/>
        <c:scaling>
          <c:orientation val="minMax"/>
        </c:scaling>
        <c:delete val="0"/>
        <c:axPos val="l"/>
        <c:majorGridlines>
          <c:spPr>
            <a:ln w="9525" cap="flat" cmpd="sng" algn="ctr">
              <a:solidFill>
                <a:srgbClr val="000000"/>
              </a:solidFill>
              <a:round/>
            </a:ln>
            <a:effectLst/>
          </c:spPr>
        </c:majorGridlines>
        <c:numFmt formatCode="General" sourceLinked="1"/>
        <c:majorTickMark val="none"/>
        <c:minorTickMark val="none"/>
        <c:tickLblPos val="nextTo"/>
        <c:spPr>
          <a:noFill/>
          <a:ln>
            <a:solidFill>
              <a:srgbClr val="000000"/>
            </a:solid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983189064"/>
        <c:crosses val="autoZero"/>
        <c:crossBetween val="between"/>
        <c:majorUnit val="200"/>
      </c:valAx>
      <c:spPr>
        <a:noFill/>
        <a:ln>
          <a:solidFill>
            <a:srgbClr val="000000"/>
          </a:solid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White</c:v>
                </c:pt>
              </c:strCache>
            </c:strRef>
          </c:tx>
          <c:spPr>
            <a:solidFill>
              <a:schemeClr val="accent1"/>
            </a:solidFill>
            <a:ln>
              <a:solidFill>
                <a:schemeClr val="bg1"/>
              </a:solid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Sheet1!$B$2:$B$8</c:f>
              <c:numCache>
                <c:formatCode>General</c:formatCode>
                <c:ptCount val="7"/>
                <c:pt idx="0">
                  <c:v>76.099999999999994</c:v>
                </c:pt>
                <c:pt idx="1">
                  <c:v>74.599999999999994</c:v>
                </c:pt>
                <c:pt idx="2">
                  <c:v>81.8</c:v>
                </c:pt>
                <c:pt idx="3">
                  <c:v>78.599999999999994</c:v>
                </c:pt>
                <c:pt idx="4">
                  <c:v>76.7</c:v>
                </c:pt>
                <c:pt idx="5">
                  <c:v>74.5</c:v>
                </c:pt>
                <c:pt idx="6">
                  <c:v>78.3</c:v>
                </c:pt>
              </c:numCache>
            </c:numRef>
          </c:val>
          <c:extLst>
            <c:ext xmlns:c16="http://schemas.microsoft.com/office/drawing/2014/chart" uri="{C3380CC4-5D6E-409C-BE32-E72D297353CC}">
              <c16:uniqueId val="{00000000-F9F1-4EC9-B161-1275DAEDB94B}"/>
            </c:ext>
          </c:extLst>
        </c:ser>
        <c:ser>
          <c:idx val="1"/>
          <c:order val="1"/>
          <c:tx>
            <c:strRef>
              <c:f>Sheet1!$C$1</c:f>
              <c:strCache>
                <c:ptCount val="1"/>
                <c:pt idx="0">
                  <c:v>AA</c:v>
                </c:pt>
              </c:strCache>
            </c:strRef>
          </c:tx>
          <c:spPr>
            <a:solidFill>
              <a:srgbClr val="7030A0"/>
            </a:solidFill>
            <a:ln>
              <a:solidFill>
                <a:schemeClr val="bg1"/>
              </a:solid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Sheet1!$C$2:$C$8</c:f>
              <c:numCache>
                <c:formatCode>General</c:formatCode>
                <c:ptCount val="7"/>
                <c:pt idx="0">
                  <c:v>4.2</c:v>
                </c:pt>
                <c:pt idx="1">
                  <c:v>2.9</c:v>
                </c:pt>
                <c:pt idx="2">
                  <c:v>5.5</c:v>
                </c:pt>
                <c:pt idx="3">
                  <c:v>5.3</c:v>
                </c:pt>
                <c:pt idx="4">
                  <c:v>6.4</c:v>
                </c:pt>
                <c:pt idx="5">
                  <c:v>6</c:v>
                </c:pt>
                <c:pt idx="6">
                  <c:v>5.6</c:v>
                </c:pt>
              </c:numCache>
            </c:numRef>
          </c:val>
          <c:extLst>
            <c:ext xmlns:c16="http://schemas.microsoft.com/office/drawing/2014/chart" uri="{C3380CC4-5D6E-409C-BE32-E72D297353CC}">
              <c16:uniqueId val="{00000001-F9F1-4EC9-B161-1275DAEDB94B}"/>
            </c:ext>
          </c:extLst>
        </c:ser>
        <c:ser>
          <c:idx val="2"/>
          <c:order val="2"/>
          <c:tx>
            <c:strRef>
              <c:f>Sheet1!$D$1</c:f>
              <c:strCache>
                <c:ptCount val="1"/>
                <c:pt idx="0">
                  <c:v>Asian</c:v>
                </c:pt>
              </c:strCache>
            </c:strRef>
          </c:tx>
          <c:spPr>
            <a:solidFill>
              <a:schemeClr val="accent3"/>
            </a:solidFill>
            <a:ln>
              <a:solidFill>
                <a:schemeClr val="bg1"/>
              </a:solid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Sheet1!$D$2:$D$8</c:f>
              <c:numCache>
                <c:formatCode>General</c:formatCode>
                <c:ptCount val="7"/>
                <c:pt idx="0">
                  <c:v>4.2</c:v>
                </c:pt>
                <c:pt idx="1">
                  <c:v>4.3</c:v>
                </c:pt>
                <c:pt idx="2">
                  <c:v>4.5999999999999996</c:v>
                </c:pt>
                <c:pt idx="3">
                  <c:v>4.3</c:v>
                </c:pt>
                <c:pt idx="4">
                  <c:v>4.2</c:v>
                </c:pt>
                <c:pt idx="5">
                  <c:v>3.8</c:v>
                </c:pt>
                <c:pt idx="6">
                  <c:v>4.3</c:v>
                </c:pt>
              </c:numCache>
            </c:numRef>
          </c:val>
          <c:extLst>
            <c:ext xmlns:c16="http://schemas.microsoft.com/office/drawing/2014/chart" uri="{C3380CC4-5D6E-409C-BE32-E72D297353CC}">
              <c16:uniqueId val="{00000002-F9F1-4EC9-B161-1275DAEDB94B}"/>
            </c:ext>
          </c:extLst>
        </c:ser>
        <c:ser>
          <c:idx val="3"/>
          <c:order val="3"/>
          <c:tx>
            <c:strRef>
              <c:f>Sheet1!$E$1</c:f>
              <c:strCache>
                <c:ptCount val="1"/>
                <c:pt idx="0">
                  <c:v>More than one race</c:v>
                </c:pt>
              </c:strCache>
            </c:strRef>
          </c:tx>
          <c:spPr>
            <a:solidFill>
              <a:schemeClr val="accent4"/>
            </a:solidFill>
            <a:ln>
              <a:no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Sheet1!$E$2:$E$8</c:f>
              <c:numCache>
                <c:formatCode>General</c:formatCode>
                <c:ptCount val="7"/>
                <c:pt idx="0">
                  <c:v>2.8</c:v>
                </c:pt>
                <c:pt idx="1">
                  <c:v>13</c:v>
                </c:pt>
                <c:pt idx="2">
                  <c:v>5.0999999999999996</c:v>
                </c:pt>
                <c:pt idx="3">
                  <c:v>4.9000000000000004</c:v>
                </c:pt>
                <c:pt idx="4">
                  <c:v>5.7</c:v>
                </c:pt>
                <c:pt idx="5">
                  <c:v>3.3</c:v>
                </c:pt>
                <c:pt idx="6">
                  <c:v>5.4</c:v>
                </c:pt>
              </c:numCache>
            </c:numRef>
          </c:val>
          <c:extLst>
            <c:ext xmlns:c16="http://schemas.microsoft.com/office/drawing/2014/chart" uri="{C3380CC4-5D6E-409C-BE32-E72D297353CC}">
              <c16:uniqueId val="{00000000-9FCA-4C96-981F-56F8D08BDAA2}"/>
            </c:ext>
          </c:extLst>
        </c:ser>
        <c:ser>
          <c:idx val="4"/>
          <c:order val="4"/>
          <c:tx>
            <c:strRef>
              <c:f>Sheet1!$F$1</c:f>
              <c:strCache>
                <c:ptCount val="1"/>
                <c:pt idx="0">
                  <c:v>Other</c:v>
                </c:pt>
              </c:strCache>
            </c:strRef>
          </c:tx>
          <c:spPr>
            <a:solidFill>
              <a:schemeClr val="accent5"/>
            </a:solidFill>
            <a:ln>
              <a:no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Sheet1!$F$2:$F$8</c:f>
              <c:numCache>
                <c:formatCode>General</c:formatCode>
                <c:ptCount val="7"/>
                <c:pt idx="0">
                  <c:v>0</c:v>
                </c:pt>
                <c:pt idx="1">
                  <c:v>0</c:v>
                </c:pt>
                <c:pt idx="2">
                  <c:v>1</c:v>
                </c:pt>
                <c:pt idx="3">
                  <c:v>1.1000000000000001</c:v>
                </c:pt>
                <c:pt idx="4">
                  <c:v>0.9</c:v>
                </c:pt>
                <c:pt idx="5">
                  <c:v>2.2000000000000002</c:v>
                </c:pt>
                <c:pt idx="6">
                  <c:v>1</c:v>
                </c:pt>
              </c:numCache>
            </c:numRef>
          </c:val>
          <c:extLst>
            <c:ext xmlns:c16="http://schemas.microsoft.com/office/drawing/2014/chart" uri="{C3380CC4-5D6E-409C-BE32-E72D297353CC}">
              <c16:uniqueId val="{00000001-9FCA-4C96-981F-56F8D08BDAA2}"/>
            </c:ext>
          </c:extLst>
        </c:ser>
        <c:ser>
          <c:idx val="5"/>
          <c:order val="5"/>
          <c:tx>
            <c:strRef>
              <c:f>Sheet1!$G$1</c:f>
              <c:strCache>
                <c:ptCount val="1"/>
                <c:pt idx="0">
                  <c:v>Not reported</c:v>
                </c:pt>
              </c:strCache>
            </c:strRef>
          </c:tx>
          <c:spPr>
            <a:solidFill>
              <a:schemeClr val="accent6"/>
            </a:solidFill>
            <a:ln>
              <a:noFill/>
            </a:ln>
            <a:effectLst/>
          </c:spPr>
          <c:invertIfNegative val="0"/>
          <c:cat>
            <c:strRef>
              <c:f>Sheet1!$A$2:$A$8</c:f>
              <c:strCache>
                <c:ptCount val="7"/>
                <c:pt idx="0">
                  <c:v>2016</c:v>
                </c:pt>
                <c:pt idx="1">
                  <c:v>2017</c:v>
                </c:pt>
                <c:pt idx="2">
                  <c:v>2018</c:v>
                </c:pt>
                <c:pt idx="3">
                  <c:v>2019</c:v>
                </c:pt>
                <c:pt idx="4">
                  <c:v>2020</c:v>
                </c:pt>
                <c:pt idx="5">
                  <c:v>2021</c:v>
                </c:pt>
                <c:pt idx="6">
                  <c:v>Total</c:v>
                </c:pt>
              </c:strCache>
            </c:strRef>
          </c:cat>
          <c:val>
            <c:numRef>
              <c:f>Sheet1!$G$2:$G$8</c:f>
              <c:numCache>
                <c:formatCode>General</c:formatCode>
                <c:ptCount val="7"/>
                <c:pt idx="0">
                  <c:v>11.3</c:v>
                </c:pt>
                <c:pt idx="1">
                  <c:v>5.0999999999999996</c:v>
                </c:pt>
                <c:pt idx="2">
                  <c:v>1.7</c:v>
                </c:pt>
                <c:pt idx="3">
                  <c:v>4.9000000000000004</c:v>
                </c:pt>
                <c:pt idx="4">
                  <c:v>5.5</c:v>
                </c:pt>
                <c:pt idx="5">
                  <c:v>9.8000000000000007</c:v>
                </c:pt>
                <c:pt idx="6">
                  <c:v>4.8</c:v>
                </c:pt>
              </c:numCache>
            </c:numRef>
          </c:val>
          <c:extLst>
            <c:ext xmlns:c16="http://schemas.microsoft.com/office/drawing/2014/chart" uri="{C3380CC4-5D6E-409C-BE32-E72D297353CC}">
              <c16:uniqueId val="{00000002-9FCA-4C96-981F-56F8D08BDAA2}"/>
            </c:ext>
          </c:extLst>
        </c:ser>
        <c:dLbls>
          <c:showLegendKey val="0"/>
          <c:showVal val="0"/>
          <c:showCatName val="0"/>
          <c:showSerName val="0"/>
          <c:showPercent val="0"/>
          <c:showBubbleSize val="0"/>
        </c:dLbls>
        <c:gapWidth val="150"/>
        <c:overlap val="100"/>
        <c:axId val="669531120"/>
        <c:axId val="669521936"/>
      </c:barChart>
      <c:catAx>
        <c:axId val="669531120"/>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21936"/>
        <c:crosses val="autoZero"/>
        <c:auto val="1"/>
        <c:lblAlgn val="ctr"/>
        <c:lblOffset val="100"/>
        <c:noMultiLvlLbl val="0"/>
      </c:catAx>
      <c:valAx>
        <c:axId val="669521936"/>
        <c:scaling>
          <c:orientation val="minMax"/>
        </c:scaling>
        <c:delete val="0"/>
        <c:axPos val="l"/>
        <c:majorGridlines>
          <c:spPr>
            <a:ln w="9525" cap="flat" cmpd="sng" algn="ctr">
              <a:solidFill>
                <a:srgbClr val="000000"/>
              </a:solidFill>
              <a:round/>
            </a:ln>
            <a:effectLst/>
          </c:spPr>
        </c:majorGridlines>
        <c:numFmt formatCode="0%" sourceLinked="1"/>
        <c:majorTickMark val="none"/>
        <c:minorTickMark val="none"/>
        <c:tickLblPos val="nextTo"/>
        <c:spPr>
          <a:noFill/>
          <a:ln>
            <a:solidFill>
              <a:srgbClr val="000000"/>
            </a:solidFill>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31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00"/>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00000"/>
                </a:solidFill>
                <a:latin typeface="+mn-lt"/>
                <a:ea typeface="+mn-ea"/>
                <a:cs typeface="+mn-cs"/>
              </a:defRPr>
            </a:pPr>
            <a:r>
              <a:rPr lang="en-US"/>
              <a:t>Acute Lymphoblastic Leukemia</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00000"/>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No Prior HCT</c:v>
                </c:pt>
              </c:strCache>
            </c:strRef>
          </c:tx>
          <c:spPr>
            <a:solidFill>
              <a:schemeClr val="accent1"/>
            </a:solidFill>
            <a:ln>
              <a:solidFill>
                <a:schemeClr val="bg1"/>
              </a:solid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Sheet1!$B$2:$B$6</c:f>
              <c:numCache>
                <c:formatCode>General</c:formatCode>
                <c:ptCount val="5"/>
                <c:pt idx="0">
                  <c:v>46.4</c:v>
                </c:pt>
                <c:pt idx="1">
                  <c:v>50</c:v>
                </c:pt>
                <c:pt idx="2">
                  <c:v>58.9</c:v>
                </c:pt>
                <c:pt idx="3">
                  <c:v>67.2</c:v>
                </c:pt>
                <c:pt idx="4">
                  <c:v>76.400000000000006</c:v>
                </c:pt>
              </c:numCache>
            </c:numRef>
          </c:val>
          <c:extLst>
            <c:ext xmlns:c16="http://schemas.microsoft.com/office/drawing/2014/chart" uri="{C3380CC4-5D6E-409C-BE32-E72D297353CC}">
              <c16:uniqueId val="{00000000-295B-4052-8375-1626B5D746BB}"/>
            </c:ext>
          </c:extLst>
        </c:ser>
        <c:ser>
          <c:idx val="1"/>
          <c:order val="1"/>
          <c:tx>
            <c:strRef>
              <c:f>Sheet1!$C$1</c:f>
              <c:strCache>
                <c:ptCount val="1"/>
                <c:pt idx="0">
                  <c:v>Prior AutoHCT</c:v>
                </c:pt>
              </c:strCache>
            </c:strRef>
          </c:tx>
          <c:spPr>
            <a:solidFill>
              <a:schemeClr val="accent2"/>
            </a:solidFill>
            <a:ln>
              <a:no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Sheet1!$C$3:$C$5</c:f>
              <c:numCache>
                <c:formatCode>General</c:formatCode>
                <c:ptCount val="3"/>
                <c:pt idx="0">
                  <c:v>0</c:v>
                </c:pt>
                <c:pt idx="1">
                  <c:v>0.5</c:v>
                </c:pt>
                <c:pt idx="2">
                  <c:v>0.4</c:v>
                </c:pt>
              </c:numCache>
            </c:numRef>
          </c:val>
          <c:extLst>
            <c:ext xmlns:c16="http://schemas.microsoft.com/office/drawing/2014/chart" uri="{C3380CC4-5D6E-409C-BE32-E72D297353CC}">
              <c16:uniqueId val="{00000001-295B-4052-8375-1626B5D746BB}"/>
            </c:ext>
          </c:extLst>
        </c:ser>
        <c:ser>
          <c:idx val="2"/>
          <c:order val="2"/>
          <c:tx>
            <c:strRef>
              <c:f>Sheet1!$D$1</c:f>
              <c:strCache>
                <c:ptCount val="1"/>
                <c:pt idx="0">
                  <c:v>Prior AlloHCT</c:v>
                </c:pt>
              </c:strCache>
            </c:strRef>
          </c:tx>
          <c:spPr>
            <a:solidFill>
              <a:schemeClr val="accent3"/>
            </a:solidFill>
            <a:ln>
              <a:solidFill>
                <a:schemeClr val="bg1"/>
              </a:solid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Sheet1!$D$2:$D$6</c:f>
              <c:numCache>
                <c:formatCode>General</c:formatCode>
                <c:ptCount val="5"/>
                <c:pt idx="0">
                  <c:v>46.4</c:v>
                </c:pt>
                <c:pt idx="1">
                  <c:v>50</c:v>
                </c:pt>
                <c:pt idx="2">
                  <c:v>37.299999999999997</c:v>
                </c:pt>
                <c:pt idx="3">
                  <c:v>29.4</c:v>
                </c:pt>
                <c:pt idx="4">
                  <c:v>20.9</c:v>
                </c:pt>
              </c:numCache>
            </c:numRef>
          </c:val>
          <c:extLst>
            <c:ext xmlns:c16="http://schemas.microsoft.com/office/drawing/2014/chart" uri="{C3380CC4-5D6E-409C-BE32-E72D297353CC}">
              <c16:uniqueId val="{00000002-295B-4052-8375-1626B5D746BB}"/>
            </c:ext>
          </c:extLst>
        </c:ser>
        <c:dLbls>
          <c:showLegendKey val="0"/>
          <c:showVal val="0"/>
          <c:showCatName val="0"/>
          <c:showSerName val="0"/>
          <c:showPercent val="0"/>
          <c:showBubbleSize val="0"/>
        </c:dLbls>
        <c:gapWidth val="150"/>
        <c:overlap val="100"/>
        <c:axId val="669531120"/>
        <c:axId val="669521936"/>
      </c:barChart>
      <c:catAx>
        <c:axId val="669531120"/>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21936"/>
        <c:crosses val="autoZero"/>
        <c:auto val="1"/>
        <c:lblAlgn val="ctr"/>
        <c:lblOffset val="100"/>
        <c:noMultiLvlLbl val="0"/>
      </c:catAx>
      <c:valAx>
        <c:axId val="669521936"/>
        <c:scaling>
          <c:orientation val="minMax"/>
        </c:scaling>
        <c:delete val="0"/>
        <c:axPos val="l"/>
        <c:majorGridlines>
          <c:spPr>
            <a:ln w="9525" cap="flat" cmpd="sng" algn="ctr">
              <a:solidFill>
                <a:srgbClr val="000000"/>
              </a:solidFill>
              <a:round/>
            </a:ln>
            <a:effectLst/>
          </c:spPr>
        </c:majorGridlines>
        <c:numFmt formatCode="0%" sourceLinked="1"/>
        <c:majorTickMark val="none"/>
        <c:minorTickMark val="none"/>
        <c:tickLblPos val="nextTo"/>
        <c:spPr>
          <a:noFill/>
          <a:ln>
            <a:solidFill>
              <a:srgbClr val="000000"/>
            </a:solidFill>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31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00"/>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00000"/>
                </a:solidFill>
                <a:latin typeface="+mn-lt"/>
                <a:ea typeface="+mn-ea"/>
                <a:cs typeface="+mn-cs"/>
              </a:defRPr>
            </a:pPr>
            <a:r>
              <a:rPr lang="en-US"/>
              <a:t>Non Hodgkin Lymphoma</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00000"/>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No Prior HCT</c:v>
                </c:pt>
              </c:strCache>
            </c:strRef>
          </c:tx>
          <c:spPr>
            <a:solidFill>
              <a:schemeClr val="accent1"/>
            </a:solidFill>
            <a:ln>
              <a:solidFill>
                <a:schemeClr val="bg1"/>
              </a:solid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Sheet1!$B$2:$B$6</c:f>
              <c:numCache>
                <c:formatCode>General</c:formatCode>
                <c:ptCount val="5"/>
                <c:pt idx="0">
                  <c:v>34.4</c:v>
                </c:pt>
                <c:pt idx="1">
                  <c:v>28.6</c:v>
                </c:pt>
                <c:pt idx="2">
                  <c:v>62.1</c:v>
                </c:pt>
                <c:pt idx="3">
                  <c:v>71.099999999999994</c:v>
                </c:pt>
                <c:pt idx="4">
                  <c:v>73.8</c:v>
                </c:pt>
              </c:numCache>
            </c:numRef>
          </c:val>
          <c:extLst>
            <c:ext xmlns:c16="http://schemas.microsoft.com/office/drawing/2014/chart" uri="{C3380CC4-5D6E-409C-BE32-E72D297353CC}">
              <c16:uniqueId val="{00000000-F9F1-4EC9-B161-1275DAEDB94B}"/>
            </c:ext>
          </c:extLst>
        </c:ser>
        <c:ser>
          <c:idx val="1"/>
          <c:order val="1"/>
          <c:tx>
            <c:strRef>
              <c:f>Sheet1!$C$1</c:f>
              <c:strCache>
                <c:ptCount val="1"/>
                <c:pt idx="0">
                  <c:v>Prior AutoHCT</c:v>
                </c:pt>
              </c:strCache>
            </c:strRef>
          </c:tx>
          <c:spPr>
            <a:solidFill>
              <a:schemeClr val="accent2"/>
            </a:solidFill>
            <a:ln>
              <a:solidFill>
                <a:schemeClr val="bg1"/>
              </a:solid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Sheet1!$C$2:$C$6</c:f>
              <c:numCache>
                <c:formatCode>General</c:formatCode>
                <c:ptCount val="5"/>
                <c:pt idx="0">
                  <c:v>65.599999999999994</c:v>
                </c:pt>
                <c:pt idx="1">
                  <c:v>69</c:v>
                </c:pt>
                <c:pt idx="2">
                  <c:v>34</c:v>
                </c:pt>
                <c:pt idx="3">
                  <c:v>26</c:v>
                </c:pt>
                <c:pt idx="4">
                  <c:v>24.3</c:v>
                </c:pt>
              </c:numCache>
            </c:numRef>
          </c:val>
          <c:extLst>
            <c:ext xmlns:c16="http://schemas.microsoft.com/office/drawing/2014/chart" uri="{C3380CC4-5D6E-409C-BE32-E72D297353CC}">
              <c16:uniqueId val="{00000001-F9F1-4EC9-B161-1275DAEDB94B}"/>
            </c:ext>
          </c:extLst>
        </c:ser>
        <c:ser>
          <c:idx val="2"/>
          <c:order val="2"/>
          <c:tx>
            <c:strRef>
              <c:f>Sheet1!$D$1</c:f>
              <c:strCache>
                <c:ptCount val="1"/>
                <c:pt idx="0">
                  <c:v>Prior AlloHCT</c:v>
                </c:pt>
              </c:strCache>
            </c:strRef>
          </c:tx>
          <c:spPr>
            <a:solidFill>
              <a:schemeClr val="accent3"/>
            </a:solidFill>
            <a:ln>
              <a:solidFill>
                <a:schemeClr val="bg1"/>
              </a:solidFill>
            </a:ln>
            <a:effectLst/>
          </c:spPr>
          <c:invertIfNegative val="0"/>
          <c:cat>
            <c:numRef>
              <c:f>Sheet1!$A$2:$A$6</c:f>
              <c:numCache>
                <c:formatCode>General</c:formatCode>
                <c:ptCount val="5"/>
                <c:pt idx="0">
                  <c:v>2016</c:v>
                </c:pt>
                <c:pt idx="1">
                  <c:v>2017</c:v>
                </c:pt>
                <c:pt idx="2">
                  <c:v>2018</c:v>
                </c:pt>
                <c:pt idx="3">
                  <c:v>2019</c:v>
                </c:pt>
                <c:pt idx="4">
                  <c:v>2020</c:v>
                </c:pt>
              </c:numCache>
            </c:numRef>
          </c:cat>
          <c:val>
            <c:numRef>
              <c:f>Sheet1!$D$2:$D$6</c:f>
              <c:numCache>
                <c:formatCode>General</c:formatCode>
                <c:ptCount val="5"/>
                <c:pt idx="0">
                  <c:v>0</c:v>
                </c:pt>
                <c:pt idx="1">
                  <c:v>8.1</c:v>
                </c:pt>
                <c:pt idx="2">
                  <c:v>3.2</c:v>
                </c:pt>
                <c:pt idx="3">
                  <c:v>2.2000000000000002</c:v>
                </c:pt>
                <c:pt idx="4">
                  <c:v>1.4</c:v>
                </c:pt>
              </c:numCache>
            </c:numRef>
          </c:val>
          <c:extLst>
            <c:ext xmlns:c16="http://schemas.microsoft.com/office/drawing/2014/chart" uri="{C3380CC4-5D6E-409C-BE32-E72D297353CC}">
              <c16:uniqueId val="{00000002-F9F1-4EC9-B161-1275DAEDB94B}"/>
            </c:ext>
          </c:extLst>
        </c:ser>
        <c:dLbls>
          <c:showLegendKey val="0"/>
          <c:showVal val="0"/>
          <c:showCatName val="0"/>
          <c:showSerName val="0"/>
          <c:showPercent val="0"/>
          <c:showBubbleSize val="0"/>
        </c:dLbls>
        <c:gapWidth val="150"/>
        <c:overlap val="100"/>
        <c:axId val="669531120"/>
        <c:axId val="669521936"/>
      </c:barChart>
      <c:catAx>
        <c:axId val="669531120"/>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21936"/>
        <c:crosses val="autoZero"/>
        <c:auto val="1"/>
        <c:lblAlgn val="ctr"/>
        <c:lblOffset val="100"/>
        <c:noMultiLvlLbl val="0"/>
      </c:catAx>
      <c:valAx>
        <c:axId val="669521936"/>
        <c:scaling>
          <c:orientation val="minMax"/>
        </c:scaling>
        <c:delete val="0"/>
        <c:axPos val="l"/>
        <c:majorGridlines>
          <c:spPr>
            <a:ln w="9525" cap="flat" cmpd="sng" algn="ctr">
              <a:solidFill>
                <a:srgbClr val="000000"/>
              </a:solidFill>
              <a:round/>
            </a:ln>
            <a:effectLst/>
          </c:spPr>
        </c:majorGridlines>
        <c:numFmt formatCode="0%" sourceLinked="1"/>
        <c:majorTickMark val="none"/>
        <c:minorTickMark val="none"/>
        <c:tickLblPos val="nextTo"/>
        <c:spPr>
          <a:noFill/>
          <a:ln>
            <a:solidFill>
              <a:srgbClr val="000000"/>
            </a:solidFill>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669531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0.23611</cdr:x>
      <cdr:y>0.45082</cdr:y>
    </cdr:from>
    <cdr:to>
      <cdr:x>0.36575</cdr:x>
      <cdr:y>0.54918</cdr:y>
    </cdr:to>
    <cdr:sp macro="" textlink="">
      <cdr:nvSpPr>
        <cdr:cNvPr id="2" name="TextBox 1">
          <a:extLst xmlns:a="http://schemas.openxmlformats.org/drawingml/2006/main">
            <a:ext uri="{FF2B5EF4-FFF2-40B4-BE49-F238E27FC236}">
              <a16:creationId xmlns:a16="http://schemas.microsoft.com/office/drawing/2014/main" id="{6DD9117C-5733-46E9-8777-B5FCFB9844DF}"/>
            </a:ext>
          </a:extLst>
        </cdr:cNvPr>
        <cdr:cNvSpPr txBox="1"/>
      </cdr:nvSpPr>
      <cdr:spPr>
        <a:xfrm xmlns:a="http://schemas.openxmlformats.org/drawingml/2006/main">
          <a:off x="2590800" y="2095508"/>
          <a:ext cx="1422474" cy="4571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t>33%</a:t>
          </a:r>
        </a:p>
      </cdr:txBody>
    </cdr:sp>
  </cdr:relSizeAnchor>
  <cdr:relSizeAnchor xmlns:cdr="http://schemas.openxmlformats.org/drawingml/2006/chartDrawing">
    <cdr:from>
      <cdr:x>0.54861</cdr:x>
      <cdr:y>0.44653</cdr:y>
    </cdr:from>
    <cdr:to>
      <cdr:x>0.64815</cdr:x>
      <cdr:y>0.55347</cdr:y>
    </cdr:to>
    <cdr:sp macro="" textlink="">
      <cdr:nvSpPr>
        <cdr:cNvPr id="3" name="TextBox 1">
          <a:extLst xmlns:a="http://schemas.openxmlformats.org/drawingml/2006/main">
            <a:ext uri="{FF2B5EF4-FFF2-40B4-BE49-F238E27FC236}">
              <a16:creationId xmlns:a16="http://schemas.microsoft.com/office/drawing/2014/main" id="{B79CB898-95F9-4B7D-8FAA-3801407F815B}"/>
            </a:ext>
          </a:extLst>
        </cdr:cNvPr>
        <cdr:cNvSpPr txBox="1"/>
      </cdr:nvSpPr>
      <cdr:spPr>
        <a:xfrm xmlns:a="http://schemas.openxmlformats.org/drawingml/2006/main">
          <a:off x="6019800" y="2075567"/>
          <a:ext cx="1092261" cy="4970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t>35%</a:t>
          </a:r>
        </a:p>
      </cdr:txBody>
    </cdr:sp>
  </cdr:relSizeAnchor>
  <cdr:relSizeAnchor xmlns:cdr="http://schemas.openxmlformats.org/drawingml/2006/chartDrawing">
    <cdr:from>
      <cdr:x>0.88194</cdr:x>
      <cdr:y>0.62295</cdr:y>
    </cdr:from>
    <cdr:to>
      <cdr:x>0.95139</cdr:x>
      <cdr:y>0.72207</cdr:y>
    </cdr:to>
    <cdr:sp macro="" textlink="">
      <cdr:nvSpPr>
        <cdr:cNvPr id="4" name="TextBox 1">
          <a:extLst xmlns:a="http://schemas.openxmlformats.org/drawingml/2006/main">
            <a:ext uri="{FF2B5EF4-FFF2-40B4-BE49-F238E27FC236}">
              <a16:creationId xmlns:a16="http://schemas.microsoft.com/office/drawing/2014/main" id="{DF253EA6-229C-4407-81E4-1CE5B241DFC4}"/>
            </a:ext>
          </a:extLst>
        </cdr:cNvPr>
        <cdr:cNvSpPr txBox="1"/>
      </cdr:nvSpPr>
      <cdr:spPr>
        <a:xfrm xmlns:a="http://schemas.openxmlformats.org/drawingml/2006/main">
          <a:off x="9677400" y="2895600"/>
          <a:ext cx="762000" cy="460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t>26</a:t>
          </a:r>
          <a:r>
            <a:rPr lang="en-US" sz="1600" b="1" dirty="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583" cy="480388"/>
          </a:xfrm>
          <a:prstGeom prst="rect">
            <a:avLst/>
          </a:prstGeom>
        </p:spPr>
        <p:txBody>
          <a:bodyPr vert="horz" lIns="96642" tIns="48322" rIns="96642" bIns="4832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2962" y="1"/>
            <a:ext cx="3170583" cy="480388"/>
          </a:xfrm>
          <a:prstGeom prst="rect">
            <a:avLst/>
          </a:prstGeom>
        </p:spPr>
        <p:txBody>
          <a:bodyPr vert="horz" lIns="96642" tIns="48322" rIns="96642" bIns="48322" rtlCol="0"/>
          <a:lstStyle>
            <a:lvl1pPr algn="r" eaLnBrk="1" fontAlgn="auto" hangingPunct="1">
              <a:spcBef>
                <a:spcPts val="0"/>
              </a:spcBef>
              <a:spcAft>
                <a:spcPts val="0"/>
              </a:spcAft>
              <a:defRPr sz="1200">
                <a:latin typeface="+mn-lt"/>
              </a:defRPr>
            </a:lvl1pPr>
          </a:lstStyle>
          <a:p>
            <a:pPr>
              <a:defRPr/>
            </a:pPr>
            <a:fld id="{67577007-076D-4AAB-A5F9-02BFD9C1F8B1}" type="datetimeFigureOut">
              <a:rPr lang="en-US"/>
              <a:pPr>
                <a:defRPr/>
              </a:pPr>
              <a:t>2/18/2022</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42" tIns="48322" rIns="96642" bIns="48322" rtlCol="0" anchor="ctr"/>
          <a:lstStyle/>
          <a:p>
            <a:pPr lvl="0"/>
            <a:endParaRPr lang="en-US" noProof="0"/>
          </a:p>
        </p:txBody>
      </p:sp>
      <p:sp>
        <p:nvSpPr>
          <p:cNvPr id="5" name="Notes Placeholder 4"/>
          <p:cNvSpPr>
            <a:spLocks noGrp="1"/>
          </p:cNvSpPr>
          <p:nvPr>
            <p:ph type="body" sz="quarter" idx="3"/>
          </p:nvPr>
        </p:nvSpPr>
        <p:spPr>
          <a:xfrm>
            <a:off x="732184" y="4561226"/>
            <a:ext cx="5850835" cy="4320213"/>
          </a:xfrm>
          <a:prstGeom prst="rect">
            <a:avLst/>
          </a:prstGeom>
        </p:spPr>
        <p:txBody>
          <a:bodyPr vert="horz" lIns="96642" tIns="48322" rIns="96642" bIns="4832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119173"/>
            <a:ext cx="3170583" cy="480388"/>
          </a:xfrm>
          <a:prstGeom prst="rect">
            <a:avLst/>
          </a:prstGeom>
        </p:spPr>
        <p:txBody>
          <a:bodyPr vert="horz" lIns="96642" tIns="48322" rIns="96642" bIns="4832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wrap="square" lIns="96642" tIns="48322" rIns="96642" bIns="48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96D76C2-58B0-4F28-B7EB-7F69110126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a:t>INTRODUCTION: </a:t>
            </a:r>
            <a:r>
              <a:rPr lang="en-US" b="0" dirty="0"/>
              <a:t>The CIBMTR launched the cellular therapy (CT) registry in 2016 with the objective of capturing demographic, patterns of use and outcomes of recipients of cellular therapies. Similar to the hematopoietic cell transplant (HCT) outcomes database, the CT registry captures long term outcomes of recipients of these therapies and it can be used to meet regulatory requirements for 15 years of follow up, applicable to recipients of genetic modified cellular therapies. Currently, there are six chimeric antigen receptor (CAR) T-cells commercially approved for treatment of hematologic malignancies. </a:t>
            </a:r>
          </a:p>
          <a:p>
            <a:endParaRPr lang="en-US" b="0" dirty="0"/>
          </a:p>
          <a:p>
            <a:r>
              <a:rPr lang="en-US" b="0" dirty="0"/>
              <a:t>The CT infrastructure is being used to capture real-world data of recipients of CAR T-cells and this report provides an early look of the implementation of these therapies in the US. Data collection for CAR T-cells is voluntary and the capture of the overall activity of these therapies in the US by the CIBMTR is estimated to be 65</a:t>
            </a:r>
            <a:r>
              <a:rPr lang="en-US" b="0" dirty="0">
                <a:highlight>
                  <a:srgbClr val="FFFF00"/>
                </a:highlight>
              </a:rPr>
              <a:t>% of commercial products. </a:t>
            </a:r>
            <a:r>
              <a:rPr lang="en-US" b="0" dirty="0"/>
              <a:t>This estimate is based on reconciling the number of products delivered to centers and the subsequent reporting to the CIBMTR, using product identifiers. </a:t>
            </a:r>
          </a:p>
          <a:p>
            <a:endParaRPr lang="en-US" b="0" dirty="0"/>
          </a:p>
          <a:p>
            <a:r>
              <a:rPr lang="en-US" b="0" dirty="0"/>
              <a:t>The second edition of these Summary Slides outlines accrual numbers, indications, demographic information voluntarily reported by US centers on recipients of CAR T cells from 2016 to 2020. The majority of cases being reported are from centers utilizing commercially available CAR T cells for treatment of approved indications. Data capture for 2020 is ongoing and total numbers presented here are not final. </a:t>
            </a:r>
          </a:p>
          <a:p>
            <a:r>
              <a:rPr lang="en-US" b="0" dirty="0"/>
              <a:t>  </a:t>
            </a:r>
          </a:p>
          <a:p>
            <a:r>
              <a:rPr lang="en-US" b="0" dirty="0"/>
              <a:t>Moskop, A, Hu ZH, Pasquini MC. </a:t>
            </a:r>
            <a:r>
              <a:rPr lang="en-US" b="1" dirty="0"/>
              <a:t>Current uses of CAR T cell Therapies in the US: CIDR summary slides, 2020. </a:t>
            </a:r>
            <a:r>
              <a:rPr lang="en-US" b="0" dirty="0"/>
              <a:t> Available at: </a:t>
            </a:r>
            <a:r>
              <a:rPr lang="en-US" sz="1200" dirty="0">
                <a:solidFill>
                  <a:srgbClr val="FF0000"/>
                </a:solidFill>
                <a:highlight>
                  <a:srgbClr val="FFFF00"/>
                </a:highlight>
              </a:rPr>
              <a:t>http://www.cibmtr.org </a:t>
            </a:r>
            <a:endParaRPr lang="en-US" b="0"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1</a:t>
            </a:fld>
            <a:endParaRPr lang="en-US" altLang="en-US"/>
          </a:p>
        </p:txBody>
      </p:sp>
    </p:spTree>
    <p:extLst>
      <p:ext uri="{BB962C8B-B14F-4D97-AF65-F5344CB8AC3E}">
        <p14:creationId xmlns:p14="http://schemas.microsoft.com/office/powerpoint/2010/main" val="1581627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10: </a:t>
            </a:r>
            <a:r>
              <a:rPr lang="en-US" b="0" dirty="0"/>
              <a:t>The most common indications for CAR T-cells presently are also diseases commonly treated with HCT. This slide outlines the proportion of recipients with ALL and NHL who received an HCT prior to CAR T-cells. </a:t>
            </a:r>
            <a:r>
              <a:rPr lang="en-US" b="1" dirty="0"/>
              <a:t>Slide 6 </a:t>
            </a:r>
            <a:r>
              <a:rPr lang="en-US" b="0" dirty="0"/>
              <a:t>reported that 34% of CAR T-cell recipients were treated with an HCT, this proportion differs by disease indication and by year. The proportion of patients who did not receive an HCT prior to CAR T-cell therapy is steadily increasing with 76% and 74% of patients with ALL and NHL without a prior HCT in 2020, respectively. This trend demonstrates an increase overall utilization of CAR T-cells but also the impact on practices of care with the introduction of CAR T-cells as standard of care. For example, physicians may elect to proceed with a CAR T-cells to improve disease control before considering an HCT in patients with refractory diseases. </a:t>
            </a:r>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10</a:t>
            </a:fld>
            <a:endParaRPr lang="en-US" altLang="en-US"/>
          </a:p>
        </p:txBody>
      </p:sp>
    </p:spTree>
    <p:extLst>
      <p:ext uri="{BB962C8B-B14F-4D97-AF65-F5344CB8AC3E}">
        <p14:creationId xmlns:p14="http://schemas.microsoft.com/office/powerpoint/2010/main" val="96544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a:solidFill>
                  <a:schemeClr val="tx1"/>
                </a:solidFill>
                <a:effectLst/>
                <a:latin typeface="+mn-lt"/>
                <a:ea typeface="+mn-ea"/>
                <a:cs typeface="+mn-cs"/>
              </a:rPr>
              <a:t>​Slide 2: </a:t>
            </a:r>
            <a:r>
              <a:rPr lang="en-US" sz="1200" b="0" i="0" kern="1200" dirty="0">
                <a:solidFill>
                  <a:schemeClr val="tx1"/>
                </a:solidFill>
                <a:effectLst/>
                <a:latin typeface="+mn-lt"/>
                <a:ea typeface="+mn-ea"/>
                <a:cs typeface="+mn-cs"/>
              </a:rPr>
              <a:t>In 2016, the National Cancer Institute awarded CIBMTR a grant to operate the Cellular Immunotherapy Data Resource (CIDR). This is part of the Cancer Moonshot℠ to accelerate cancer research, under the Immuno-Oncology Translational Network (IOTN). The Cancer Moonshot℠ helps scientists in different organizations nationwide to join and quickly develop new immune therapies to prevent or cure cancer. The CIDR collects data about the long-term safety and efficacy of these cellular therapies. In addition, it provides an infrastructure for data collection, verification, and management for cellular therapies. Congruent with CIBMTR practices, the CIDR grant enables development of data reporting strategies, management the Cellular Therapy Registry, identification of alternative approaches to capture and share data, and optimization of sharing of de-identified data with the stakeholders and the public. The goal is to facilitate observational and correlative research for the rapidly expanding field. </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2</a:t>
            </a:fld>
            <a:endParaRPr lang="en-US" altLang="en-US"/>
          </a:p>
        </p:txBody>
      </p:sp>
    </p:spTree>
    <p:extLst>
      <p:ext uri="{BB962C8B-B14F-4D97-AF65-F5344CB8AC3E}">
        <p14:creationId xmlns:p14="http://schemas.microsoft.com/office/powerpoint/2010/main" val="1549226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3: </a:t>
            </a:r>
            <a:r>
              <a:rPr lang="en-US" b="0" dirty="0"/>
              <a:t>This slide outlines the timeline and milestone for the CT registry development. As highlighted in the 2019 Summary Slides, this program started in 2015 with the development of a CT Task Force to assess the CT landscape and to start the development of common data elements pertinent to this field. Through initial funding by the NCI, the CT registry was launched in 2016 and the registry has collected data uninterrupted since that time. The CIBMTR, European group for Blood and Marrow Transplantation (EBMT) and the Japan Data Center for Hematopoietic Cell Transplantation (JDCHCT) worked to harmonize their forms to maximize the standardization of data collection. After the commercial approval of Tisagenlecleucel and </a:t>
            </a:r>
            <a:r>
              <a:rPr lang="en-US" b="0" dirty="0" err="1"/>
              <a:t>Axicabtagene</a:t>
            </a:r>
            <a:r>
              <a:rPr lang="en-US" b="0" dirty="0"/>
              <a:t> </a:t>
            </a:r>
            <a:r>
              <a:rPr lang="en-US" b="0" dirty="0" err="1"/>
              <a:t>Ciloleucel</a:t>
            </a:r>
            <a:r>
              <a:rPr lang="en-US" b="0" dirty="0"/>
              <a:t>, CIBMTR worked with Novartis and Kite Pharma to develop post approval safety studies (PASS) to use the CT registry as the infrastructure for the long term follow up of recipients of these therapies. </a:t>
            </a:r>
          </a:p>
          <a:p>
            <a:endParaRPr lang="en-US" b="0" dirty="0"/>
          </a:p>
          <a:p>
            <a:r>
              <a:rPr lang="en-US" b="0" dirty="0"/>
              <a:t>In January 2020 over 2000 CAR T cell recipients were reported to the CT registry and the </a:t>
            </a:r>
            <a:r>
              <a:rPr lang="en-US" b="0" dirty="0" err="1"/>
              <a:t>Axicabtagene</a:t>
            </a:r>
            <a:r>
              <a:rPr lang="en-US" b="0" dirty="0"/>
              <a:t> </a:t>
            </a:r>
            <a:r>
              <a:rPr lang="en-US" b="0" dirty="0" err="1"/>
              <a:t>Ciloleucel</a:t>
            </a:r>
            <a:r>
              <a:rPr lang="en-US" b="0" dirty="0"/>
              <a:t> PASS completed accrual in July 2020. </a:t>
            </a:r>
          </a:p>
          <a:p>
            <a:endParaRPr lang="en-US" b="1"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3</a:t>
            </a:fld>
            <a:endParaRPr lang="en-US" altLang="en-US"/>
          </a:p>
        </p:txBody>
      </p:sp>
    </p:spTree>
    <p:extLst>
      <p:ext uri="{BB962C8B-B14F-4D97-AF65-F5344CB8AC3E}">
        <p14:creationId xmlns:p14="http://schemas.microsoft.com/office/powerpoint/2010/main" val="2125393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4: </a:t>
            </a:r>
            <a:r>
              <a:rPr lang="en-US" b="0" dirty="0"/>
              <a:t>This slide summarizes the industry-sponsored projects for all commercially approved CAR T-cell therapies in the US. There are currently 5 post approval safety studies (PASS) including Axicabtagene Ciloleucel, </a:t>
            </a:r>
            <a:r>
              <a:rPr lang="en-US" b="0" dirty="0" err="1"/>
              <a:t>Tisagenlecleucel</a:t>
            </a:r>
            <a:r>
              <a:rPr lang="en-US" b="0" dirty="0"/>
              <a:t>,  </a:t>
            </a:r>
            <a:r>
              <a:rPr lang="en-US" b="0" dirty="0" err="1"/>
              <a:t>Lisocabtagene</a:t>
            </a:r>
            <a:r>
              <a:rPr lang="en-US" b="0" dirty="0"/>
              <a:t> </a:t>
            </a:r>
            <a:r>
              <a:rPr lang="en-US" b="0" dirty="0" err="1"/>
              <a:t>maraleucel</a:t>
            </a:r>
            <a:r>
              <a:rPr lang="en-US" b="0" dirty="0"/>
              <a:t>, </a:t>
            </a:r>
            <a:r>
              <a:rPr lang="en-US" b="0" dirty="0" err="1"/>
              <a:t>Brexucatagene</a:t>
            </a:r>
            <a:r>
              <a:rPr lang="en-US" b="0" dirty="0"/>
              <a:t> </a:t>
            </a:r>
            <a:r>
              <a:rPr lang="en-US" b="0" dirty="0" err="1"/>
              <a:t>autoleucel</a:t>
            </a:r>
            <a:r>
              <a:rPr lang="en-US" b="0" dirty="0"/>
              <a:t>, and </a:t>
            </a:r>
            <a:r>
              <a:rPr lang="en-US" b="0" dirty="0" err="1"/>
              <a:t>Idecabtagene</a:t>
            </a:r>
            <a:r>
              <a:rPr lang="en-US" b="0" dirty="0"/>
              <a:t> </a:t>
            </a:r>
            <a:r>
              <a:rPr lang="en-US" b="0" dirty="0" err="1"/>
              <a:t>vecleucel</a:t>
            </a:r>
            <a:r>
              <a:rPr lang="en-US" b="0" dirty="0"/>
              <a:t>. There is one additional PASS under development for </a:t>
            </a:r>
            <a:r>
              <a:rPr lang="en-US" b="0" dirty="0" err="1"/>
              <a:t>Ciltacabtagene</a:t>
            </a:r>
            <a:r>
              <a:rPr lang="en-US" b="0" dirty="0"/>
              <a:t> </a:t>
            </a:r>
            <a:r>
              <a:rPr lang="en-US" b="0" dirty="0" err="1"/>
              <a:t>autoleucel</a:t>
            </a:r>
            <a:r>
              <a:rPr lang="en-US" b="0" dirty="0"/>
              <a:t>. As highlighted on Slide 3, the Axicabtagene Ciloleucel PASS completed accrual for the diffuse large B-cell lymphoma cohort in July 2020 with 1500 patients. The accrual goal, current status and timeline of each PASS is detailed above. </a:t>
            </a:r>
          </a:p>
        </p:txBody>
      </p:sp>
      <p:sp>
        <p:nvSpPr>
          <p:cNvPr id="4" name="Slide Number Placeholder 3"/>
          <p:cNvSpPr>
            <a:spLocks noGrp="1"/>
          </p:cNvSpPr>
          <p:nvPr>
            <p:ph type="sldNum" sz="quarter" idx="5"/>
          </p:nvPr>
        </p:nvSpPr>
        <p:spPr/>
        <p:txBody>
          <a:bodyPr/>
          <a:lstStyle/>
          <a:p>
            <a:fld id="{821EC45E-3E5F-41C4-979C-68C30D6D4156}" type="slidenum">
              <a:rPr lang="en-US" smtClean="0"/>
              <a:t>4</a:t>
            </a:fld>
            <a:endParaRPr lang="en-US"/>
          </a:p>
        </p:txBody>
      </p:sp>
    </p:spTree>
    <p:extLst>
      <p:ext uri="{BB962C8B-B14F-4D97-AF65-F5344CB8AC3E}">
        <p14:creationId xmlns:p14="http://schemas.microsoft.com/office/powerpoint/2010/main" val="2470176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5: </a:t>
            </a:r>
            <a:r>
              <a:rPr lang="en-US" b="0" dirty="0"/>
              <a:t> The number of patients treated with CAR T-cells in the US reported to the CIBMTR from 2016 to 2021. There was a total of 4,094 patients and a proportion of patients received more than one CAR T-cell infusion with a total of 4,308 infusions reported by 2021. The blue boxes represent the patient accrual by year and the orange line is the cumulative accrual.  </a:t>
            </a:r>
            <a:endParaRPr lang="en-US" b="1"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5</a:t>
            </a:fld>
            <a:endParaRPr lang="en-US" altLang="en-US"/>
          </a:p>
        </p:txBody>
      </p:sp>
    </p:spTree>
    <p:extLst>
      <p:ext uri="{BB962C8B-B14F-4D97-AF65-F5344CB8AC3E}">
        <p14:creationId xmlns:p14="http://schemas.microsoft.com/office/powerpoint/2010/main" val="2556184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6:</a:t>
            </a:r>
            <a:r>
              <a:rPr lang="en-US" b="0" dirty="0"/>
              <a:t> The most common indications for CAR T cells are Non-Hodgkin Lymphoma (NHL) and Acute Lymphoblastic Leukemia (ALL). Eighty percept of cases reported are for commercial CAR T cells. CAR T-cell therapy for multiple myeloma are newly available and few cases were reported. The data was reported by 159 US centers, the median age of CAR T cell recipients is 59 years, and 34% received a prior autologous or allogeneic HCT.</a:t>
            </a:r>
            <a:endParaRPr lang="en-US" b="1"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6</a:t>
            </a:fld>
            <a:endParaRPr lang="en-US" altLang="en-US"/>
          </a:p>
        </p:txBody>
      </p:sp>
    </p:spTree>
    <p:extLst>
      <p:ext uri="{BB962C8B-B14F-4D97-AF65-F5344CB8AC3E}">
        <p14:creationId xmlns:p14="http://schemas.microsoft.com/office/powerpoint/2010/main" val="3194305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7: </a:t>
            </a:r>
            <a:r>
              <a:rPr lang="en-US" b="0" dirty="0"/>
              <a:t>This slide illustrates the age distribution of CAR T-cell recipients. Among recipients of commercial CAR T-cells, 35% are 65 years or older. The proportion of patients 65 years and older who received non commercial CAR T-cells is 26%, likely due to a higher proportion of clinical trial participants in this group. The CAR T-cells represented in the non commercial group include recipients of CAR T-cells under investigator initiated studies of approved or otherwise products, or patients who receive CAR T-cells as part of expanded access protocols voluntarily reported by participating centers. Further identification of these studies is done through clinicaltrials.gov identifier number collected in the CT forms. </a:t>
            </a:r>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7</a:t>
            </a:fld>
            <a:endParaRPr lang="en-US" altLang="en-US"/>
          </a:p>
        </p:txBody>
      </p:sp>
    </p:spTree>
    <p:extLst>
      <p:ext uri="{BB962C8B-B14F-4D97-AF65-F5344CB8AC3E}">
        <p14:creationId xmlns:p14="http://schemas.microsoft.com/office/powerpoint/2010/main" val="404840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8: </a:t>
            </a:r>
            <a:r>
              <a:rPr lang="en-US" b="0" dirty="0"/>
              <a:t>CAR T-cell indications by year demonstrates an increase in the overall utilization of this therapy consistent with commercial approval of the products. There is a more distinctive increase among recipients with NHL with over 1000 patients treated for this indication being reported in 2020.  </a:t>
            </a:r>
            <a:endParaRPr lang="en-US" b="1"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8</a:t>
            </a:fld>
            <a:endParaRPr lang="en-US" altLang="en-US"/>
          </a:p>
        </p:txBody>
      </p:sp>
    </p:spTree>
    <p:extLst>
      <p:ext uri="{BB962C8B-B14F-4D97-AF65-F5344CB8AC3E}">
        <p14:creationId xmlns:p14="http://schemas.microsoft.com/office/powerpoint/2010/main" val="386221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9:</a:t>
            </a:r>
            <a:r>
              <a:rPr lang="en-US" b="0" dirty="0"/>
              <a:t> The distribution of race and ethnicity of CAR T-cell recipients from 2016 to 2020 demonstrate that 79% of recipients are Caucasians and 78% are non-Hispanic or non-</a:t>
            </a:r>
            <a:r>
              <a:rPr lang="en-US" b="0" dirty="0" err="1"/>
              <a:t>latinos</a:t>
            </a:r>
            <a:r>
              <a:rPr lang="en-US" b="0" dirty="0"/>
              <a:t>. Minority groups remain under represented among recipients of these therapies according to data reported to the CIBMTR. There is small proportion of non-US patients who received the therapy in the US but did not report race or ethnicity. </a:t>
            </a:r>
            <a:endParaRPr lang="en-US" b="1" dirty="0"/>
          </a:p>
          <a:p>
            <a:endParaRPr lang="en-US" dirty="0"/>
          </a:p>
        </p:txBody>
      </p:sp>
      <p:sp>
        <p:nvSpPr>
          <p:cNvPr id="4" name="Slide Number Placeholder 3"/>
          <p:cNvSpPr>
            <a:spLocks noGrp="1"/>
          </p:cNvSpPr>
          <p:nvPr>
            <p:ph type="sldNum" sz="quarter" idx="5"/>
          </p:nvPr>
        </p:nvSpPr>
        <p:spPr/>
        <p:txBody>
          <a:bodyPr/>
          <a:lstStyle/>
          <a:p>
            <a:pPr>
              <a:defRPr/>
            </a:pPr>
            <a:fld id="{C96D76C2-58B0-4F28-B7EB-7F69110126BD}" type="slidenum">
              <a:rPr lang="en-US" altLang="en-US" smtClean="0"/>
              <a:pPr>
                <a:defRPr/>
              </a:pPr>
              <a:t>9</a:t>
            </a:fld>
            <a:endParaRPr lang="en-US" altLang="en-US"/>
          </a:p>
        </p:txBody>
      </p:sp>
    </p:spTree>
    <p:extLst>
      <p:ext uri="{BB962C8B-B14F-4D97-AF65-F5344CB8AC3E}">
        <p14:creationId xmlns:p14="http://schemas.microsoft.com/office/powerpoint/2010/main" val="26596121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RGB New PP_5_cj.jpg">
            <a:extLst>
              <a:ext uri="{FF2B5EF4-FFF2-40B4-BE49-F238E27FC236}">
                <a16:creationId xmlns:a16="http://schemas.microsoft.com/office/drawing/2014/main" id="{E14364E3-2E8A-4958-8E58-C87894954AE8}"/>
              </a:ext>
            </a:extLst>
          </p:cNvPr>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l="2280" t="3252" r="2521" b="25790"/>
          <a:stretch>
            <a:fillRect/>
          </a:stretch>
        </p:blipFill>
        <p:spPr bwMode="auto">
          <a:xfrm>
            <a:off x="0" y="0"/>
            <a:ext cx="1226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AE2D13E5-761C-4C12-8A7D-9DFE95A5DF5F}"/>
              </a:ext>
            </a:extLst>
          </p:cNvPr>
          <p:cNvSpPr txBox="1"/>
          <p:nvPr userDrawn="1"/>
        </p:nvSpPr>
        <p:spPr>
          <a:xfrm>
            <a:off x="-19051" y="5473701"/>
            <a:ext cx="12287251" cy="1114088"/>
          </a:xfrm>
          <a:prstGeom prst="rect">
            <a:avLst/>
          </a:prstGeom>
          <a:solidFill>
            <a:schemeClr val="bg1"/>
          </a:solidFill>
        </p:spPr>
        <p:txBody>
          <a:bodyPr wrap="square">
            <a:spAutoFit/>
          </a:bodyPr>
          <a:lstStyle/>
          <a:p>
            <a:pPr marL="3514725">
              <a:defRPr/>
            </a:pPr>
            <a:endParaRPr lang="en-US" sz="788" dirty="0">
              <a:solidFill>
                <a:schemeClr val="tx1">
                  <a:lumMod val="50000"/>
                  <a:lumOff val="50000"/>
                </a:schemeClr>
              </a:solidFill>
            </a:endParaRPr>
          </a:p>
          <a:p>
            <a:pPr marL="3814763">
              <a:defRPr/>
            </a:pPr>
            <a:endParaRPr lang="en-US" sz="788" dirty="0">
              <a:solidFill>
                <a:schemeClr val="tx1">
                  <a:lumMod val="50000"/>
                  <a:lumOff val="50000"/>
                </a:schemeClr>
              </a:solidFill>
            </a:endParaRPr>
          </a:p>
          <a:p>
            <a:pPr marL="3814763">
              <a:defRPr/>
            </a:pPr>
            <a:endParaRPr lang="en-US" sz="788" dirty="0">
              <a:solidFill>
                <a:schemeClr val="tx1">
                  <a:lumMod val="50000"/>
                  <a:lumOff val="50000"/>
                </a:schemeClr>
              </a:solidFill>
            </a:endParaRPr>
          </a:p>
          <a:p>
            <a:pPr marL="3729038">
              <a:defRPr/>
            </a:pPr>
            <a:endParaRPr lang="en-US" sz="788" dirty="0">
              <a:solidFill>
                <a:schemeClr val="tx1">
                  <a:lumMod val="50000"/>
                  <a:lumOff val="50000"/>
                </a:schemeClr>
              </a:solidFill>
            </a:endParaRPr>
          </a:p>
          <a:p>
            <a:pPr marL="3043238" defTabSz="735013">
              <a:tabLst>
                <a:tab pos="9950450" algn="l"/>
              </a:tabLst>
              <a:defRPr/>
            </a:pPr>
            <a:r>
              <a:rPr lang="en-US" sz="900" dirty="0">
                <a:solidFill>
                  <a:schemeClr val="tx1">
                    <a:lumMod val="50000"/>
                    <a:lumOff val="50000"/>
                  </a:schemeClr>
                </a:solidFill>
              </a:rPr>
              <a:t>The CIBMTR</a:t>
            </a:r>
            <a:r>
              <a:rPr lang="en-US" sz="900" baseline="30000" dirty="0">
                <a:solidFill>
                  <a:schemeClr val="tx1">
                    <a:lumMod val="50000"/>
                    <a:lumOff val="50000"/>
                  </a:schemeClr>
                </a:solidFill>
              </a:rPr>
              <a:t>®</a:t>
            </a:r>
            <a:r>
              <a:rPr lang="en-US" sz="900" dirty="0">
                <a:solidFill>
                  <a:schemeClr val="tx1">
                    <a:lumMod val="50000"/>
                    <a:lumOff val="50000"/>
                  </a:schemeClr>
                </a:solidFill>
              </a:rPr>
              <a:t> (Center for International Blood and Marrow Transplant Research</a:t>
            </a:r>
            <a:r>
              <a:rPr lang="en-US" sz="900" baseline="30000" dirty="0">
                <a:solidFill>
                  <a:schemeClr val="tx1">
                    <a:lumMod val="50000"/>
                    <a:lumOff val="50000"/>
                  </a:schemeClr>
                </a:solidFill>
              </a:rPr>
              <a:t>®</a:t>
            </a:r>
            <a:r>
              <a:rPr lang="en-US" sz="900" dirty="0">
                <a:solidFill>
                  <a:schemeClr val="tx1">
                    <a:lumMod val="50000"/>
                    <a:lumOff val="50000"/>
                  </a:schemeClr>
                </a:solidFill>
              </a:rPr>
              <a:t>) </a:t>
            </a:r>
          </a:p>
          <a:p>
            <a:pPr marL="3043238" defTabSz="735013">
              <a:tabLst>
                <a:tab pos="9950450" algn="l"/>
              </a:tabLst>
              <a:defRPr/>
            </a:pPr>
            <a:r>
              <a:rPr lang="en-US" sz="900" dirty="0">
                <a:solidFill>
                  <a:schemeClr val="tx1">
                    <a:lumMod val="50000"/>
                    <a:lumOff val="50000"/>
                  </a:schemeClr>
                </a:solidFill>
              </a:rPr>
              <a:t>is a research collaboration between the National Marrow Donor Program</a:t>
            </a:r>
            <a:r>
              <a:rPr lang="en-US" sz="900" baseline="30000" dirty="0">
                <a:solidFill>
                  <a:schemeClr val="tx1">
                    <a:lumMod val="50000"/>
                    <a:lumOff val="50000"/>
                  </a:schemeClr>
                </a:solidFill>
              </a:rPr>
              <a:t>®</a:t>
            </a:r>
            <a:r>
              <a:rPr lang="en-US" sz="900" dirty="0">
                <a:solidFill>
                  <a:schemeClr val="tx1">
                    <a:lumMod val="50000"/>
                    <a:lumOff val="50000"/>
                  </a:schemeClr>
                </a:solidFill>
              </a:rPr>
              <a:t> (NMDP)/</a:t>
            </a:r>
          </a:p>
          <a:p>
            <a:pPr marL="3043238" defTabSz="735013">
              <a:tabLst>
                <a:tab pos="9950450" algn="l"/>
              </a:tabLst>
              <a:defRPr/>
            </a:pPr>
            <a:r>
              <a:rPr lang="en-US" sz="900" dirty="0">
                <a:solidFill>
                  <a:schemeClr val="tx1">
                    <a:lumMod val="50000"/>
                    <a:lumOff val="50000"/>
                  </a:schemeClr>
                </a:solidFill>
              </a:rPr>
              <a:t>Be The Match</a:t>
            </a:r>
            <a:r>
              <a:rPr lang="en-US" sz="900" baseline="30000" dirty="0">
                <a:solidFill>
                  <a:schemeClr val="tx1">
                    <a:lumMod val="50000"/>
                    <a:lumOff val="50000"/>
                  </a:schemeClr>
                </a:solidFill>
              </a:rPr>
              <a:t>®</a:t>
            </a:r>
            <a:r>
              <a:rPr lang="en-US" sz="900" dirty="0">
                <a:solidFill>
                  <a:schemeClr val="tx1">
                    <a:lumMod val="50000"/>
                    <a:lumOff val="50000"/>
                  </a:schemeClr>
                </a:solidFill>
              </a:rPr>
              <a:t> and the Medical College of Wisconsin (MCW).</a:t>
            </a:r>
          </a:p>
          <a:p>
            <a:pPr marL="3514725">
              <a:defRPr/>
            </a:pPr>
            <a:endParaRPr lang="en-US" sz="788" dirty="0">
              <a:solidFill>
                <a:schemeClr val="tx1">
                  <a:lumMod val="50000"/>
                  <a:lumOff val="50000"/>
                </a:schemeClr>
              </a:solidFill>
            </a:endParaRPr>
          </a:p>
        </p:txBody>
      </p:sp>
      <p:pic>
        <p:nvPicPr>
          <p:cNvPr id="6" name="Picture 8">
            <a:extLst>
              <a:ext uri="{FF2B5EF4-FFF2-40B4-BE49-F238E27FC236}">
                <a16:creationId xmlns:a16="http://schemas.microsoft.com/office/drawing/2014/main" id="{5204E88D-B7E0-43E1-8E72-D82932DC637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657" y="5842862"/>
            <a:ext cx="2565943" cy="665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812800" y="1981204"/>
            <a:ext cx="10464800" cy="1219199"/>
          </a:xfrm>
        </p:spPr>
        <p:txBody>
          <a:bodyPr>
            <a:normAutofit/>
          </a:bodyPr>
          <a:lstStyle>
            <a:lvl1pPr algn="l">
              <a:defRPr sz="6000" b="0" cap="none" baseline="0">
                <a:solidFill>
                  <a:schemeClr val="bg1"/>
                </a:solidFill>
                <a:effectLst>
                  <a:outerShdw blurRad="38100" dist="38100" dir="2700000" algn="tl">
                    <a:srgbClr val="000000">
                      <a:alpha val="43137"/>
                    </a:srgbClr>
                  </a:outerShdw>
                </a:effectLst>
                <a:latin typeface="+mj-lt"/>
              </a:defRPr>
            </a:lvl1pPr>
          </a:lstStyle>
          <a:p>
            <a:r>
              <a:rPr lang="en-US" dirty="0"/>
              <a:t>Click to edit Master title style</a:t>
            </a:r>
          </a:p>
        </p:txBody>
      </p:sp>
      <p:sp>
        <p:nvSpPr>
          <p:cNvPr id="3" name="Subtitle 2"/>
          <p:cNvSpPr>
            <a:spLocks noGrp="1"/>
          </p:cNvSpPr>
          <p:nvPr>
            <p:ph type="subTitle" idx="1"/>
          </p:nvPr>
        </p:nvSpPr>
        <p:spPr>
          <a:xfrm>
            <a:off x="812800" y="3200400"/>
            <a:ext cx="9956800" cy="990600"/>
          </a:xfrm>
        </p:spPr>
        <p:txBody>
          <a:bodyPr/>
          <a:lstStyle>
            <a:lvl1pPr marL="0" indent="0" algn="l">
              <a:buNone/>
              <a:defRPr sz="2800">
                <a:solidFill>
                  <a:schemeClr val="bg1"/>
                </a:solidFill>
                <a:effectLst>
                  <a:outerShdw blurRad="38100" dist="38100" dir="2700000" algn="tl">
                    <a:srgbClr val="000000">
                      <a:alpha val="43137"/>
                    </a:srgbClr>
                  </a:outerShdw>
                </a:effectLst>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pic>
        <p:nvPicPr>
          <p:cNvPr id="13" name="Picture 12">
            <a:extLst>
              <a:ext uri="{FF2B5EF4-FFF2-40B4-BE49-F238E27FC236}">
                <a16:creationId xmlns:a16="http://schemas.microsoft.com/office/drawing/2014/main" id="{EF09D195-97AE-48A8-9CB8-2E31620B25E3}"/>
              </a:ext>
            </a:extLst>
          </p:cNvPr>
          <p:cNvPicPr>
            <a:picLocks noChangeAspect="1"/>
          </p:cNvPicPr>
          <p:nvPr userDrawn="1"/>
        </p:nvPicPr>
        <p:blipFill>
          <a:blip r:embed="rId4"/>
          <a:stretch>
            <a:fillRect/>
          </a:stretch>
        </p:blipFill>
        <p:spPr>
          <a:xfrm>
            <a:off x="9091759" y="5546189"/>
            <a:ext cx="3167401" cy="1069221"/>
          </a:xfrm>
          <a:prstGeom prst="rect">
            <a:avLst/>
          </a:prstGeom>
        </p:spPr>
      </p:pic>
    </p:spTree>
    <p:extLst>
      <p:ext uri="{BB962C8B-B14F-4D97-AF65-F5344CB8AC3E}">
        <p14:creationId xmlns:p14="http://schemas.microsoft.com/office/powerpoint/2010/main" val="197846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No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2"/>
          <p:cNvSpPr>
            <a:spLocks noGrp="1"/>
          </p:cNvSpPr>
          <p:nvPr>
            <p:ph idx="1"/>
          </p:nvPr>
        </p:nvSpPr>
        <p:spPr>
          <a:xfrm>
            <a:off x="609600" y="1371601"/>
            <a:ext cx="10972800" cy="464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699FD3B4-28FD-4643-A047-7684EC3983D8}" type="slidenum">
              <a:rPr lang="en-US" altLang="en-US"/>
              <a:pPr/>
              <a:t>‹#›</a:t>
            </a:fld>
            <a:endParaRPr lang="en-US" altLang="en-US"/>
          </a:p>
        </p:txBody>
      </p:sp>
    </p:spTree>
    <p:extLst>
      <p:ext uri="{BB962C8B-B14F-4D97-AF65-F5344CB8AC3E}">
        <p14:creationId xmlns:p14="http://schemas.microsoft.com/office/powerpoint/2010/main" val="387936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078E1F5-0BA8-4284-83DB-5F1EC38EA985}"/>
              </a:ext>
            </a:extLst>
          </p:cNvPr>
          <p:cNvCxnSpPr/>
          <p:nvPr userDrawn="1"/>
        </p:nvCxnSpPr>
        <p:spPr>
          <a:xfrm>
            <a:off x="609600" y="1295400"/>
            <a:ext cx="115824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09600" y="152400"/>
            <a:ext cx="10972800" cy="1143000"/>
          </a:xfrm>
        </p:spPr>
        <p:txBody>
          <a:bodyPr/>
          <a:lstStyle>
            <a:lvl1pPr>
              <a:defRPr sz="4400">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609600" y="1371601"/>
            <a:ext cx="10972800" cy="4648200"/>
          </a:xfrm>
        </p:spPr>
        <p:txBody>
          <a:bodyPr/>
          <a:lstStyle>
            <a:lvl1pPr>
              <a:defRPr sz="4000">
                <a:solidFill>
                  <a:srgbClr val="000000"/>
                </a:solidFill>
              </a:defRPr>
            </a:lvl1pPr>
            <a:lvl2pPr>
              <a:defRPr sz="3600">
                <a:solidFill>
                  <a:srgbClr val="000000"/>
                </a:solidFill>
              </a:defRPr>
            </a:lvl2pPr>
            <a:lvl3pPr>
              <a:defRPr sz="3600">
                <a:solidFill>
                  <a:srgbClr val="000000"/>
                </a:solidFill>
              </a:defRPr>
            </a:lvl3pPr>
            <a:lvl4pPr>
              <a:defRPr sz="2800">
                <a:solidFill>
                  <a:srgbClr val="000000"/>
                </a:solidFill>
              </a:defRPr>
            </a:lvl4pPr>
            <a:lvl5pPr>
              <a:defRPr sz="28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57CB08B9-D112-44F1-9B5F-E7E3DEA102DE}"/>
              </a:ext>
            </a:extLst>
          </p:cNvPr>
          <p:cNvSpPr>
            <a:spLocks noGrp="1"/>
          </p:cNvSpPr>
          <p:nvPr>
            <p:ph type="ftr" sz="quarter" idx="10"/>
          </p:nvPr>
        </p:nvSpPr>
        <p:spPr/>
        <p:txBody>
          <a:bodyPr/>
          <a:lstStyle>
            <a:lvl1pPr>
              <a:defRPr sz="1500" baseline="0">
                <a:solidFill>
                  <a:srgbClr val="000000"/>
                </a:solidFill>
              </a:defRPr>
            </a:lvl1pPr>
          </a:lstStyle>
          <a:p>
            <a:pPr>
              <a:defRPr/>
            </a:pPr>
            <a:endParaRPr lang="en-US"/>
          </a:p>
        </p:txBody>
      </p:sp>
      <p:sp>
        <p:nvSpPr>
          <p:cNvPr id="6" name="Slide Number Placeholder 5">
            <a:extLst>
              <a:ext uri="{FF2B5EF4-FFF2-40B4-BE49-F238E27FC236}">
                <a16:creationId xmlns:a16="http://schemas.microsoft.com/office/drawing/2014/main" id="{9F0961AF-121D-4AEB-B6A6-DD091730CD0D}"/>
              </a:ext>
            </a:extLst>
          </p:cNvPr>
          <p:cNvSpPr>
            <a:spLocks noGrp="1"/>
          </p:cNvSpPr>
          <p:nvPr>
            <p:ph type="sldNum" sz="quarter" idx="11"/>
          </p:nvPr>
        </p:nvSpPr>
        <p:spPr/>
        <p:txBody>
          <a:bodyPr/>
          <a:lstStyle>
            <a:lvl1pPr>
              <a:defRPr baseline="0">
                <a:solidFill>
                  <a:srgbClr val="000000"/>
                </a:solidFill>
              </a:defRPr>
            </a:lvl1pPr>
          </a:lstStyle>
          <a:p>
            <a:pPr>
              <a:defRPr/>
            </a:pPr>
            <a:fld id="{9F8623AF-65DB-466E-B5D1-B6C0738743F2}" type="slidenum">
              <a:rPr lang="en-US" altLang="en-US"/>
              <a:pPr>
                <a:defRPr/>
              </a:pPr>
              <a:t>‹#›</a:t>
            </a:fld>
            <a:endParaRPr lang="en-US" altLang="en-US" dirty="0"/>
          </a:p>
        </p:txBody>
      </p:sp>
      <p:pic>
        <p:nvPicPr>
          <p:cNvPr id="7" name="Picture 6">
            <a:extLst>
              <a:ext uri="{FF2B5EF4-FFF2-40B4-BE49-F238E27FC236}">
                <a16:creationId xmlns:a16="http://schemas.microsoft.com/office/drawing/2014/main" id="{5105E454-655B-4B79-A8C2-92BB0896324D}"/>
              </a:ext>
            </a:extLst>
          </p:cNvPr>
          <p:cNvPicPr>
            <a:picLocks noChangeAspect="1"/>
          </p:cNvPicPr>
          <p:nvPr userDrawn="1"/>
        </p:nvPicPr>
        <p:blipFill>
          <a:blip r:embed="rId2"/>
          <a:stretch>
            <a:fillRect/>
          </a:stretch>
        </p:blipFill>
        <p:spPr>
          <a:xfrm>
            <a:off x="9611239" y="348009"/>
            <a:ext cx="2580761" cy="871189"/>
          </a:xfrm>
          <a:prstGeom prst="rect">
            <a:avLst/>
          </a:prstGeom>
        </p:spPr>
      </p:pic>
    </p:spTree>
    <p:extLst>
      <p:ext uri="{BB962C8B-B14F-4D97-AF65-F5344CB8AC3E}">
        <p14:creationId xmlns:p14="http://schemas.microsoft.com/office/powerpoint/2010/main" val="331118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No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2"/>
          <p:cNvSpPr>
            <a:spLocks noGrp="1"/>
          </p:cNvSpPr>
          <p:nvPr>
            <p:ph idx="1"/>
          </p:nvPr>
        </p:nvSpPr>
        <p:spPr>
          <a:xfrm>
            <a:off x="609600" y="1371601"/>
            <a:ext cx="10972800" cy="464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11BAE04A-C68B-4D56-BC78-36716D38D762}"/>
              </a:ext>
            </a:extLst>
          </p:cNvPr>
          <p:cNvSpPr>
            <a:spLocks noGrp="1"/>
          </p:cNvSpPr>
          <p:nvPr>
            <p:ph type="ftr" sz="quarter" idx="10"/>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02B642-AEBD-44F0-B59E-F3C77983B74C}"/>
              </a:ext>
            </a:extLst>
          </p:cNvPr>
          <p:cNvSpPr>
            <a:spLocks noGrp="1"/>
          </p:cNvSpPr>
          <p:nvPr>
            <p:ph type="sldNum" sz="quarter" idx="11"/>
          </p:nvPr>
        </p:nvSpPr>
        <p:spPr/>
        <p:txBody>
          <a:bodyPr/>
          <a:lstStyle>
            <a:lvl1pPr>
              <a:defRPr/>
            </a:lvl1pPr>
          </a:lstStyle>
          <a:p>
            <a:pPr>
              <a:defRPr/>
            </a:pPr>
            <a:fld id="{969855D4-B6CD-4061-AED1-CCA5EE861B3E}" type="slidenum">
              <a:rPr lang="en-US" altLang="en-US"/>
              <a:pPr>
                <a:defRPr/>
              </a:pPr>
              <a:t>‹#›</a:t>
            </a:fld>
            <a:endParaRPr lang="en-US" altLang="en-US" dirty="0"/>
          </a:p>
        </p:txBody>
      </p:sp>
    </p:spTree>
    <p:extLst>
      <p:ext uri="{BB962C8B-B14F-4D97-AF65-F5344CB8AC3E}">
        <p14:creationId xmlns:p14="http://schemas.microsoft.com/office/powerpoint/2010/main" val="335945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8646795-7399-4F17-A054-FAA2A4B8030B}"/>
              </a:ext>
            </a:extLst>
          </p:cNvPr>
          <p:cNvCxnSpPr/>
          <p:nvPr userDrawn="1"/>
        </p:nvCxnSpPr>
        <p:spPr>
          <a:xfrm>
            <a:off x="609600" y="1295400"/>
            <a:ext cx="115824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609600" y="1371600"/>
            <a:ext cx="5384800" cy="464820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371600"/>
            <a:ext cx="5384800" cy="464820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p:cNvSpPr>
            <a:spLocks noGrp="1"/>
          </p:cNvSpPr>
          <p:nvPr>
            <p:ph type="title"/>
          </p:nvPr>
        </p:nvSpPr>
        <p:spPr>
          <a:xfrm>
            <a:off x="609600" y="152400"/>
            <a:ext cx="10972800" cy="1143000"/>
          </a:xfrm>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145BBEF9-763D-4163-ACBE-04EBA3719E85}"/>
              </a:ext>
            </a:extLst>
          </p:cNvPr>
          <p:cNvSpPr>
            <a:spLocks noGrp="1"/>
          </p:cNvSpPr>
          <p:nvPr>
            <p:ph type="ftr" sz="quarter" idx="10"/>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28872339-50DD-460D-B758-173B5FB75283}"/>
              </a:ext>
            </a:extLst>
          </p:cNvPr>
          <p:cNvSpPr>
            <a:spLocks noGrp="1"/>
          </p:cNvSpPr>
          <p:nvPr>
            <p:ph type="sldNum" sz="quarter" idx="11"/>
          </p:nvPr>
        </p:nvSpPr>
        <p:spPr/>
        <p:txBody>
          <a:bodyPr/>
          <a:lstStyle>
            <a:lvl1pPr>
              <a:defRPr/>
            </a:lvl1pPr>
          </a:lstStyle>
          <a:p>
            <a:pPr>
              <a:defRPr/>
            </a:pPr>
            <a:fld id="{D1664F0E-52F2-4675-9B8A-2348D14DC94B}" type="slidenum">
              <a:rPr lang="en-US" altLang="en-US"/>
              <a:pPr>
                <a:defRPr/>
              </a:pPr>
              <a:t>‹#›</a:t>
            </a:fld>
            <a:endParaRPr lang="en-US" altLang="en-US" dirty="0"/>
          </a:p>
        </p:txBody>
      </p:sp>
    </p:spTree>
    <p:extLst>
      <p:ext uri="{BB962C8B-B14F-4D97-AF65-F5344CB8AC3E}">
        <p14:creationId xmlns:p14="http://schemas.microsoft.com/office/powerpoint/2010/main" val="281874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7919EF6-3B53-453A-A223-22E13012948C}"/>
              </a:ext>
            </a:extLst>
          </p:cNvPr>
          <p:cNvCxnSpPr/>
          <p:nvPr userDrawn="1"/>
        </p:nvCxnSpPr>
        <p:spPr>
          <a:xfrm>
            <a:off x="609600" y="1295400"/>
            <a:ext cx="115824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09600" y="1371600"/>
            <a:ext cx="5386917" cy="803275"/>
          </a:xfrm>
        </p:spPr>
        <p:txBody>
          <a:bodyPr anchor="b">
            <a:noAutofit/>
          </a:bodyPr>
          <a:lstStyle>
            <a:lvl1pPr marL="0" indent="0">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371600"/>
            <a:ext cx="5389033" cy="803275"/>
          </a:xfrm>
        </p:spPr>
        <p:txBody>
          <a:bodyPr anchor="b">
            <a:noAutofit/>
          </a:bodyPr>
          <a:lstStyle>
            <a:lvl1pPr marL="0" indent="0">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p:cNvSpPr>
            <a:spLocks noGrp="1"/>
          </p:cNvSpPr>
          <p:nvPr>
            <p:ph type="title"/>
          </p:nvPr>
        </p:nvSpPr>
        <p:spPr>
          <a:xfrm>
            <a:off x="609600" y="152400"/>
            <a:ext cx="10972800" cy="1143000"/>
          </a:xfrm>
        </p:spPr>
        <p:txBody>
          <a:bodyPr/>
          <a:lstStyle/>
          <a:p>
            <a:r>
              <a:rPr lang="en-US" dirty="0"/>
              <a:t>Click to edit Master title style</a:t>
            </a:r>
          </a:p>
        </p:txBody>
      </p:sp>
      <p:sp>
        <p:nvSpPr>
          <p:cNvPr id="8" name="Footer Placeholder 7">
            <a:extLst>
              <a:ext uri="{FF2B5EF4-FFF2-40B4-BE49-F238E27FC236}">
                <a16:creationId xmlns:a16="http://schemas.microsoft.com/office/drawing/2014/main" id="{BE5A4DA7-ADDB-44D4-8FAB-7D593EE0F710}"/>
              </a:ext>
            </a:extLst>
          </p:cNvPr>
          <p:cNvSpPr>
            <a:spLocks noGrp="1"/>
          </p:cNvSpPr>
          <p:nvPr>
            <p:ph type="ftr" sz="quarter" idx="10"/>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D8F93652-C71D-4759-9C18-7EA59BEF60AE}"/>
              </a:ext>
            </a:extLst>
          </p:cNvPr>
          <p:cNvSpPr>
            <a:spLocks noGrp="1"/>
          </p:cNvSpPr>
          <p:nvPr>
            <p:ph type="sldNum" sz="quarter" idx="11"/>
          </p:nvPr>
        </p:nvSpPr>
        <p:spPr/>
        <p:txBody>
          <a:bodyPr/>
          <a:lstStyle>
            <a:lvl1pPr>
              <a:defRPr/>
            </a:lvl1pPr>
          </a:lstStyle>
          <a:p>
            <a:pPr>
              <a:defRPr/>
            </a:pPr>
            <a:fld id="{4B8B65A3-89D0-489D-9FAE-B83C90D9E641}" type="slidenum">
              <a:rPr lang="en-US" altLang="en-US"/>
              <a:pPr>
                <a:defRPr/>
              </a:pPr>
              <a:t>‹#›</a:t>
            </a:fld>
            <a:endParaRPr lang="en-US" altLang="en-US" dirty="0"/>
          </a:p>
        </p:txBody>
      </p:sp>
    </p:spTree>
    <p:extLst>
      <p:ext uri="{BB962C8B-B14F-4D97-AF65-F5344CB8AC3E}">
        <p14:creationId xmlns:p14="http://schemas.microsoft.com/office/powerpoint/2010/main" val="1441493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302CAC0C-E47A-4F93-BDBB-22803A2F7854}"/>
              </a:ext>
            </a:extLst>
          </p:cNvPr>
          <p:cNvCxnSpPr/>
          <p:nvPr userDrawn="1"/>
        </p:nvCxnSpPr>
        <p:spPr>
          <a:xfrm>
            <a:off x="609600" y="1295400"/>
            <a:ext cx="115824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4400">
                <a:solidFill>
                  <a:schemeClr val="accent1"/>
                </a:solidFill>
              </a:defRPr>
            </a:lvl1pPr>
          </a:lstStyle>
          <a:p>
            <a:r>
              <a:rPr lang="en-US" dirty="0"/>
              <a:t>Click to edit Master title style</a:t>
            </a:r>
          </a:p>
        </p:txBody>
      </p:sp>
      <p:sp>
        <p:nvSpPr>
          <p:cNvPr id="4" name="Footer Placeholder 3">
            <a:extLst>
              <a:ext uri="{FF2B5EF4-FFF2-40B4-BE49-F238E27FC236}">
                <a16:creationId xmlns:a16="http://schemas.microsoft.com/office/drawing/2014/main" id="{B70E23B5-8BD1-4EF5-86C7-3DD83FB5D007}"/>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C4DFD7D9-65FB-4C9D-AE49-26BB1197261F}"/>
              </a:ext>
            </a:extLst>
          </p:cNvPr>
          <p:cNvSpPr>
            <a:spLocks noGrp="1"/>
          </p:cNvSpPr>
          <p:nvPr>
            <p:ph type="sldNum" sz="quarter" idx="11"/>
          </p:nvPr>
        </p:nvSpPr>
        <p:spPr/>
        <p:txBody>
          <a:bodyPr/>
          <a:lstStyle>
            <a:lvl1pPr>
              <a:defRPr/>
            </a:lvl1pPr>
          </a:lstStyle>
          <a:p>
            <a:pPr>
              <a:defRPr/>
            </a:pPr>
            <a:fld id="{665567F8-9916-4882-9D2D-C1F0AABF9293}" type="slidenum">
              <a:rPr lang="en-US" altLang="en-US"/>
              <a:pPr>
                <a:defRPr/>
              </a:pPr>
              <a:t>‹#›</a:t>
            </a:fld>
            <a:endParaRPr lang="en-US" altLang="en-US" dirty="0"/>
          </a:p>
        </p:txBody>
      </p:sp>
      <p:pic>
        <p:nvPicPr>
          <p:cNvPr id="6" name="Picture 5">
            <a:extLst>
              <a:ext uri="{FF2B5EF4-FFF2-40B4-BE49-F238E27FC236}">
                <a16:creationId xmlns:a16="http://schemas.microsoft.com/office/drawing/2014/main" id="{931A7CC2-BC83-4845-B798-F8922DB3DB67}"/>
              </a:ext>
            </a:extLst>
          </p:cNvPr>
          <p:cNvPicPr>
            <a:picLocks noChangeAspect="1"/>
          </p:cNvPicPr>
          <p:nvPr userDrawn="1"/>
        </p:nvPicPr>
        <p:blipFill>
          <a:blip r:embed="rId2"/>
          <a:stretch>
            <a:fillRect/>
          </a:stretch>
        </p:blipFill>
        <p:spPr>
          <a:xfrm>
            <a:off x="9611239" y="348009"/>
            <a:ext cx="2580761" cy="871189"/>
          </a:xfrm>
          <a:prstGeom prst="rect">
            <a:avLst/>
          </a:prstGeom>
        </p:spPr>
      </p:pic>
    </p:spTree>
    <p:extLst>
      <p:ext uri="{BB962C8B-B14F-4D97-AF65-F5344CB8AC3E}">
        <p14:creationId xmlns:p14="http://schemas.microsoft.com/office/powerpoint/2010/main" val="3362148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CB071037-23E8-420F-B3E6-1DA2A98C7248}"/>
              </a:ext>
            </a:extLst>
          </p:cNvPr>
          <p:cNvSpPr>
            <a:spLocks noGrp="1"/>
          </p:cNvSpPr>
          <p:nvPr>
            <p:ph type="ftr" sz="quarter" idx="10"/>
          </p:nvPr>
        </p:nvSpPr>
        <p:spPr/>
        <p:txBody>
          <a:bodyPr/>
          <a:lstStyle>
            <a:lvl1pPr>
              <a:defRPr/>
            </a:lvl1pPr>
          </a:lstStyle>
          <a:p>
            <a:pPr>
              <a:defRPr/>
            </a:pPr>
            <a:endParaRPr lang="en-US"/>
          </a:p>
        </p:txBody>
      </p:sp>
      <p:sp>
        <p:nvSpPr>
          <p:cNvPr id="3" name="Slide Number Placeholder 5">
            <a:extLst>
              <a:ext uri="{FF2B5EF4-FFF2-40B4-BE49-F238E27FC236}">
                <a16:creationId xmlns:a16="http://schemas.microsoft.com/office/drawing/2014/main" id="{0D34605C-F9C0-481B-9E0A-046AD78C6576}"/>
              </a:ext>
            </a:extLst>
          </p:cNvPr>
          <p:cNvSpPr>
            <a:spLocks noGrp="1"/>
          </p:cNvSpPr>
          <p:nvPr>
            <p:ph type="sldNum" sz="quarter" idx="11"/>
          </p:nvPr>
        </p:nvSpPr>
        <p:spPr/>
        <p:txBody>
          <a:bodyPr/>
          <a:lstStyle>
            <a:lvl1pPr>
              <a:defRPr/>
            </a:lvl1pPr>
          </a:lstStyle>
          <a:p>
            <a:pPr>
              <a:defRPr/>
            </a:pPr>
            <a:fld id="{E355C668-2982-4459-BA5E-5CBF1A4FF025}" type="slidenum">
              <a:rPr lang="en-US" altLang="en-US"/>
              <a:pPr>
                <a:defRPr/>
              </a:pPr>
              <a:t>‹#›</a:t>
            </a:fld>
            <a:endParaRPr lang="en-US" altLang="en-US" dirty="0"/>
          </a:p>
        </p:txBody>
      </p:sp>
      <p:pic>
        <p:nvPicPr>
          <p:cNvPr id="4" name="Picture 3">
            <a:extLst>
              <a:ext uri="{FF2B5EF4-FFF2-40B4-BE49-F238E27FC236}">
                <a16:creationId xmlns:a16="http://schemas.microsoft.com/office/drawing/2014/main" id="{C57FB4FF-729C-4645-8599-FCB3C59AEC0B}"/>
              </a:ext>
            </a:extLst>
          </p:cNvPr>
          <p:cNvPicPr>
            <a:picLocks noChangeAspect="1"/>
          </p:cNvPicPr>
          <p:nvPr userDrawn="1"/>
        </p:nvPicPr>
        <p:blipFill>
          <a:blip r:embed="rId2"/>
          <a:stretch>
            <a:fillRect/>
          </a:stretch>
        </p:blipFill>
        <p:spPr>
          <a:xfrm>
            <a:off x="9611239" y="348009"/>
            <a:ext cx="2580761" cy="871189"/>
          </a:xfrm>
          <a:prstGeom prst="rect">
            <a:avLst/>
          </a:prstGeom>
        </p:spPr>
      </p:pic>
    </p:spTree>
    <p:extLst>
      <p:ext uri="{BB962C8B-B14F-4D97-AF65-F5344CB8AC3E}">
        <p14:creationId xmlns:p14="http://schemas.microsoft.com/office/powerpoint/2010/main" val="119905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Footer Placeholder 4">
            <a:extLst>
              <a:ext uri="{FF2B5EF4-FFF2-40B4-BE49-F238E27FC236}">
                <a16:creationId xmlns:a16="http://schemas.microsoft.com/office/drawing/2014/main" id="{B185C572-8BB2-4056-A61E-C69BD5B30982}"/>
              </a:ext>
            </a:extLst>
          </p:cNvPr>
          <p:cNvSpPr>
            <a:spLocks noGrp="1"/>
          </p:cNvSpPr>
          <p:nvPr>
            <p:ph type="ftr" sz="quarter" idx="10"/>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89708F-1803-4B3E-8584-86D44FD79D9D}"/>
              </a:ext>
            </a:extLst>
          </p:cNvPr>
          <p:cNvSpPr>
            <a:spLocks noGrp="1"/>
          </p:cNvSpPr>
          <p:nvPr>
            <p:ph type="sldNum" sz="quarter" idx="11"/>
          </p:nvPr>
        </p:nvSpPr>
        <p:spPr/>
        <p:txBody>
          <a:bodyPr/>
          <a:lstStyle>
            <a:lvl1pPr>
              <a:defRPr/>
            </a:lvl1pPr>
          </a:lstStyle>
          <a:p>
            <a:pPr>
              <a:defRPr/>
            </a:pPr>
            <a:fld id="{97577A03-75E5-4B26-83C2-D9EB805B76F6}" type="slidenum">
              <a:rPr lang="en-US" altLang="en-US"/>
              <a:pPr>
                <a:defRPr/>
              </a:pPr>
              <a:t>‹#›</a:t>
            </a:fld>
            <a:endParaRPr lang="en-US" altLang="en-US" dirty="0"/>
          </a:p>
        </p:txBody>
      </p:sp>
    </p:spTree>
    <p:extLst>
      <p:ext uri="{BB962C8B-B14F-4D97-AF65-F5344CB8AC3E}">
        <p14:creationId xmlns:p14="http://schemas.microsoft.com/office/powerpoint/2010/main" val="1665298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Footer Placeholder 4">
            <a:extLst>
              <a:ext uri="{FF2B5EF4-FFF2-40B4-BE49-F238E27FC236}">
                <a16:creationId xmlns:a16="http://schemas.microsoft.com/office/drawing/2014/main" id="{77321FD7-505C-49A1-BA14-1A44664B1ABF}"/>
              </a:ext>
            </a:extLst>
          </p:cNvPr>
          <p:cNvSpPr>
            <a:spLocks noGrp="1"/>
          </p:cNvSpPr>
          <p:nvPr>
            <p:ph type="ftr" sz="quarter" idx="10"/>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BF3B8CB-E4AD-40CD-8672-85492AF10648}"/>
              </a:ext>
            </a:extLst>
          </p:cNvPr>
          <p:cNvSpPr>
            <a:spLocks noGrp="1"/>
          </p:cNvSpPr>
          <p:nvPr>
            <p:ph type="sldNum" sz="quarter" idx="11"/>
          </p:nvPr>
        </p:nvSpPr>
        <p:spPr/>
        <p:txBody>
          <a:bodyPr/>
          <a:lstStyle>
            <a:lvl1pPr>
              <a:defRPr/>
            </a:lvl1pPr>
          </a:lstStyle>
          <a:p>
            <a:pPr>
              <a:defRPr/>
            </a:pPr>
            <a:fld id="{CCE36FD6-B4BE-45C1-BF69-2A2F07FE536B}" type="slidenum">
              <a:rPr lang="en-US" altLang="en-US"/>
              <a:pPr>
                <a:defRPr/>
              </a:pPr>
              <a:t>‹#›</a:t>
            </a:fld>
            <a:endParaRPr lang="en-US" altLang="en-US" dirty="0"/>
          </a:p>
        </p:txBody>
      </p:sp>
    </p:spTree>
    <p:extLst>
      <p:ext uri="{BB962C8B-B14F-4D97-AF65-F5344CB8AC3E}">
        <p14:creationId xmlns:p14="http://schemas.microsoft.com/office/powerpoint/2010/main" val="421749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595CEB55-9834-490E-A8DE-4D0D658CF3EF}"/>
              </a:ext>
            </a:extLst>
          </p:cNvPr>
          <p:cNvSpPr>
            <a:spLocks noGrp="1"/>
          </p:cNvSpPr>
          <p:nvPr>
            <p:ph type="title"/>
          </p:nvPr>
        </p:nvSpPr>
        <p:spPr bwMode="auto">
          <a:xfrm>
            <a:off x="609600" y="274638"/>
            <a:ext cx="1097280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34663C08-D11C-48A3-8D95-CC09C7E4B771}"/>
              </a:ext>
            </a:extLst>
          </p:cNvPr>
          <p:cNvSpPr>
            <a:spLocks noGrp="1"/>
          </p:cNvSpPr>
          <p:nvPr>
            <p:ph type="body" idx="1"/>
          </p:nvPr>
        </p:nvSpPr>
        <p:spPr bwMode="auto">
          <a:xfrm>
            <a:off x="609600" y="1371600"/>
            <a:ext cx="1097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DC393BAB-FF56-4639-8923-63CA80586AE6}"/>
              </a:ext>
            </a:extLst>
          </p:cNvPr>
          <p:cNvSpPr>
            <a:spLocks noGrp="1"/>
          </p:cNvSpPr>
          <p:nvPr>
            <p:ph type="ftr" sz="quarter" idx="3"/>
          </p:nvPr>
        </p:nvSpPr>
        <p:spPr>
          <a:xfrm>
            <a:off x="4165600" y="6356351"/>
            <a:ext cx="6705600" cy="365125"/>
          </a:xfrm>
          <a:prstGeom prst="rect">
            <a:avLst/>
          </a:prstGeom>
          <a:noFill/>
        </p:spPr>
        <p:txBody>
          <a:bodyPr vert="horz" lIns="91440" tIns="45720" rIns="91440" bIns="45720" rtlCol="0" anchor="ctr"/>
          <a:lstStyle>
            <a:lvl1pPr algn="r" eaLnBrk="1" fontAlgn="auto" hangingPunct="1">
              <a:spcBef>
                <a:spcPts val="0"/>
              </a:spcBef>
              <a:spcAft>
                <a:spcPts val="0"/>
              </a:spcAft>
              <a:defRPr sz="1500" baseline="0">
                <a:solidFill>
                  <a:srgbClr val="000000"/>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BF38959-F763-4831-A3F2-49A1B07C8517}"/>
              </a:ext>
            </a:extLst>
          </p:cNvPr>
          <p:cNvSpPr>
            <a:spLocks noGrp="1"/>
          </p:cNvSpPr>
          <p:nvPr>
            <p:ph type="sldNum" sz="quarter" idx="4"/>
          </p:nvPr>
        </p:nvSpPr>
        <p:spPr>
          <a:xfrm>
            <a:off x="10972800" y="6356351"/>
            <a:ext cx="609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000000"/>
                </a:solidFill>
              </a:defRPr>
            </a:lvl1pPr>
          </a:lstStyle>
          <a:p>
            <a:pPr>
              <a:defRPr/>
            </a:pPr>
            <a:fld id="{53AEC139-2AC4-4CAB-A235-4EC90650C9EF}" type="slidenum">
              <a:rPr lang="en-US" altLang="en-US"/>
              <a:pPr>
                <a:defRPr/>
              </a:pPr>
              <a:t>‹#›</a:t>
            </a:fld>
            <a:endParaRPr lang="en-US" altLang="en-US" dirty="0"/>
          </a:p>
        </p:txBody>
      </p:sp>
      <p:pic>
        <p:nvPicPr>
          <p:cNvPr id="2054" name="Picture 1">
            <a:extLst>
              <a:ext uri="{FF2B5EF4-FFF2-40B4-BE49-F238E27FC236}">
                <a16:creationId xmlns:a16="http://schemas.microsoft.com/office/drawing/2014/main" id="{928317C8-C6E7-4B6F-8CE9-1F388E81BD75}"/>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228600" y="6227763"/>
            <a:ext cx="19050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47219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Lst>
  <p:hf hdr="0" dt="0"/>
  <p:txStyles>
    <p:titleStyle>
      <a:lvl1pPr algn="l" rtl="0" eaLnBrk="0" fontAlgn="base" hangingPunct="0">
        <a:spcBef>
          <a:spcPct val="0"/>
        </a:spcBef>
        <a:spcAft>
          <a:spcPct val="0"/>
        </a:spcAft>
        <a:defRPr sz="2800" kern="1200">
          <a:solidFill>
            <a:schemeClr val="accent2"/>
          </a:solidFill>
          <a:latin typeface="+mn-lt"/>
          <a:ea typeface="+mj-ea"/>
          <a:cs typeface="Arial" pitchFamily="34" charset="0"/>
        </a:defRPr>
      </a:lvl1pPr>
      <a:lvl2pPr algn="l" rtl="0" eaLnBrk="0" fontAlgn="base" hangingPunct="0">
        <a:spcBef>
          <a:spcPct val="0"/>
        </a:spcBef>
        <a:spcAft>
          <a:spcPct val="0"/>
        </a:spcAft>
        <a:defRPr sz="2800">
          <a:solidFill>
            <a:schemeClr val="accent2"/>
          </a:solidFill>
          <a:latin typeface="Arial" charset="0"/>
          <a:cs typeface="Arial" charset="0"/>
        </a:defRPr>
      </a:lvl2pPr>
      <a:lvl3pPr algn="l" rtl="0" eaLnBrk="0" fontAlgn="base" hangingPunct="0">
        <a:spcBef>
          <a:spcPct val="0"/>
        </a:spcBef>
        <a:spcAft>
          <a:spcPct val="0"/>
        </a:spcAft>
        <a:defRPr sz="2800">
          <a:solidFill>
            <a:schemeClr val="accent2"/>
          </a:solidFill>
          <a:latin typeface="Arial" charset="0"/>
          <a:cs typeface="Arial" charset="0"/>
        </a:defRPr>
      </a:lvl3pPr>
      <a:lvl4pPr algn="l" rtl="0" eaLnBrk="0" fontAlgn="base" hangingPunct="0">
        <a:spcBef>
          <a:spcPct val="0"/>
        </a:spcBef>
        <a:spcAft>
          <a:spcPct val="0"/>
        </a:spcAft>
        <a:defRPr sz="2800">
          <a:solidFill>
            <a:schemeClr val="accent2"/>
          </a:solidFill>
          <a:latin typeface="Arial" charset="0"/>
          <a:cs typeface="Arial" charset="0"/>
        </a:defRPr>
      </a:lvl4pPr>
      <a:lvl5pPr algn="l" rtl="0" eaLnBrk="0" fontAlgn="base" hangingPunct="0">
        <a:spcBef>
          <a:spcPct val="0"/>
        </a:spcBef>
        <a:spcAft>
          <a:spcPct val="0"/>
        </a:spcAft>
        <a:defRPr sz="2800">
          <a:solidFill>
            <a:schemeClr val="accent2"/>
          </a:solidFill>
          <a:latin typeface="Arial" charset="0"/>
          <a:cs typeface="Arial" charset="0"/>
        </a:defRPr>
      </a:lvl5pPr>
      <a:lvl6pPr marL="342900" algn="l" rtl="0" fontAlgn="base">
        <a:spcBef>
          <a:spcPct val="0"/>
        </a:spcBef>
        <a:spcAft>
          <a:spcPct val="0"/>
        </a:spcAft>
        <a:defRPr sz="2850">
          <a:solidFill>
            <a:schemeClr val="accent2"/>
          </a:solidFill>
          <a:latin typeface="Arial" charset="0"/>
          <a:cs typeface="Arial" charset="0"/>
        </a:defRPr>
      </a:lvl6pPr>
      <a:lvl7pPr marL="685800" algn="l" rtl="0" fontAlgn="base">
        <a:spcBef>
          <a:spcPct val="0"/>
        </a:spcBef>
        <a:spcAft>
          <a:spcPct val="0"/>
        </a:spcAft>
        <a:defRPr sz="2850">
          <a:solidFill>
            <a:schemeClr val="accent2"/>
          </a:solidFill>
          <a:latin typeface="Arial" charset="0"/>
          <a:cs typeface="Arial" charset="0"/>
        </a:defRPr>
      </a:lvl7pPr>
      <a:lvl8pPr marL="1028700" algn="l" rtl="0" fontAlgn="base">
        <a:spcBef>
          <a:spcPct val="0"/>
        </a:spcBef>
        <a:spcAft>
          <a:spcPct val="0"/>
        </a:spcAft>
        <a:defRPr sz="2850">
          <a:solidFill>
            <a:schemeClr val="accent2"/>
          </a:solidFill>
          <a:latin typeface="Arial" charset="0"/>
          <a:cs typeface="Arial" charset="0"/>
        </a:defRPr>
      </a:lvl8pPr>
      <a:lvl9pPr marL="1371600" algn="l" rtl="0" fontAlgn="base">
        <a:spcBef>
          <a:spcPct val="0"/>
        </a:spcBef>
        <a:spcAft>
          <a:spcPct val="0"/>
        </a:spcAft>
        <a:defRPr sz="2850">
          <a:solidFill>
            <a:schemeClr val="accent2"/>
          </a:solidFill>
          <a:latin typeface="Arial" charset="0"/>
          <a:cs typeface="Arial"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200" kern="1200">
          <a:solidFill>
            <a:srgbClr val="000000"/>
          </a:solidFill>
          <a:latin typeface="+mj-lt"/>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1900" kern="1200">
          <a:solidFill>
            <a:srgbClr val="000000"/>
          </a:solidFill>
          <a:latin typeface="+mj-lt"/>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kern="1200">
          <a:solidFill>
            <a:srgbClr val="000000"/>
          </a:solidFill>
          <a:latin typeface="+mj-lt"/>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rgbClr val="000000"/>
          </a:solidFill>
          <a:latin typeface="+mj-lt"/>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rgbClr val="000000"/>
          </a:solidFill>
          <a:latin typeface="+mj-lt"/>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5627AD6-576B-485D-BA34-895A3FC1B349}"/>
              </a:ext>
            </a:extLst>
          </p:cNvPr>
          <p:cNvSpPr>
            <a:spLocks noGrp="1"/>
          </p:cNvSpPr>
          <p:nvPr>
            <p:ph type="ctrTitle"/>
          </p:nvPr>
        </p:nvSpPr>
        <p:spPr/>
        <p:txBody>
          <a:bodyPr>
            <a:normAutofit fontScale="90000"/>
          </a:bodyPr>
          <a:lstStyle/>
          <a:p>
            <a:r>
              <a:rPr lang="en-US" dirty="0"/>
              <a:t>Current Uses of CAR T-cell Therapies in the US</a:t>
            </a:r>
          </a:p>
        </p:txBody>
      </p:sp>
      <p:sp>
        <p:nvSpPr>
          <p:cNvPr id="5" name="Slide Number Placeholder 4">
            <a:extLst>
              <a:ext uri="{FF2B5EF4-FFF2-40B4-BE49-F238E27FC236}">
                <a16:creationId xmlns:a16="http://schemas.microsoft.com/office/drawing/2014/main" id="{2D17B6DE-1C70-42BF-8994-FD19AC14E450}"/>
              </a:ext>
            </a:extLst>
          </p:cNvPr>
          <p:cNvSpPr>
            <a:spLocks noGrp="1"/>
          </p:cNvSpPr>
          <p:nvPr>
            <p:ph type="sldNum" sz="quarter" idx="4294967295"/>
          </p:nvPr>
        </p:nvSpPr>
        <p:spPr>
          <a:xfrm>
            <a:off x="11582400" y="6356350"/>
            <a:ext cx="609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8623AF-65DB-466E-B5D1-B6C0738743F2}" type="slidenum">
              <a:rPr kumimoji="0" lang="en-US" altLang="en-US" sz="9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900" b="0" i="0" u="none" strike="noStrike" kern="1200" cap="none" spc="0" normalizeH="0" baseline="0" noProof="0" dirty="0">
              <a:ln>
                <a:noFill/>
              </a:ln>
              <a:solidFill>
                <a:srgbClr val="000000"/>
              </a:solidFill>
              <a:effectLst/>
              <a:uLnTx/>
              <a:uFillTx/>
              <a:latin typeface="Arial"/>
              <a:ea typeface="+mn-ea"/>
              <a:cs typeface="+mn-cs"/>
            </a:endParaRPr>
          </a:p>
        </p:txBody>
      </p:sp>
      <p:sp>
        <p:nvSpPr>
          <p:cNvPr id="4" name="Subtitle 6">
            <a:extLst>
              <a:ext uri="{FF2B5EF4-FFF2-40B4-BE49-F238E27FC236}">
                <a16:creationId xmlns:a16="http://schemas.microsoft.com/office/drawing/2014/main" id="{748A0FB6-3294-46F9-A47E-226DD3BE790F}"/>
              </a:ext>
            </a:extLst>
          </p:cNvPr>
          <p:cNvSpPr>
            <a:spLocks noGrp="1"/>
          </p:cNvSpPr>
          <p:nvPr>
            <p:ph type="subTitle" idx="1"/>
          </p:nvPr>
        </p:nvSpPr>
        <p:spPr>
          <a:xfrm>
            <a:off x="1117600" y="3827733"/>
            <a:ext cx="9956800" cy="990600"/>
          </a:xfrm>
        </p:spPr>
        <p:txBody>
          <a:bodyPr/>
          <a:lstStyle/>
          <a:p>
            <a:r>
              <a:rPr lang="en-US" dirty="0"/>
              <a:t>2020 Cellular Therapy Summary Slides</a:t>
            </a:r>
          </a:p>
        </p:txBody>
      </p:sp>
    </p:spTree>
    <p:extLst>
      <p:ext uri="{BB962C8B-B14F-4D97-AF65-F5344CB8AC3E}">
        <p14:creationId xmlns:p14="http://schemas.microsoft.com/office/powerpoint/2010/main" val="4156163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507B1-F280-4551-8DFC-B9C47DCA63C0}"/>
              </a:ext>
            </a:extLst>
          </p:cNvPr>
          <p:cNvSpPr>
            <a:spLocks noGrp="1"/>
          </p:cNvSpPr>
          <p:nvPr>
            <p:ph type="title"/>
          </p:nvPr>
        </p:nvSpPr>
        <p:spPr>
          <a:xfrm>
            <a:off x="609600" y="152400"/>
            <a:ext cx="8967537" cy="1143000"/>
          </a:xfrm>
        </p:spPr>
        <p:txBody>
          <a:bodyPr/>
          <a:lstStyle/>
          <a:p>
            <a:r>
              <a:rPr lang="en-US" sz="3400" dirty="0"/>
              <a:t>HCT prior to CAR T-cell by Indication:</a:t>
            </a:r>
            <a:br>
              <a:rPr lang="en-US" sz="3400" dirty="0"/>
            </a:br>
            <a:r>
              <a:rPr lang="en-US" sz="3400" dirty="0"/>
              <a:t>2016-2020</a:t>
            </a:r>
          </a:p>
        </p:txBody>
      </p:sp>
      <p:graphicFrame>
        <p:nvGraphicFramePr>
          <p:cNvPr id="9" name="Content Placeholder 8">
            <a:extLst>
              <a:ext uri="{FF2B5EF4-FFF2-40B4-BE49-F238E27FC236}">
                <a16:creationId xmlns:a16="http://schemas.microsoft.com/office/drawing/2014/main" id="{98521114-089F-4171-B112-FCA6F5008E3E}"/>
              </a:ext>
            </a:extLst>
          </p:cNvPr>
          <p:cNvGraphicFramePr>
            <a:graphicFrameLocks noGrp="1"/>
          </p:cNvGraphicFramePr>
          <p:nvPr>
            <p:ph idx="1"/>
            <p:extLst>
              <p:ext uri="{D42A27DB-BD31-4B8C-83A1-F6EECF244321}">
                <p14:modId xmlns:p14="http://schemas.microsoft.com/office/powerpoint/2010/main" val="4090919611"/>
              </p:ext>
            </p:extLst>
          </p:nvPr>
        </p:nvGraphicFramePr>
        <p:xfrm>
          <a:off x="609600" y="1371600"/>
          <a:ext cx="54864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04CF5A2D-A87F-4BCC-9A49-CCE4806FB9E1}"/>
              </a:ext>
            </a:extLst>
          </p:cNvPr>
          <p:cNvSpPr>
            <a:spLocks noGrp="1"/>
          </p:cNvSpPr>
          <p:nvPr>
            <p:ph type="ftr" sz="quarter" idx="10"/>
          </p:nvPr>
        </p:nvSpPr>
        <p:spPr/>
        <p:txBody>
          <a:bodyPr/>
          <a:lstStyle/>
          <a:p>
            <a:pPr>
              <a:defRPr/>
            </a:pPr>
            <a:endParaRPr lang="en-US"/>
          </a:p>
        </p:txBody>
      </p:sp>
      <p:sp>
        <p:nvSpPr>
          <p:cNvPr id="5" name="Slide Number Placeholder 4">
            <a:extLst>
              <a:ext uri="{FF2B5EF4-FFF2-40B4-BE49-F238E27FC236}">
                <a16:creationId xmlns:a16="http://schemas.microsoft.com/office/drawing/2014/main" id="{796C7D73-E46C-4985-8CB2-0924D8DB0C33}"/>
              </a:ext>
            </a:extLst>
          </p:cNvPr>
          <p:cNvSpPr>
            <a:spLocks noGrp="1"/>
          </p:cNvSpPr>
          <p:nvPr>
            <p:ph type="sldNum" sz="quarter" idx="11"/>
          </p:nvPr>
        </p:nvSpPr>
        <p:spPr/>
        <p:txBody>
          <a:bodyPr/>
          <a:lstStyle/>
          <a:p>
            <a:pPr>
              <a:defRPr/>
            </a:pPr>
            <a:fld id="{9F8623AF-65DB-466E-B5D1-B6C0738743F2}" type="slidenum">
              <a:rPr lang="en-US" altLang="en-US" smtClean="0"/>
              <a:pPr>
                <a:defRPr/>
              </a:pPr>
              <a:t>10</a:t>
            </a:fld>
            <a:endParaRPr lang="en-US" altLang="en-US" dirty="0"/>
          </a:p>
        </p:txBody>
      </p:sp>
      <p:graphicFrame>
        <p:nvGraphicFramePr>
          <p:cNvPr id="10" name="Content Placeholder 8">
            <a:extLst>
              <a:ext uri="{FF2B5EF4-FFF2-40B4-BE49-F238E27FC236}">
                <a16:creationId xmlns:a16="http://schemas.microsoft.com/office/drawing/2014/main" id="{1B3699C8-548A-41AC-82EF-8A0EA1795547}"/>
              </a:ext>
            </a:extLst>
          </p:cNvPr>
          <p:cNvGraphicFramePr>
            <a:graphicFrameLocks/>
          </p:cNvGraphicFramePr>
          <p:nvPr>
            <p:extLst>
              <p:ext uri="{D42A27DB-BD31-4B8C-83A1-F6EECF244321}">
                <p14:modId xmlns:p14="http://schemas.microsoft.com/office/powerpoint/2010/main" val="3221805779"/>
              </p:ext>
            </p:extLst>
          </p:nvPr>
        </p:nvGraphicFramePr>
        <p:xfrm>
          <a:off x="6641434" y="1371600"/>
          <a:ext cx="5237745" cy="4648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92435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C220D-2D36-4F7D-8619-569F3F7E9AD4}"/>
              </a:ext>
            </a:extLst>
          </p:cNvPr>
          <p:cNvSpPr>
            <a:spLocks noGrp="1"/>
          </p:cNvSpPr>
          <p:nvPr>
            <p:ph type="title"/>
          </p:nvPr>
        </p:nvSpPr>
        <p:spPr/>
        <p:txBody>
          <a:bodyPr/>
          <a:lstStyle/>
          <a:p>
            <a:r>
              <a:rPr lang="en-US" sz="3600" dirty="0"/>
              <a:t>Cellular Immunotherapy </a:t>
            </a:r>
            <a:br>
              <a:rPr lang="en-US" sz="3600" dirty="0"/>
            </a:br>
            <a:r>
              <a:rPr lang="en-US" sz="3600" dirty="0"/>
              <a:t>Data Resource (CIDR)</a:t>
            </a:r>
          </a:p>
        </p:txBody>
      </p:sp>
      <p:sp>
        <p:nvSpPr>
          <p:cNvPr id="3" name="Content Placeholder 2">
            <a:extLst>
              <a:ext uri="{FF2B5EF4-FFF2-40B4-BE49-F238E27FC236}">
                <a16:creationId xmlns:a16="http://schemas.microsoft.com/office/drawing/2014/main" id="{4B2A925F-8C31-4B46-9ECA-E9AD74CF83B8}"/>
              </a:ext>
            </a:extLst>
          </p:cNvPr>
          <p:cNvSpPr>
            <a:spLocks noGrp="1"/>
          </p:cNvSpPr>
          <p:nvPr>
            <p:ph idx="1"/>
          </p:nvPr>
        </p:nvSpPr>
        <p:spPr/>
        <p:txBody>
          <a:bodyPr>
            <a:normAutofit/>
          </a:bodyPr>
          <a:lstStyle/>
          <a:p>
            <a:pPr>
              <a:spcBef>
                <a:spcPts val="1800"/>
              </a:spcBef>
            </a:pPr>
            <a:r>
              <a:rPr lang="en-US" sz="3200" dirty="0">
                <a:solidFill>
                  <a:schemeClr val="tx1"/>
                </a:solidFill>
              </a:rPr>
              <a:t>Program funded by the US National Cancer Institute to support the Immuno-Oncology Translational Network (IOTN) and the biomedical community as a resource </a:t>
            </a:r>
          </a:p>
          <a:p>
            <a:pPr>
              <a:spcBef>
                <a:spcPts val="1800"/>
              </a:spcBef>
            </a:pPr>
            <a:r>
              <a:rPr lang="en-US" sz="3200" dirty="0">
                <a:solidFill>
                  <a:schemeClr val="tx1"/>
                </a:solidFill>
              </a:rPr>
              <a:t>Provides an infrastructure for data collection, verification and management for cellular therapies across multiple sources</a:t>
            </a:r>
          </a:p>
          <a:p>
            <a:pPr>
              <a:spcBef>
                <a:spcPts val="1800"/>
              </a:spcBef>
            </a:pPr>
            <a:r>
              <a:rPr lang="en-US" sz="3200" dirty="0">
                <a:solidFill>
                  <a:schemeClr val="tx1"/>
                </a:solidFill>
              </a:rPr>
              <a:t>Goal is to facilitate observational and correlative research</a:t>
            </a:r>
          </a:p>
          <a:p>
            <a:pPr marL="342900" lvl="1" indent="0">
              <a:spcBef>
                <a:spcPts val="1800"/>
              </a:spcBef>
              <a:buNone/>
            </a:pPr>
            <a:endParaRPr lang="en-US" sz="3200" dirty="0">
              <a:solidFill>
                <a:schemeClr val="tx1"/>
              </a:solidFill>
            </a:endParaRPr>
          </a:p>
        </p:txBody>
      </p:sp>
      <p:sp>
        <p:nvSpPr>
          <p:cNvPr id="4" name="Footer Placeholder 3">
            <a:extLst>
              <a:ext uri="{FF2B5EF4-FFF2-40B4-BE49-F238E27FC236}">
                <a16:creationId xmlns:a16="http://schemas.microsoft.com/office/drawing/2014/main" id="{FA146CFD-A265-4391-8309-FFC8F2F01A91}"/>
              </a:ext>
            </a:extLst>
          </p:cNvPr>
          <p:cNvSpPr>
            <a:spLocks noGrp="1"/>
          </p:cNvSpPr>
          <p:nvPr>
            <p:ph type="ftr" sz="quarter" idx="10"/>
          </p:nvPr>
        </p:nvSpPr>
        <p:spPr>
          <a:prstGeom prst="rect">
            <a:avLst/>
          </a:prstGeom>
          <a:noFill/>
        </p:spPr>
        <p:txBody>
          <a:bodyPr vert="horz" lIns="91440" tIns="45720" rIns="91440" bIns="45720" rtlCol="0" anchor="ctr"/>
          <a:lstStyle>
            <a:defPPr>
              <a:defRPr lang="en-US"/>
            </a:defPPr>
            <a:lvl1pPr marL="0" algn="r" defTabSz="914400" rtl="0" eaLnBrk="1" fontAlgn="auto" latinLnBrk="0" hangingPunct="1">
              <a:spcBef>
                <a:spcPts val="0"/>
              </a:spcBef>
              <a:spcAft>
                <a:spcPts val="0"/>
              </a:spcAft>
              <a:defRPr sz="2000" kern="1200" baseline="0">
                <a:solidFill>
                  <a:srgbClr val="00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133BCAEA-A2E4-43A2-9F47-4B9324154C30}"/>
              </a:ext>
            </a:extLst>
          </p:cNvPr>
          <p:cNvSpPr>
            <a:spLocks noGrp="1"/>
          </p:cNvSpPr>
          <p:nvPr>
            <p:ph type="sldNum" sz="quarter" idx="11"/>
          </p:nvPr>
        </p:nvSpPr>
        <p:spPr>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00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F10E044-7846-49DF-9D4E-C3E634902D9B}" type="slidenum">
              <a:rPr kumimoji="0" lang="en-US" alt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900" b="0" i="0" u="none" strike="noStrike" kern="1200" cap="none" spc="0" normalizeH="0" baseline="0" noProof="0" dirty="0">
              <a:ln>
                <a:noFill/>
              </a:ln>
              <a:solidFill>
                <a:srgbClr val="000000"/>
              </a:solidFill>
              <a:effectLst/>
              <a:uLnTx/>
              <a:uFillTx/>
              <a:latin typeface="Arial"/>
              <a:ea typeface="+mn-ea"/>
              <a:cs typeface="+mn-cs"/>
            </a:endParaRPr>
          </a:p>
        </p:txBody>
      </p:sp>
      <p:pic>
        <p:nvPicPr>
          <p:cNvPr id="6" name="Picture 5">
            <a:extLst>
              <a:ext uri="{FF2B5EF4-FFF2-40B4-BE49-F238E27FC236}">
                <a16:creationId xmlns:a16="http://schemas.microsoft.com/office/drawing/2014/main" id="{D85185D1-DE43-44FE-A057-6E3915180FA9}"/>
              </a:ext>
            </a:extLst>
          </p:cNvPr>
          <p:cNvPicPr>
            <a:picLocks noChangeAspect="1"/>
          </p:cNvPicPr>
          <p:nvPr/>
        </p:nvPicPr>
        <p:blipFill>
          <a:blip r:embed="rId3"/>
          <a:stretch>
            <a:fillRect/>
          </a:stretch>
        </p:blipFill>
        <p:spPr>
          <a:xfrm>
            <a:off x="6549887" y="170316"/>
            <a:ext cx="2474843" cy="1107167"/>
          </a:xfrm>
          <a:prstGeom prst="rect">
            <a:avLst/>
          </a:prstGeom>
        </p:spPr>
      </p:pic>
    </p:spTree>
    <p:extLst>
      <p:ext uri="{BB962C8B-B14F-4D97-AF65-F5344CB8AC3E}">
        <p14:creationId xmlns:p14="http://schemas.microsoft.com/office/powerpoint/2010/main" val="330736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930C4-9859-4EE9-929C-385B9174B957}"/>
              </a:ext>
            </a:extLst>
          </p:cNvPr>
          <p:cNvSpPr>
            <a:spLocks noGrp="1"/>
          </p:cNvSpPr>
          <p:nvPr>
            <p:ph type="title"/>
          </p:nvPr>
        </p:nvSpPr>
        <p:spPr>
          <a:xfrm>
            <a:off x="609600" y="274638"/>
            <a:ext cx="9023385" cy="1020762"/>
          </a:xfrm>
        </p:spPr>
        <p:txBody>
          <a:bodyPr/>
          <a:lstStyle/>
          <a:p>
            <a:r>
              <a:rPr lang="en-US" sz="3800" dirty="0"/>
              <a:t>Timeline and Milestones of CT Registry</a:t>
            </a:r>
          </a:p>
        </p:txBody>
      </p:sp>
      <p:sp>
        <p:nvSpPr>
          <p:cNvPr id="3" name="Footer Placeholder 2">
            <a:extLst>
              <a:ext uri="{FF2B5EF4-FFF2-40B4-BE49-F238E27FC236}">
                <a16:creationId xmlns:a16="http://schemas.microsoft.com/office/drawing/2014/main" id="{682005CC-3948-4A48-8D46-66C7FFCFDE8D}"/>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000000"/>
              </a:solidFill>
              <a:effectLst/>
              <a:uLnTx/>
              <a:uFillTx/>
              <a:latin typeface="Arial"/>
              <a:ea typeface="+mn-ea"/>
              <a:cs typeface="+mn-cs"/>
            </a:endParaRPr>
          </a:p>
        </p:txBody>
      </p:sp>
      <p:sp>
        <p:nvSpPr>
          <p:cNvPr id="4" name="Slide Number Placeholder 3">
            <a:extLst>
              <a:ext uri="{FF2B5EF4-FFF2-40B4-BE49-F238E27FC236}">
                <a16:creationId xmlns:a16="http://schemas.microsoft.com/office/drawing/2014/main" id="{CF8081E3-9326-4C23-9EBA-F7A8D9B7CAE7}"/>
              </a:ext>
            </a:extLst>
          </p:cNvPr>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2C8EC3D-90E4-4F43-BB35-AFAA08E15E9D}" type="slidenum">
              <a:rPr kumimoji="0" lang="en-US" altLang="en-US" sz="9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6" name="Straight Connector 5">
            <a:extLst>
              <a:ext uri="{FF2B5EF4-FFF2-40B4-BE49-F238E27FC236}">
                <a16:creationId xmlns:a16="http://schemas.microsoft.com/office/drawing/2014/main" id="{4885E88C-1D60-460A-8A31-7827CACE9EBD}"/>
              </a:ext>
            </a:extLst>
          </p:cNvPr>
          <p:cNvCxnSpPr>
            <a:cxnSpLocks/>
          </p:cNvCxnSpPr>
          <p:nvPr/>
        </p:nvCxnSpPr>
        <p:spPr>
          <a:xfrm flipV="1">
            <a:off x="106043" y="4171080"/>
            <a:ext cx="12085957" cy="1"/>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6062A331-F8B5-484C-86D7-F0E290F47C95}"/>
              </a:ext>
            </a:extLst>
          </p:cNvPr>
          <p:cNvCxnSpPr>
            <a:cxnSpLocks/>
          </p:cNvCxnSpPr>
          <p:nvPr/>
        </p:nvCxnSpPr>
        <p:spPr>
          <a:xfrm>
            <a:off x="1037695"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2ED634BF-1E11-498C-8C2A-F54E96DB05AA}"/>
              </a:ext>
            </a:extLst>
          </p:cNvPr>
          <p:cNvCxnSpPr>
            <a:cxnSpLocks/>
          </p:cNvCxnSpPr>
          <p:nvPr/>
        </p:nvCxnSpPr>
        <p:spPr>
          <a:xfrm>
            <a:off x="2069570"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1" name="Straight Connector 10">
            <a:extLst>
              <a:ext uri="{FF2B5EF4-FFF2-40B4-BE49-F238E27FC236}">
                <a16:creationId xmlns:a16="http://schemas.microsoft.com/office/drawing/2014/main" id="{5E5D4016-CDEE-4798-9089-28466281F7CA}"/>
              </a:ext>
            </a:extLst>
          </p:cNvPr>
          <p:cNvCxnSpPr>
            <a:cxnSpLocks/>
          </p:cNvCxnSpPr>
          <p:nvPr/>
        </p:nvCxnSpPr>
        <p:spPr>
          <a:xfrm>
            <a:off x="3101445"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9EE495ED-8A3F-4308-AF15-2D0ECD420B4C}"/>
              </a:ext>
            </a:extLst>
          </p:cNvPr>
          <p:cNvCxnSpPr>
            <a:cxnSpLocks/>
          </p:cNvCxnSpPr>
          <p:nvPr/>
        </p:nvCxnSpPr>
        <p:spPr>
          <a:xfrm>
            <a:off x="4133320"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Straight Connector 12">
            <a:extLst>
              <a:ext uri="{FF2B5EF4-FFF2-40B4-BE49-F238E27FC236}">
                <a16:creationId xmlns:a16="http://schemas.microsoft.com/office/drawing/2014/main" id="{1BF3E3BC-D6CF-4A6C-A071-B549DA41EE6C}"/>
              </a:ext>
            </a:extLst>
          </p:cNvPr>
          <p:cNvCxnSpPr>
            <a:cxnSpLocks/>
          </p:cNvCxnSpPr>
          <p:nvPr/>
        </p:nvCxnSpPr>
        <p:spPr>
          <a:xfrm>
            <a:off x="5247745"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Straight Connector 13">
            <a:extLst>
              <a:ext uri="{FF2B5EF4-FFF2-40B4-BE49-F238E27FC236}">
                <a16:creationId xmlns:a16="http://schemas.microsoft.com/office/drawing/2014/main" id="{02E992A0-C9B0-4B5B-A223-A234CA24B6E1}"/>
              </a:ext>
            </a:extLst>
          </p:cNvPr>
          <p:cNvCxnSpPr>
            <a:cxnSpLocks/>
          </p:cNvCxnSpPr>
          <p:nvPr/>
        </p:nvCxnSpPr>
        <p:spPr>
          <a:xfrm>
            <a:off x="6279620"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Straight Connector 14">
            <a:extLst>
              <a:ext uri="{FF2B5EF4-FFF2-40B4-BE49-F238E27FC236}">
                <a16:creationId xmlns:a16="http://schemas.microsoft.com/office/drawing/2014/main" id="{07F096E0-195B-47D0-B960-C8692FE5E6A1}"/>
              </a:ext>
            </a:extLst>
          </p:cNvPr>
          <p:cNvCxnSpPr>
            <a:cxnSpLocks/>
          </p:cNvCxnSpPr>
          <p:nvPr/>
        </p:nvCxnSpPr>
        <p:spPr>
          <a:xfrm>
            <a:off x="7311495"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Straight Connector 15">
            <a:extLst>
              <a:ext uri="{FF2B5EF4-FFF2-40B4-BE49-F238E27FC236}">
                <a16:creationId xmlns:a16="http://schemas.microsoft.com/office/drawing/2014/main" id="{0C6A22B8-3B4B-4488-9CEA-6C79636244D0}"/>
              </a:ext>
            </a:extLst>
          </p:cNvPr>
          <p:cNvCxnSpPr>
            <a:cxnSpLocks/>
          </p:cNvCxnSpPr>
          <p:nvPr/>
        </p:nvCxnSpPr>
        <p:spPr>
          <a:xfrm>
            <a:off x="8343370" y="4170597"/>
            <a:ext cx="0" cy="107355"/>
          </a:xfrm>
          <a:prstGeom prst="line">
            <a:avLst/>
          </a:prstGeom>
        </p:spPr>
        <p:style>
          <a:lnRef idx="3">
            <a:schemeClr val="accent1"/>
          </a:lnRef>
          <a:fillRef idx="0">
            <a:schemeClr val="accent1"/>
          </a:fillRef>
          <a:effectRef idx="2">
            <a:schemeClr val="accent1"/>
          </a:effectRef>
          <a:fontRef idx="minor">
            <a:schemeClr val="tx1"/>
          </a:fontRef>
        </p:style>
      </p:cxnSp>
      <p:sp>
        <p:nvSpPr>
          <p:cNvPr id="29" name="TextBox 28">
            <a:extLst>
              <a:ext uri="{FF2B5EF4-FFF2-40B4-BE49-F238E27FC236}">
                <a16:creationId xmlns:a16="http://schemas.microsoft.com/office/drawing/2014/main" id="{065F9793-E04D-4320-8FDE-418DB87325B1}"/>
              </a:ext>
            </a:extLst>
          </p:cNvPr>
          <p:cNvSpPr txBox="1"/>
          <p:nvPr/>
        </p:nvSpPr>
        <p:spPr>
          <a:xfrm>
            <a:off x="2791896" y="4247012"/>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2017</a:t>
            </a:r>
          </a:p>
        </p:txBody>
      </p:sp>
      <p:sp>
        <p:nvSpPr>
          <p:cNvPr id="30" name="TextBox 29">
            <a:extLst>
              <a:ext uri="{FF2B5EF4-FFF2-40B4-BE49-F238E27FC236}">
                <a16:creationId xmlns:a16="http://schemas.microsoft.com/office/drawing/2014/main" id="{48F23CAF-6C9B-4BCD-9315-2162B7FB10D9}"/>
              </a:ext>
            </a:extLst>
          </p:cNvPr>
          <p:cNvSpPr txBox="1"/>
          <p:nvPr/>
        </p:nvSpPr>
        <p:spPr>
          <a:xfrm>
            <a:off x="707931" y="4263954"/>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2015</a:t>
            </a:r>
          </a:p>
        </p:txBody>
      </p:sp>
      <p:sp>
        <p:nvSpPr>
          <p:cNvPr id="31" name="TextBox 30">
            <a:extLst>
              <a:ext uri="{FF2B5EF4-FFF2-40B4-BE49-F238E27FC236}">
                <a16:creationId xmlns:a16="http://schemas.microsoft.com/office/drawing/2014/main" id="{7D67246C-2BA2-452C-9E58-16F086303549}"/>
              </a:ext>
            </a:extLst>
          </p:cNvPr>
          <p:cNvSpPr txBox="1"/>
          <p:nvPr/>
        </p:nvSpPr>
        <p:spPr>
          <a:xfrm>
            <a:off x="1741675" y="4274206"/>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2016</a:t>
            </a:r>
          </a:p>
        </p:txBody>
      </p:sp>
      <p:sp>
        <p:nvSpPr>
          <p:cNvPr id="32" name="TextBox 31">
            <a:extLst>
              <a:ext uri="{FF2B5EF4-FFF2-40B4-BE49-F238E27FC236}">
                <a16:creationId xmlns:a16="http://schemas.microsoft.com/office/drawing/2014/main" id="{F076B15B-B733-4D87-A37B-63001D820690}"/>
              </a:ext>
            </a:extLst>
          </p:cNvPr>
          <p:cNvSpPr txBox="1"/>
          <p:nvPr/>
        </p:nvSpPr>
        <p:spPr>
          <a:xfrm>
            <a:off x="3788807" y="4247012"/>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2018</a:t>
            </a:r>
          </a:p>
        </p:txBody>
      </p:sp>
      <p:sp>
        <p:nvSpPr>
          <p:cNvPr id="33" name="TextBox 32">
            <a:extLst>
              <a:ext uri="{FF2B5EF4-FFF2-40B4-BE49-F238E27FC236}">
                <a16:creationId xmlns:a16="http://schemas.microsoft.com/office/drawing/2014/main" id="{1B682101-3BC4-47B1-B0E6-76592C131934}"/>
              </a:ext>
            </a:extLst>
          </p:cNvPr>
          <p:cNvSpPr txBox="1"/>
          <p:nvPr/>
        </p:nvSpPr>
        <p:spPr>
          <a:xfrm>
            <a:off x="687860" y="3224556"/>
            <a:ext cx="1343024"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Establish the CT Task Force</a:t>
            </a:r>
          </a:p>
        </p:txBody>
      </p:sp>
      <p:sp>
        <p:nvSpPr>
          <p:cNvPr id="35" name="TextBox 34">
            <a:extLst>
              <a:ext uri="{FF2B5EF4-FFF2-40B4-BE49-F238E27FC236}">
                <a16:creationId xmlns:a16="http://schemas.microsoft.com/office/drawing/2014/main" id="{F92A75FF-7EFE-4B9D-9C5F-707EBDB2CDF1}"/>
              </a:ext>
            </a:extLst>
          </p:cNvPr>
          <p:cNvSpPr txBox="1"/>
          <p:nvPr/>
        </p:nvSpPr>
        <p:spPr>
          <a:xfrm>
            <a:off x="1025584" y="4660135"/>
            <a:ext cx="1483741" cy="1077218"/>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First CT Registry  Annual Forum</a:t>
            </a:r>
          </a:p>
        </p:txBody>
      </p:sp>
      <p:sp>
        <p:nvSpPr>
          <p:cNvPr id="36" name="TextBox 35">
            <a:extLst>
              <a:ext uri="{FF2B5EF4-FFF2-40B4-BE49-F238E27FC236}">
                <a16:creationId xmlns:a16="http://schemas.microsoft.com/office/drawing/2014/main" id="{82FC7A2F-0CFB-4229-9606-D406BB511557}"/>
              </a:ext>
            </a:extLst>
          </p:cNvPr>
          <p:cNvSpPr txBox="1"/>
          <p:nvPr/>
        </p:nvSpPr>
        <p:spPr>
          <a:xfrm>
            <a:off x="2145103" y="3115488"/>
            <a:ext cx="1338563"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NCI funded CT Registry Pilot</a:t>
            </a:r>
          </a:p>
        </p:txBody>
      </p:sp>
      <p:sp>
        <p:nvSpPr>
          <p:cNvPr id="37" name="TextBox 36">
            <a:extLst>
              <a:ext uri="{FF2B5EF4-FFF2-40B4-BE49-F238E27FC236}">
                <a16:creationId xmlns:a16="http://schemas.microsoft.com/office/drawing/2014/main" id="{0531EB35-5085-4DE0-AA43-E3434F14AB5D}"/>
              </a:ext>
            </a:extLst>
          </p:cNvPr>
          <p:cNvSpPr txBox="1"/>
          <p:nvPr/>
        </p:nvSpPr>
        <p:spPr>
          <a:xfrm>
            <a:off x="3357435" y="1636963"/>
            <a:ext cx="7720931" cy="338554"/>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Forms Harmonization with EBMT</a:t>
            </a:r>
          </a:p>
        </p:txBody>
      </p:sp>
      <p:sp>
        <p:nvSpPr>
          <p:cNvPr id="38" name="TextBox 37">
            <a:extLst>
              <a:ext uri="{FF2B5EF4-FFF2-40B4-BE49-F238E27FC236}">
                <a16:creationId xmlns:a16="http://schemas.microsoft.com/office/drawing/2014/main" id="{CCCF14BF-3577-4CFE-9D15-CF13F2EC5EBE}"/>
              </a:ext>
            </a:extLst>
          </p:cNvPr>
          <p:cNvSpPr txBox="1"/>
          <p:nvPr/>
        </p:nvSpPr>
        <p:spPr>
          <a:xfrm>
            <a:off x="2653791" y="4874938"/>
            <a:ext cx="1890295"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Launch of the Cellular Therapy Registry</a:t>
            </a:r>
          </a:p>
        </p:txBody>
      </p:sp>
      <p:sp>
        <p:nvSpPr>
          <p:cNvPr id="40" name="TextBox 39">
            <a:extLst>
              <a:ext uri="{FF2B5EF4-FFF2-40B4-BE49-F238E27FC236}">
                <a16:creationId xmlns:a16="http://schemas.microsoft.com/office/drawing/2014/main" id="{362D82B7-D74B-4651-8517-A6BCF96E162B}"/>
              </a:ext>
            </a:extLst>
          </p:cNvPr>
          <p:cNvSpPr txBox="1"/>
          <p:nvPr/>
        </p:nvSpPr>
        <p:spPr>
          <a:xfrm rot="19062519">
            <a:off x="3069787" y="3284144"/>
            <a:ext cx="2031325"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Approval of Kymriah</a:t>
            </a:r>
          </a:p>
        </p:txBody>
      </p:sp>
      <p:sp>
        <p:nvSpPr>
          <p:cNvPr id="41" name="TextBox 40">
            <a:extLst>
              <a:ext uri="{FF2B5EF4-FFF2-40B4-BE49-F238E27FC236}">
                <a16:creationId xmlns:a16="http://schemas.microsoft.com/office/drawing/2014/main" id="{2B6FD41B-46B9-4BA0-8AC4-C00699C358C4}"/>
              </a:ext>
            </a:extLst>
          </p:cNvPr>
          <p:cNvSpPr txBox="1"/>
          <p:nvPr/>
        </p:nvSpPr>
        <p:spPr>
          <a:xfrm rot="19062519">
            <a:off x="3462847" y="3287869"/>
            <a:ext cx="2066463"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Approval of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Yescarta</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5" name="TextBox 44">
            <a:extLst>
              <a:ext uri="{FF2B5EF4-FFF2-40B4-BE49-F238E27FC236}">
                <a16:creationId xmlns:a16="http://schemas.microsoft.com/office/drawing/2014/main" id="{6867D700-0BAD-452B-B480-3EB6E5DD0055}"/>
              </a:ext>
            </a:extLst>
          </p:cNvPr>
          <p:cNvSpPr txBox="1"/>
          <p:nvPr/>
        </p:nvSpPr>
        <p:spPr>
          <a:xfrm>
            <a:off x="5036260" y="5158685"/>
            <a:ext cx="4401354" cy="338554"/>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CIBMTR LTFU for Axi-cel</a:t>
            </a:r>
          </a:p>
        </p:txBody>
      </p:sp>
      <p:sp>
        <p:nvSpPr>
          <p:cNvPr id="46" name="TextBox 45">
            <a:extLst>
              <a:ext uri="{FF2B5EF4-FFF2-40B4-BE49-F238E27FC236}">
                <a16:creationId xmlns:a16="http://schemas.microsoft.com/office/drawing/2014/main" id="{5ACE5E82-8DB8-4398-A440-D4EF068002AD}"/>
              </a:ext>
            </a:extLst>
          </p:cNvPr>
          <p:cNvSpPr txBox="1"/>
          <p:nvPr/>
        </p:nvSpPr>
        <p:spPr>
          <a:xfrm>
            <a:off x="5211134" y="5588241"/>
            <a:ext cx="6788522" cy="338554"/>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CIBMTR LTFU for </a:t>
            </a:r>
            <a:r>
              <a:rPr kumimoji="0" lang="en-US" sz="1600" b="1" i="0" u="none" strike="noStrike" kern="1200" cap="none" spc="0" normalizeH="0" baseline="0" noProof="0" dirty="0" err="1">
                <a:ln>
                  <a:noFill/>
                </a:ln>
                <a:solidFill>
                  <a:srgbClr val="FDFDFD"/>
                </a:solidFill>
                <a:effectLst/>
                <a:uLnTx/>
                <a:uFillTx/>
                <a:latin typeface="Arial"/>
                <a:ea typeface="+mn-ea"/>
                <a:cs typeface="+mn-cs"/>
              </a:rPr>
              <a:t>Tisagenleclecel</a:t>
            </a:r>
            <a:endParaRPr kumimoji="0" lang="en-US" sz="1600" b="1" i="0" u="none" strike="noStrike" kern="1200" cap="none" spc="0" normalizeH="0" baseline="0" noProof="0" dirty="0">
              <a:ln>
                <a:noFill/>
              </a:ln>
              <a:solidFill>
                <a:srgbClr val="FDFDFD"/>
              </a:solidFill>
              <a:effectLst/>
              <a:uLnTx/>
              <a:uFillTx/>
              <a:latin typeface="Arial"/>
              <a:ea typeface="+mn-ea"/>
              <a:cs typeface="+mn-cs"/>
            </a:endParaRPr>
          </a:p>
        </p:txBody>
      </p:sp>
      <p:cxnSp>
        <p:nvCxnSpPr>
          <p:cNvPr id="49" name="Straight Connector 48">
            <a:extLst>
              <a:ext uri="{FF2B5EF4-FFF2-40B4-BE49-F238E27FC236}">
                <a16:creationId xmlns:a16="http://schemas.microsoft.com/office/drawing/2014/main" id="{62F0D694-4765-4D39-B1D8-CA6E65A4DBDB}"/>
              </a:ext>
            </a:extLst>
          </p:cNvPr>
          <p:cNvCxnSpPr>
            <a:cxnSpLocks/>
          </p:cNvCxnSpPr>
          <p:nvPr/>
        </p:nvCxnSpPr>
        <p:spPr>
          <a:xfrm>
            <a:off x="2673636" y="4188773"/>
            <a:ext cx="0" cy="3643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0E6D280-611A-4DE0-806B-1ED274E170D6}"/>
              </a:ext>
            </a:extLst>
          </p:cNvPr>
          <p:cNvCxnSpPr>
            <a:cxnSpLocks/>
          </p:cNvCxnSpPr>
          <p:nvPr/>
        </p:nvCxnSpPr>
        <p:spPr>
          <a:xfrm flipV="1">
            <a:off x="2375286" y="3946485"/>
            <a:ext cx="0" cy="21601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BDF4438-020B-4C03-97D7-F6D983367A9C}"/>
              </a:ext>
            </a:extLst>
          </p:cNvPr>
          <p:cNvCxnSpPr>
            <a:stCxn id="35" idx="0"/>
          </p:cNvCxnSpPr>
          <p:nvPr/>
        </p:nvCxnSpPr>
        <p:spPr>
          <a:xfrm flipV="1">
            <a:off x="1767455" y="4233339"/>
            <a:ext cx="0" cy="426796"/>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6" name="Picture 2" descr="Image result for us flag clipart">
            <a:extLst>
              <a:ext uri="{FF2B5EF4-FFF2-40B4-BE49-F238E27FC236}">
                <a16:creationId xmlns:a16="http://schemas.microsoft.com/office/drawing/2014/main" id="{74E9E7A2-F421-4D88-B7EA-FFFD8D64DE8F}"/>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4138" t="27325" r="14121" b="28078"/>
          <a:stretch/>
        </p:blipFill>
        <p:spPr bwMode="auto">
          <a:xfrm rot="19100383">
            <a:off x="4804675" y="2616031"/>
            <a:ext cx="291999" cy="18151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D1D05E44-9977-4175-9742-F2AD0B4B7A13}"/>
              </a:ext>
            </a:extLst>
          </p:cNvPr>
          <p:cNvSpPr/>
          <p:nvPr/>
        </p:nvSpPr>
        <p:spPr>
          <a:xfrm>
            <a:off x="4950672" y="6012386"/>
            <a:ext cx="7048983" cy="52448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Japanese Platform to</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 capture CT Data </a:t>
            </a:r>
          </a:p>
        </p:txBody>
      </p:sp>
      <p:cxnSp>
        <p:nvCxnSpPr>
          <p:cNvPr id="42" name="Straight Connector 41">
            <a:extLst>
              <a:ext uri="{FF2B5EF4-FFF2-40B4-BE49-F238E27FC236}">
                <a16:creationId xmlns:a16="http://schemas.microsoft.com/office/drawing/2014/main" id="{45D97652-D89F-4CCF-AF1E-B6D8568FE749}"/>
              </a:ext>
            </a:extLst>
          </p:cNvPr>
          <p:cNvCxnSpPr>
            <a:cxnSpLocks/>
          </p:cNvCxnSpPr>
          <p:nvPr/>
        </p:nvCxnSpPr>
        <p:spPr>
          <a:xfrm>
            <a:off x="9378420" y="4170597"/>
            <a:ext cx="0" cy="107355"/>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a:extLst>
              <a:ext uri="{FF2B5EF4-FFF2-40B4-BE49-F238E27FC236}">
                <a16:creationId xmlns:a16="http://schemas.microsoft.com/office/drawing/2014/main" id="{5F8761AF-1BC1-46D4-A222-A85238B4EF56}"/>
              </a:ext>
            </a:extLst>
          </p:cNvPr>
          <p:cNvCxnSpPr>
            <a:cxnSpLocks/>
          </p:cNvCxnSpPr>
          <p:nvPr/>
        </p:nvCxnSpPr>
        <p:spPr>
          <a:xfrm>
            <a:off x="10410295" y="4170597"/>
            <a:ext cx="0" cy="107355"/>
          </a:xfrm>
          <a:prstGeom prst="line">
            <a:avLst/>
          </a:prstGeom>
        </p:spPr>
        <p:style>
          <a:lnRef idx="3">
            <a:schemeClr val="accent1"/>
          </a:lnRef>
          <a:fillRef idx="0">
            <a:schemeClr val="accent1"/>
          </a:fillRef>
          <a:effectRef idx="2">
            <a:schemeClr val="accent1"/>
          </a:effectRef>
          <a:fontRef idx="minor">
            <a:schemeClr val="tx1"/>
          </a:fontRef>
        </p:style>
      </p:cxnSp>
      <p:sp>
        <p:nvSpPr>
          <p:cNvPr id="44" name="TextBox 43">
            <a:extLst>
              <a:ext uri="{FF2B5EF4-FFF2-40B4-BE49-F238E27FC236}">
                <a16:creationId xmlns:a16="http://schemas.microsoft.com/office/drawing/2014/main" id="{3131E544-842F-41DF-869C-D1870539A385}"/>
              </a:ext>
            </a:extLst>
          </p:cNvPr>
          <p:cNvSpPr txBox="1"/>
          <p:nvPr/>
        </p:nvSpPr>
        <p:spPr>
          <a:xfrm>
            <a:off x="5905739" y="4294615"/>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2019</a:t>
            </a:r>
          </a:p>
        </p:txBody>
      </p:sp>
      <p:pic>
        <p:nvPicPr>
          <p:cNvPr id="48" name="Picture 47">
            <a:extLst>
              <a:ext uri="{FF2B5EF4-FFF2-40B4-BE49-F238E27FC236}">
                <a16:creationId xmlns:a16="http://schemas.microsoft.com/office/drawing/2014/main" id="{7C3BCD70-B870-4642-85BA-C11A9EFEA903}"/>
              </a:ext>
            </a:extLst>
          </p:cNvPr>
          <p:cNvPicPr>
            <a:picLocks noChangeAspect="1"/>
          </p:cNvPicPr>
          <p:nvPr/>
        </p:nvPicPr>
        <p:blipFill>
          <a:blip r:embed="rId4"/>
          <a:stretch>
            <a:fillRect/>
          </a:stretch>
        </p:blipFill>
        <p:spPr>
          <a:xfrm>
            <a:off x="5240113" y="4622674"/>
            <a:ext cx="1343433" cy="445953"/>
          </a:xfrm>
          <a:prstGeom prst="rect">
            <a:avLst/>
          </a:prstGeom>
        </p:spPr>
      </p:pic>
      <p:cxnSp>
        <p:nvCxnSpPr>
          <p:cNvPr id="50" name="Straight Connector 49">
            <a:extLst>
              <a:ext uri="{FF2B5EF4-FFF2-40B4-BE49-F238E27FC236}">
                <a16:creationId xmlns:a16="http://schemas.microsoft.com/office/drawing/2014/main" id="{69643229-D6F4-484F-82F8-18148EAD5919}"/>
              </a:ext>
            </a:extLst>
          </p:cNvPr>
          <p:cNvCxnSpPr>
            <a:cxnSpLocks/>
          </p:cNvCxnSpPr>
          <p:nvPr/>
        </p:nvCxnSpPr>
        <p:spPr>
          <a:xfrm>
            <a:off x="11443540" y="4188773"/>
            <a:ext cx="0" cy="107355"/>
          </a:xfrm>
          <a:prstGeom prst="line">
            <a:avLst/>
          </a:prstGeom>
        </p:spPr>
        <p:style>
          <a:lnRef idx="3">
            <a:schemeClr val="accent1"/>
          </a:lnRef>
          <a:fillRef idx="0">
            <a:schemeClr val="accent1"/>
          </a:fillRef>
          <a:effectRef idx="2">
            <a:schemeClr val="accent1"/>
          </a:effectRef>
          <a:fontRef idx="minor">
            <a:schemeClr val="tx1"/>
          </a:fontRef>
        </p:style>
      </p:cxnSp>
      <p:sp>
        <p:nvSpPr>
          <p:cNvPr id="51" name="TextBox 50">
            <a:extLst>
              <a:ext uri="{FF2B5EF4-FFF2-40B4-BE49-F238E27FC236}">
                <a16:creationId xmlns:a16="http://schemas.microsoft.com/office/drawing/2014/main" id="{513A4AC7-A6CE-43C6-ACD7-A572DE884615}"/>
              </a:ext>
            </a:extLst>
          </p:cNvPr>
          <p:cNvSpPr txBox="1"/>
          <p:nvPr/>
        </p:nvSpPr>
        <p:spPr>
          <a:xfrm>
            <a:off x="7916539" y="4274206"/>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2020</a:t>
            </a:r>
          </a:p>
        </p:txBody>
      </p:sp>
      <p:cxnSp>
        <p:nvCxnSpPr>
          <p:cNvPr id="20" name="Straight Connector 19">
            <a:extLst>
              <a:ext uri="{FF2B5EF4-FFF2-40B4-BE49-F238E27FC236}">
                <a16:creationId xmlns:a16="http://schemas.microsoft.com/office/drawing/2014/main" id="{8E0A0808-21AB-4AF4-9298-02836574E434}"/>
              </a:ext>
            </a:extLst>
          </p:cNvPr>
          <p:cNvCxnSpPr>
            <a:cxnSpLocks/>
            <a:stCxn id="21" idx="2"/>
          </p:cNvCxnSpPr>
          <p:nvPr/>
        </p:nvCxnSpPr>
        <p:spPr>
          <a:xfrm flipH="1">
            <a:off x="8181734" y="2283004"/>
            <a:ext cx="197" cy="187541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50463B9-7DF4-4B07-9831-0B1331DC20E8}"/>
              </a:ext>
            </a:extLst>
          </p:cNvPr>
          <p:cNvSpPr txBox="1"/>
          <p:nvPr/>
        </p:nvSpPr>
        <p:spPr>
          <a:xfrm>
            <a:off x="7567844" y="1636673"/>
            <a:ext cx="1228173"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a:ea typeface="+mn-ea"/>
                <a:cs typeface="+mn-cs"/>
              </a:rPr>
              <a:t>2,000 CAR T- cell Infusions reported</a:t>
            </a:r>
          </a:p>
        </p:txBody>
      </p:sp>
      <p:cxnSp>
        <p:nvCxnSpPr>
          <p:cNvPr id="17" name="Connector: Elbow 16">
            <a:extLst>
              <a:ext uri="{FF2B5EF4-FFF2-40B4-BE49-F238E27FC236}">
                <a16:creationId xmlns:a16="http://schemas.microsoft.com/office/drawing/2014/main" id="{269D395C-BBAE-4BA8-BE36-A917FD3BFC21}"/>
              </a:ext>
            </a:extLst>
          </p:cNvPr>
          <p:cNvCxnSpPr>
            <a:cxnSpLocks/>
            <a:endCxn id="38" idx="0"/>
          </p:cNvCxnSpPr>
          <p:nvPr/>
        </p:nvCxnSpPr>
        <p:spPr>
          <a:xfrm>
            <a:off x="2664344" y="4553139"/>
            <a:ext cx="934595" cy="321799"/>
          </a:xfrm>
          <a:prstGeom prst="bentConnector2">
            <a:avLst/>
          </a:prstGeom>
          <a:ln w="12700"/>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C8C0A572-0153-4EB7-80D3-F879C5C4EC3F}"/>
              </a:ext>
            </a:extLst>
          </p:cNvPr>
          <p:cNvSpPr txBox="1"/>
          <p:nvPr/>
        </p:nvSpPr>
        <p:spPr>
          <a:xfrm>
            <a:off x="10061481" y="4378285"/>
            <a:ext cx="697627"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2021</a:t>
            </a:r>
          </a:p>
        </p:txBody>
      </p:sp>
      <p:cxnSp>
        <p:nvCxnSpPr>
          <p:cNvPr id="57" name="Straight Connector 56">
            <a:extLst>
              <a:ext uri="{FF2B5EF4-FFF2-40B4-BE49-F238E27FC236}">
                <a16:creationId xmlns:a16="http://schemas.microsoft.com/office/drawing/2014/main" id="{5AEE4371-607F-48FA-8BF2-7C9D1AD20917}"/>
              </a:ext>
            </a:extLst>
          </p:cNvPr>
          <p:cNvCxnSpPr>
            <a:cxnSpLocks/>
          </p:cNvCxnSpPr>
          <p:nvPr/>
        </p:nvCxnSpPr>
        <p:spPr>
          <a:xfrm>
            <a:off x="9438242" y="2636663"/>
            <a:ext cx="0" cy="286057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83254151-28FB-49B2-8854-A1FA03A75E06}"/>
              </a:ext>
            </a:extLst>
          </p:cNvPr>
          <p:cNvSpPr txBox="1"/>
          <p:nvPr/>
        </p:nvSpPr>
        <p:spPr>
          <a:xfrm rot="19062519">
            <a:off x="8897875" y="3150139"/>
            <a:ext cx="2051331" cy="338554"/>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Approval of </a:t>
            </a:r>
            <a:r>
              <a:rPr kumimoji="0" lang="en-US" sz="1600" b="0" i="0" u="none" strike="noStrike" kern="1200" cap="none" spc="0" normalizeH="0" baseline="0" noProof="0" dirty="0" err="1">
                <a:ln>
                  <a:noFill/>
                </a:ln>
                <a:solidFill>
                  <a:srgbClr val="000000"/>
                </a:solidFill>
                <a:effectLst/>
                <a:uLnTx/>
                <a:uFillTx/>
                <a:latin typeface="Arial"/>
                <a:ea typeface="+mn-ea"/>
                <a:cs typeface="+mn-cs"/>
              </a:rPr>
              <a:t>Tecartus</a:t>
            </a: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p:txBody>
      </p:sp>
      <p:sp>
        <p:nvSpPr>
          <p:cNvPr id="25" name="TextBox 24">
            <a:extLst>
              <a:ext uri="{FF2B5EF4-FFF2-40B4-BE49-F238E27FC236}">
                <a16:creationId xmlns:a16="http://schemas.microsoft.com/office/drawing/2014/main" id="{EE500971-C709-4488-B514-CD36AD65CF5F}"/>
              </a:ext>
            </a:extLst>
          </p:cNvPr>
          <p:cNvSpPr txBox="1"/>
          <p:nvPr/>
        </p:nvSpPr>
        <p:spPr>
          <a:xfrm>
            <a:off x="9259824" y="1730053"/>
            <a:ext cx="2161359" cy="73866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Accrual completion of the first Post Approval Safety Study (</a:t>
            </a:r>
            <a:r>
              <a:rPr kumimoji="0" lang="en-US" sz="1400" b="0" i="0" u="none" strike="noStrike" kern="1200" cap="none" spc="0" normalizeH="0" baseline="0" noProof="0" dirty="0" err="1">
                <a:ln>
                  <a:noFill/>
                </a:ln>
                <a:solidFill>
                  <a:srgbClr val="000000"/>
                </a:solidFill>
                <a:effectLst/>
                <a:uLnTx/>
                <a:uFillTx/>
                <a:latin typeface="Arial"/>
                <a:ea typeface="+mn-ea"/>
                <a:cs typeface="+mn-cs"/>
              </a:rPr>
              <a:t>Yescarta</a:t>
            </a:r>
            <a:r>
              <a:rPr kumimoji="0" lang="en-US" sz="1400" b="0" i="0" u="none" strike="noStrike" kern="1200" cap="none" spc="0" normalizeH="0" baseline="0" noProof="0" dirty="0">
                <a:ln>
                  <a:noFill/>
                </a:ln>
                <a:solidFill>
                  <a:srgbClr val="000000"/>
                </a:solidFill>
                <a:effectLst/>
                <a:uLnTx/>
                <a:uFillTx/>
                <a:latin typeface="Arial"/>
                <a:ea typeface="+mn-ea"/>
                <a:cs typeface="+mn-cs"/>
              </a:rPr>
              <a:t>)</a:t>
            </a:r>
          </a:p>
        </p:txBody>
      </p:sp>
      <p:pic>
        <p:nvPicPr>
          <p:cNvPr id="5" name="Picture 4">
            <a:extLst>
              <a:ext uri="{FF2B5EF4-FFF2-40B4-BE49-F238E27FC236}">
                <a16:creationId xmlns:a16="http://schemas.microsoft.com/office/drawing/2014/main" id="{042216E7-07EF-4E60-9BEF-A0DF487AB9E8}"/>
              </a:ext>
            </a:extLst>
          </p:cNvPr>
          <p:cNvPicPr>
            <a:picLocks noChangeAspect="1"/>
          </p:cNvPicPr>
          <p:nvPr/>
        </p:nvPicPr>
        <p:blipFill>
          <a:blip r:embed="rId5"/>
          <a:stretch>
            <a:fillRect/>
          </a:stretch>
        </p:blipFill>
        <p:spPr>
          <a:xfrm>
            <a:off x="7236937" y="6104653"/>
            <a:ext cx="525479" cy="349682"/>
          </a:xfrm>
          <a:prstGeom prst="rect">
            <a:avLst/>
          </a:prstGeom>
        </p:spPr>
      </p:pic>
      <p:pic>
        <p:nvPicPr>
          <p:cNvPr id="9" name="Picture 8">
            <a:extLst>
              <a:ext uri="{FF2B5EF4-FFF2-40B4-BE49-F238E27FC236}">
                <a16:creationId xmlns:a16="http://schemas.microsoft.com/office/drawing/2014/main" id="{D75BD449-B285-4D47-8E6D-B00DB859AC29}"/>
              </a:ext>
            </a:extLst>
          </p:cNvPr>
          <p:cNvPicPr>
            <a:picLocks noChangeAspect="1"/>
          </p:cNvPicPr>
          <p:nvPr/>
        </p:nvPicPr>
        <p:blipFill>
          <a:blip r:embed="rId6"/>
          <a:stretch>
            <a:fillRect/>
          </a:stretch>
        </p:blipFill>
        <p:spPr>
          <a:xfrm>
            <a:off x="6845383" y="1712758"/>
            <a:ext cx="367029" cy="244241"/>
          </a:xfrm>
          <a:prstGeom prst="rect">
            <a:avLst/>
          </a:prstGeom>
        </p:spPr>
      </p:pic>
      <p:pic>
        <p:nvPicPr>
          <p:cNvPr id="53" name="Picture 2" descr="Image result for us flag clipart">
            <a:extLst>
              <a:ext uri="{FF2B5EF4-FFF2-40B4-BE49-F238E27FC236}">
                <a16:creationId xmlns:a16="http://schemas.microsoft.com/office/drawing/2014/main" id="{9173C6BE-8802-477D-A00A-734F835DD10B}"/>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4138" t="27325" r="14121" b="28078"/>
          <a:stretch/>
        </p:blipFill>
        <p:spPr bwMode="auto">
          <a:xfrm rot="19100383">
            <a:off x="9589969" y="3133799"/>
            <a:ext cx="291999" cy="181515"/>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a:extLst>
              <a:ext uri="{FF2B5EF4-FFF2-40B4-BE49-F238E27FC236}">
                <a16:creationId xmlns:a16="http://schemas.microsoft.com/office/drawing/2014/main" id="{E586CD33-B9BB-4980-9866-6922B346CD4A}"/>
              </a:ext>
            </a:extLst>
          </p:cNvPr>
          <p:cNvSpPr txBox="1"/>
          <p:nvPr/>
        </p:nvSpPr>
        <p:spPr>
          <a:xfrm rot="19062519">
            <a:off x="10105228" y="3182652"/>
            <a:ext cx="2076209" cy="338554"/>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Approval of </a:t>
            </a:r>
            <a:r>
              <a:rPr lang="en-US" sz="1600" dirty="0" err="1">
                <a:solidFill>
                  <a:srgbClr val="000000"/>
                </a:solidFill>
                <a:latin typeface="Arial"/>
              </a:rPr>
              <a:t>Breyanzi</a:t>
            </a: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p:txBody>
      </p:sp>
      <p:pic>
        <p:nvPicPr>
          <p:cNvPr id="58" name="Picture 2" descr="Image result for us flag clipart">
            <a:extLst>
              <a:ext uri="{FF2B5EF4-FFF2-40B4-BE49-F238E27FC236}">
                <a16:creationId xmlns:a16="http://schemas.microsoft.com/office/drawing/2014/main" id="{5B420DFA-9EA9-4287-93AD-2605646E0D1D}"/>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4138" t="27325" r="14121" b="28078"/>
          <a:stretch/>
        </p:blipFill>
        <p:spPr bwMode="auto">
          <a:xfrm rot="19100383">
            <a:off x="10763755" y="3183199"/>
            <a:ext cx="291999" cy="181515"/>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58">
            <a:extLst>
              <a:ext uri="{FF2B5EF4-FFF2-40B4-BE49-F238E27FC236}">
                <a16:creationId xmlns:a16="http://schemas.microsoft.com/office/drawing/2014/main" id="{7676B176-5052-4823-B25D-1CDA56E8A265}"/>
              </a:ext>
            </a:extLst>
          </p:cNvPr>
          <p:cNvPicPr>
            <a:picLocks noChangeAspect="1"/>
          </p:cNvPicPr>
          <p:nvPr/>
        </p:nvPicPr>
        <p:blipFill>
          <a:blip r:embed="rId6"/>
          <a:stretch>
            <a:fillRect/>
          </a:stretch>
        </p:blipFill>
        <p:spPr>
          <a:xfrm rot="18916125">
            <a:off x="6195234" y="2522640"/>
            <a:ext cx="367029" cy="244241"/>
          </a:xfrm>
          <a:prstGeom prst="rect">
            <a:avLst/>
          </a:prstGeom>
        </p:spPr>
      </p:pic>
      <p:sp>
        <p:nvSpPr>
          <p:cNvPr id="60" name="TextBox 59">
            <a:extLst>
              <a:ext uri="{FF2B5EF4-FFF2-40B4-BE49-F238E27FC236}">
                <a16:creationId xmlns:a16="http://schemas.microsoft.com/office/drawing/2014/main" id="{40DB7B3D-0E73-454C-9A31-45F43427A268}"/>
              </a:ext>
            </a:extLst>
          </p:cNvPr>
          <p:cNvSpPr txBox="1"/>
          <p:nvPr/>
        </p:nvSpPr>
        <p:spPr>
          <a:xfrm rot="19062519">
            <a:off x="4382242" y="3272505"/>
            <a:ext cx="2031325"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Approval of Kymriah</a:t>
            </a:r>
          </a:p>
        </p:txBody>
      </p:sp>
      <p:sp>
        <p:nvSpPr>
          <p:cNvPr id="61" name="TextBox 60">
            <a:extLst>
              <a:ext uri="{FF2B5EF4-FFF2-40B4-BE49-F238E27FC236}">
                <a16:creationId xmlns:a16="http://schemas.microsoft.com/office/drawing/2014/main" id="{EB357D42-D447-49A8-90A3-C75C61B3581A}"/>
              </a:ext>
            </a:extLst>
          </p:cNvPr>
          <p:cNvSpPr txBox="1"/>
          <p:nvPr/>
        </p:nvSpPr>
        <p:spPr>
          <a:xfrm rot="19062519">
            <a:off x="4368168" y="3022537"/>
            <a:ext cx="2066463"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Approval of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Yescarta</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2" name="TextBox 61">
            <a:extLst>
              <a:ext uri="{FF2B5EF4-FFF2-40B4-BE49-F238E27FC236}">
                <a16:creationId xmlns:a16="http://schemas.microsoft.com/office/drawing/2014/main" id="{C0123C4B-706F-42EB-A996-73FE150EBE4B}"/>
              </a:ext>
            </a:extLst>
          </p:cNvPr>
          <p:cNvSpPr txBox="1"/>
          <p:nvPr/>
        </p:nvSpPr>
        <p:spPr>
          <a:xfrm rot="19062519">
            <a:off x="10555083" y="3535097"/>
            <a:ext cx="1787412" cy="30777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Approval of </a:t>
            </a:r>
            <a:r>
              <a:rPr kumimoji="0" lang="en-US" sz="1400" b="0" i="0" u="none" strike="noStrike" kern="1200" cap="none" spc="0" normalizeH="0" baseline="0" noProof="0" dirty="0" err="1">
                <a:ln>
                  <a:noFill/>
                </a:ln>
                <a:solidFill>
                  <a:srgbClr val="000000"/>
                </a:solidFill>
                <a:effectLst/>
                <a:uLnTx/>
                <a:uFillTx/>
                <a:latin typeface="Arial"/>
                <a:ea typeface="+mn-ea"/>
                <a:cs typeface="+mn-cs"/>
              </a:rPr>
              <a:t>Abecma</a:t>
            </a: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p:txBody>
      </p:sp>
      <p:pic>
        <p:nvPicPr>
          <p:cNvPr id="63" name="Picture 2" descr="Image result for us flag clipart">
            <a:extLst>
              <a:ext uri="{FF2B5EF4-FFF2-40B4-BE49-F238E27FC236}">
                <a16:creationId xmlns:a16="http://schemas.microsoft.com/office/drawing/2014/main" id="{BEEDAE27-3011-4656-B966-D36B9DE0444E}"/>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4138" t="27325" r="14121" b="28078"/>
          <a:stretch/>
        </p:blipFill>
        <p:spPr bwMode="auto">
          <a:xfrm rot="19100383">
            <a:off x="11177831" y="3438000"/>
            <a:ext cx="291999" cy="181515"/>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B92E7367-8B4A-42C0-8763-0E1FE46284A3}"/>
              </a:ext>
            </a:extLst>
          </p:cNvPr>
          <p:cNvSpPr txBox="1"/>
          <p:nvPr/>
        </p:nvSpPr>
        <p:spPr>
          <a:xfrm>
            <a:off x="10659032" y="4448620"/>
            <a:ext cx="1395855" cy="1077218"/>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DFDFD"/>
                </a:solidFill>
                <a:effectLst/>
                <a:uLnTx/>
                <a:uFillTx/>
                <a:latin typeface="Arial"/>
                <a:ea typeface="+mn-ea"/>
                <a:cs typeface="+mn-cs"/>
              </a:rPr>
              <a:t>LTFU for </a:t>
            </a:r>
            <a:r>
              <a:rPr lang="en-US" sz="1600" b="1" dirty="0" err="1">
                <a:solidFill>
                  <a:srgbClr val="FDFDFD"/>
                </a:solidFill>
                <a:latin typeface="Arial"/>
              </a:rPr>
              <a:t>Liso-cel</a:t>
            </a:r>
            <a:r>
              <a:rPr lang="en-US" sz="1600" b="1" dirty="0">
                <a:solidFill>
                  <a:srgbClr val="FDFDFD"/>
                </a:solidFill>
                <a:latin typeface="Arial"/>
              </a:rPr>
              <a:t>, </a:t>
            </a:r>
            <a:r>
              <a:rPr lang="en-US" sz="1600" b="1" dirty="0" err="1">
                <a:solidFill>
                  <a:srgbClr val="FDFDFD"/>
                </a:solidFill>
                <a:latin typeface="Arial"/>
              </a:rPr>
              <a:t>Brexu-cel</a:t>
            </a:r>
            <a:r>
              <a:rPr lang="en-US" sz="1600" b="1" dirty="0">
                <a:solidFill>
                  <a:srgbClr val="FDFDFD"/>
                </a:solidFill>
                <a:latin typeface="Arial"/>
              </a:rPr>
              <a:t> and Ide-</a:t>
            </a:r>
            <a:r>
              <a:rPr lang="en-US" sz="1600" b="1" dirty="0" err="1">
                <a:solidFill>
                  <a:srgbClr val="FDFDFD"/>
                </a:solidFill>
                <a:latin typeface="Arial"/>
              </a:rPr>
              <a:t>cel</a:t>
            </a:r>
            <a:endParaRPr kumimoji="0" lang="en-US" sz="1600" b="1" i="0" u="none" strike="noStrike" kern="1200" cap="none" spc="0" normalizeH="0" baseline="0" noProof="0" dirty="0">
              <a:ln>
                <a:noFill/>
              </a:ln>
              <a:solidFill>
                <a:srgbClr val="FDFDFD"/>
              </a:solidFill>
              <a:effectLst/>
              <a:uLnTx/>
              <a:uFillTx/>
              <a:latin typeface="Arial"/>
              <a:ea typeface="+mn-ea"/>
              <a:cs typeface="+mn-cs"/>
            </a:endParaRPr>
          </a:p>
        </p:txBody>
      </p:sp>
    </p:spTree>
    <p:extLst>
      <p:ext uri="{BB962C8B-B14F-4D97-AF65-F5344CB8AC3E}">
        <p14:creationId xmlns:p14="http://schemas.microsoft.com/office/powerpoint/2010/main" val="3988701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549253-E308-480D-B895-73548038AB24}"/>
              </a:ext>
            </a:extLst>
          </p:cNvPr>
          <p:cNvSpPr>
            <a:spLocks noGrp="1"/>
          </p:cNvSpPr>
          <p:nvPr>
            <p:ph type="title"/>
          </p:nvPr>
        </p:nvSpPr>
        <p:spPr>
          <a:xfrm>
            <a:off x="609600" y="152400"/>
            <a:ext cx="9113520" cy="1143000"/>
          </a:xfrm>
        </p:spPr>
        <p:txBody>
          <a:bodyPr/>
          <a:lstStyle/>
          <a:p>
            <a:r>
              <a:rPr lang="en-US" sz="3800" dirty="0"/>
              <a:t>Industry-sponsored Projects</a:t>
            </a:r>
          </a:p>
        </p:txBody>
      </p:sp>
      <p:graphicFrame>
        <p:nvGraphicFramePr>
          <p:cNvPr id="7" name="Content Placeholder 6">
            <a:extLst>
              <a:ext uri="{FF2B5EF4-FFF2-40B4-BE49-F238E27FC236}">
                <a16:creationId xmlns:a16="http://schemas.microsoft.com/office/drawing/2014/main" id="{BE6036BD-9271-4973-8611-DD3563B12A49}"/>
              </a:ext>
            </a:extLst>
          </p:cNvPr>
          <p:cNvGraphicFramePr>
            <a:graphicFrameLocks noGrp="1"/>
          </p:cNvGraphicFramePr>
          <p:nvPr>
            <p:ph idx="1"/>
            <p:extLst>
              <p:ext uri="{D42A27DB-BD31-4B8C-83A1-F6EECF244321}">
                <p14:modId xmlns:p14="http://schemas.microsoft.com/office/powerpoint/2010/main" val="1033992501"/>
              </p:ext>
            </p:extLst>
          </p:nvPr>
        </p:nvGraphicFramePr>
        <p:xfrm>
          <a:off x="325120" y="1245457"/>
          <a:ext cx="11682396" cy="4947920"/>
        </p:xfrm>
        <a:graphic>
          <a:graphicData uri="http://schemas.openxmlformats.org/drawingml/2006/table">
            <a:tbl>
              <a:tblPr firstRow="1" bandRow="1">
                <a:tableStyleId>{2D5ABB26-0587-4C30-8999-92F81FD0307C}</a:tableStyleId>
              </a:tblPr>
              <a:tblGrid>
                <a:gridCol w="2920599">
                  <a:extLst>
                    <a:ext uri="{9D8B030D-6E8A-4147-A177-3AD203B41FA5}">
                      <a16:colId xmlns:a16="http://schemas.microsoft.com/office/drawing/2014/main" val="1993784200"/>
                    </a:ext>
                  </a:extLst>
                </a:gridCol>
                <a:gridCol w="1338608">
                  <a:extLst>
                    <a:ext uri="{9D8B030D-6E8A-4147-A177-3AD203B41FA5}">
                      <a16:colId xmlns:a16="http://schemas.microsoft.com/office/drawing/2014/main" val="2746313029"/>
                    </a:ext>
                  </a:extLst>
                </a:gridCol>
                <a:gridCol w="4685127">
                  <a:extLst>
                    <a:ext uri="{9D8B030D-6E8A-4147-A177-3AD203B41FA5}">
                      <a16:colId xmlns:a16="http://schemas.microsoft.com/office/drawing/2014/main" val="2068281408"/>
                    </a:ext>
                  </a:extLst>
                </a:gridCol>
                <a:gridCol w="2738062">
                  <a:extLst>
                    <a:ext uri="{9D8B030D-6E8A-4147-A177-3AD203B41FA5}">
                      <a16:colId xmlns:a16="http://schemas.microsoft.com/office/drawing/2014/main" val="273957105"/>
                    </a:ext>
                  </a:extLst>
                </a:gridCol>
              </a:tblGrid>
              <a:tr h="370840">
                <a:tc>
                  <a:txBody>
                    <a:bodyPr/>
                    <a:lstStyle/>
                    <a:p>
                      <a:r>
                        <a:rPr lang="en-US" sz="1600" b="1" dirty="0">
                          <a:solidFill>
                            <a:schemeClr val="accent2"/>
                          </a:solidFill>
                        </a:rPr>
                        <a:t>Project</a:t>
                      </a:r>
                    </a:p>
                  </a:txBody>
                  <a:tcPr/>
                </a:tc>
                <a:tc>
                  <a:txBody>
                    <a:bodyPr/>
                    <a:lstStyle/>
                    <a:p>
                      <a:r>
                        <a:rPr lang="en-US" sz="1600" b="1" dirty="0">
                          <a:solidFill>
                            <a:schemeClr val="accent2"/>
                          </a:solidFill>
                        </a:rPr>
                        <a:t>Sponsor</a:t>
                      </a:r>
                    </a:p>
                  </a:txBody>
                  <a:tcPr/>
                </a:tc>
                <a:tc>
                  <a:txBody>
                    <a:bodyPr/>
                    <a:lstStyle/>
                    <a:p>
                      <a:r>
                        <a:rPr lang="en-US" sz="1600" b="1" dirty="0">
                          <a:solidFill>
                            <a:schemeClr val="accent2"/>
                          </a:solidFill>
                        </a:rPr>
                        <a:t>Objective</a:t>
                      </a:r>
                    </a:p>
                  </a:txBody>
                  <a:tcPr/>
                </a:tc>
                <a:tc>
                  <a:txBody>
                    <a:bodyPr/>
                    <a:lstStyle/>
                    <a:p>
                      <a:r>
                        <a:rPr lang="en-US" sz="1600" b="1" dirty="0">
                          <a:solidFill>
                            <a:schemeClr val="accent2"/>
                          </a:solidFill>
                        </a:rPr>
                        <a:t>Timeline/Duration</a:t>
                      </a:r>
                    </a:p>
                  </a:txBody>
                  <a:tcPr/>
                </a:tc>
                <a:extLst>
                  <a:ext uri="{0D108BD9-81ED-4DB2-BD59-A6C34878D82A}">
                    <a16:rowId xmlns:a16="http://schemas.microsoft.com/office/drawing/2014/main" val="1685141865"/>
                  </a:ext>
                </a:extLst>
              </a:tr>
              <a:tr h="370840">
                <a:tc>
                  <a:txBody>
                    <a:bodyPr/>
                    <a:lstStyle/>
                    <a:p>
                      <a:r>
                        <a:rPr lang="en-US" sz="1600" b="1" dirty="0" err="1">
                          <a:solidFill>
                            <a:schemeClr val="accent1"/>
                          </a:solidFill>
                        </a:rPr>
                        <a:t>Yescarta</a:t>
                      </a:r>
                      <a:r>
                        <a:rPr lang="en-US" sz="1600" b="1" dirty="0">
                          <a:solidFill>
                            <a:schemeClr val="accent1"/>
                          </a:solidFill>
                        </a:rPr>
                        <a:t> LTFU</a:t>
                      </a:r>
                    </a:p>
                    <a:p>
                      <a:pPr>
                        <a:spcBef>
                          <a:spcPts val="600"/>
                        </a:spcBef>
                      </a:pPr>
                      <a:r>
                        <a:rPr lang="en-US" sz="1600" b="1" dirty="0">
                          <a:solidFill>
                            <a:schemeClr val="accent1"/>
                          </a:solidFill>
                        </a:rPr>
                        <a:t>(Axicabtagene </a:t>
                      </a:r>
                      <a:r>
                        <a:rPr lang="en-US" sz="1600" b="1" dirty="0" err="1">
                          <a:solidFill>
                            <a:schemeClr val="accent1"/>
                          </a:solidFill>
                        </a:rPr>
                        <a:t>ciloleucel</a:t>
                      </a:r>
                      <a:r>
                        <a:rPr lang="en-US" sz="1600" b="1" dirty="0">
                          <a:solidFill>
                            <a:schemeClr val="accent1"/>
                          </a:solidFill>
                        </a:rPr>
                        <a:t>)</a:t>
                      </a:r>
                    </a:p>
                  </a:txBody>
                  <a:tcPr>
                    <a:lnB w="12700" cap="flat" cmpd="sng" algn="ctr">
                      <a:solidFill>
                        <a:schemeClr val="tx1"/>
                      </a:solidFill>
                      <a:prstDash val="solid"/>
                      <a:round/>
                      <a:headEnd type="none" w="med" len="med"/>
                      <a:tailEnd type="none" w="med" len="med"/>
                    </a:lnB>
                  </a:tcPr>
                </a:tc>
                <a:tc>
                  <a:txBody>
                    <a:bodyPr/>
                    <a:lstStyle/>
                    <a:p>
                      <a:pPr algn="ctr"/>
                      <a:r>
                        <a:rPr lang="en-US" sz="1600" b="1" dirty="0"/>
                        <a:t>Kite</a:t>
                      </a:r>
                    </a:p>
                  </a:txBody>
                  <a:tcPr>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r>
                        <a:rPr lang="en-US" sz="1600" b="1" dirty="0">
                          <a:solidFill>
                            <a:schemeClr val="accent3"/>
                          </a:solidFill>
                        </a:rPr>
                        <a:t>N=1,800 </a:t>
                      </a:r>
                      <a:r>
                        <a:rPr lang="en-US" sz="1600" b="0" i="1" dirty="0">
                          <a:solidFill>
                            <a:schemeClr val="tx1"/>
                          </a:solidFill>
                        </a:rPr>
                        <a:t>(DLBCL cohort completed)</a:t>
                      </a:r>
                      <a:endParaRPr lang="en-US" sz="1600" b="0" i="1" dirty="0">
                        <a:solidFill>
                          <a:schemeClr val="accent3"/>
                        </a:solidFill>
                      </a:endParaRPr>
                    </a:p>
                    <a:p>
                      <a:r>
                        <a:rPr lang="en-US" sz="1600" b="1" dirty="0">
                          <a:solidFill>
                            <a:schemeClr val="accent3"/>
                          </a:solidFill>
                        </a:rPr>
                        <a:t>Diseases: DLBCL and FL</a:t>
                      </a:r>
                    </a:p>
                  </a:txBody>
                  <a:tcPr>
                    <a:lnB w="12700" cap="flat" cmpd="sng" algn="ctr">
                      <a:solidFill>
                        <a:schemeClr val="tx1"/>
                      </a:solidFill>
                      <a:prstDash val="solid"/>
                      <a:round/>
                      <a:headEnd type="none" w="med" len="med"/>
                      <a:tailEnd type="none" w="med" len="med"/>
                    </a:lnB>
                  </a:tcPr>
                </a:tc>
                <a:tc>
                  <a:txBody>
                    <a:bodyPr/>
                    <a:lstStyle/>
                    <a:p>
                      <a:r>
                        <a:rPr lang="en-US" sz="1600" b="1" dirty="0">
                          <a:solidFill>
                            <a:schemeClr val="accent3"/>
                          </a:solidFill>
                        </a:rPr>
                        <a:t>07/2018</a:t>
                      </a:r>
                    </a:p>
                    <a:p>
                      <a:r>
                        <a:rPr lang="en-US" sz="1600" b="1" dirty="0">
                          <a:solidFill>
                            <a:schemeClr val="accent3"/>
                          </a:solidFill>
                        </a:rPr>
                        <a:t>2</a:t>
                      </a:r>
                      <a:r>
                        <a:rPr lang="en-US" sz="1600" dirty="0"/>
                        <a:t> years of accrual</a:t>
                      </a:r>
                    </a:p>
                    <a:p>
                      <a:r>
                        <a:rPr lang="en-US" sz="1600" b="1" dirty="0">
                          <a:solidFill>
                            <a:schemeClr val="accent3"/>
                          </a:solidFill>
                        </a:rPr>
                        <a:t>15 </a:t>
                      </a:r>
                      <a:r>
                        <a:rPr lang="en-US" sz="1600" dirty="0"/>
                        <a:t>years of follow up</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8979593"/>
                  </a:ext>
                </a:extLst>
              </a:tr>
              <a:tr h="0">
                <a:tc>
                  <a:txBody>
                    <a:bodyPr/>
                    <a:lstStyle/>
                    <a:p>
                      <a:r>
                        <a:rPr lang="en-US" sz="1600" b="1" dirty="0" err="1">
                          <a:solidFill>
                            <a:schemeClr val="accent1"/>
                          </a:solidFill>
                        </a:rPr>
                        <a:t>Kymriah</a:t>
                      </a:r>
                      <a:r>
                        <a:rPr lang="en-US" sz="1600" b="1" dirty="0">
                          <a:solidFill>
                            <a:schemeClr val="accent1"/>
                          </a:solidFill>
                        </a:rPr>
                        <a:t> LTFU</a:t>
                      </a:r>
                    </a:p>
                    <a:p>
                      <a:r>
                        <a:rPr lang="en-US" sz="1600" b="1" dirty="0">
                          <a:solidFill>
                            <a:schemeClr val="accent1"/>
                          </a:solidFill>
                        </a:rPr>
                        <a:t>(</a:t>
                      </a:r>
                      <a:r>
                        <a:rPr lang="en-US" sz="1600" b="1" dirty="0" err="1">
                          <a:solidFill>
                            <a:schemeClr val="accent1"/>
                          </a:solidFill>
                        </a:rPr>
                        <a:t>Tisagenlecleucel</a:t>
                      </a:r>
                      <a:r>
                        <a:rPr lang="en-US" sz="1600" b="1" dirty="0">
                          <a:solidFill>
                            <a:schemeClr val="accent1"/>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a:t>Novartis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N=2,500 </a:t>
                      </a:r>
                      <a:r>
                        <a:rPr lang="en-US" sz="1600" b="0" i="1" dirty="0">
                          <a:solidFill>
                            <a:schemeClr val="tx1"/>
                          </a:solidFill>
                        </a:rPr>
                        <a:t>(Current N=1300)</a:t>
                      </a:r>
                      <a:endParaRPr lang="en-US" sz="1600" b="1" dirty="0">
                        <a:solidFill>
                          <a:schemeClr val="tx1"/>
                        </a:solidFill>
                      </a:endParaRPr>
                    </a:p>
                    <a:p>
                      <a:r>
                        <a:rPr lang="en-US" sz="1600" b="1" dirty="0">
                          <a:solidFill>
                            <a:schemeClr val="accent3"/>
                          </a:solidFill>
                        </a:rPr>
                        <a:t>Diseases: NHL and ALL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a:solidFill>
                            <a:schemeClr val="accent3"/>
                          </a:solidFill>
                        </a:rPr>
                        <a:t>08/2018</a:t>
                      </a:r>
                    </a:p>
                    <a:p>
                      <a:r>
                        <a:rPr lang="en-US" sz="1600" b="1" dirty="0">
                          <a:solidFill>
                            <a:schemeClr val="accent3"/>
                          </a:solidFill>
                        </a:rPr>
                        <a:t>5</a:t>
                      </a:r>
                      <a:r>
                        <a:rPr lang="en-US" sz="1600" dirty="0"/>
                        <a:t> years of accrual</a:t>
                      </a:r>
                    </a:p>
                    <a:p>
                      <a:r>
                        <a:rPr lang="en-US" sz="1600" b="1" dirty="0">
                          <a:solidFill>
                            <a:schemeClr val="accent3"/>
                          </a:solidFill>
                        </a:rPr>
                        <a:t>15</a:t>
                      </a:r>
                      <a:r>
                        <a:rPr lang="en-US" sz="1600" dirty="0"/>
                        <a:t> years of follow up</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78585"/>
                  </a:ext>
                </a:extLst>
              </a:tr>
              <a:tr h="370840">
                <a:tc>
                  <a:txBody>
                    <a:bodyPr/>
                    <a:lstStyle/>
                    <a:p>
                      <a:r>
                        <a:rPr lang="en-US" sz="1600" b="1" dirty="0" err="1">
                          <a:solidFill>
                            <a:schemeClr val="accent1"/>
                          </a:solidFill>
                        </a:rPr>
                        <a:t>Breyanzi</a:t>
                      </a:r>
                      <a:r>
                        <a:rPr lang="en-US" sz="1600" b="1" dirty="0">
                          <a:solidFill>
                            <a:schemeClr val="accent1"/>
                          </a:solidFill>
                        </a:rPr>
                        <a:t> LTFU</a:t>
                      </a:r>
                    </a:p>
                    <a:p>
                      <a:r>
                        <a:rPr lang="en-US" sz="1600" b="1" dirty="0">
                          <a:solidFill>
                            <a:schemeClr val="accent1"/>
                          </a:solidFill>
                        </a:rPr>
                        <a:t>(</a:t>
                      </a:r>
                      <a:r>
                        <a:rPr lang="en-US" sz="1600" b="1" dirty="0" err="1">
                          <a:solidFill>
                            <a:schemeClr val="accent1"/>
                          </a:solidFill>
                        </a:rPr>
                        <a:t>Lisocabtagene</a:t>
                      </a:r>
                      <a:r>
                        <a:rPr lang="en-US" sz="1600" b="1" dirty="0">
                          <a:solidFill>
                            <a:schemeClr val="accent1"/>
                          </a:solidFill>
                        </a:rPr>
                        <a:t>  </a:t>
                      </a:r>
                      <a:r>
                        <a:rPr lang="en-US" sz="1600" b="1" dirty="0" err="1">
                          <a:solidFill>
                            <a:schemeClr val="accent1"/>
                          </a:solidFill>
                        </a:rPr>
                        <a:t>maraleucel</a:t>
                      </a:r>
                      <a:r>
                        <a:rPr lang="en-US" sz="1600" b="1" dirty="0">
                          <a:solidFill>
                            <a:schemeClr val="accent1"/>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a:t>BMS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r>
                        <a:rPr lang="en-US" sz="1600" b="1" dirty="0">
                          <a:solidFill>
                            <a:schemeClr val="accent3"/>
                          </a:solidFill>
                        </a:rPr>
                        <a:t>N=1,000 Disease: NHL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a:solidFill>
                            <a:schemeClr val="accent3"/>
                          </a:solidFill>
                        </a:rPr>
                        <a:t>5</a:t>
                      </a:r>
                      <a:r>
                        <a:rPr lang="en-US" sz="1600" dirty="0"/>
                        <a:t> years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15</a:t>
                      </a:r>
                      <a:r>
                        <a:rPr lang="en-US" sz="1600" dirty="0"/>
                        <a:t> years of follow up</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4978983"/>
                  </a:ext>
                </a:extLst>
              </a:tr>
              <a:tr h="370840">
                <a:tc>
                  <a:txBody>
                    <a:bodyPr/>
                    <a:lstStyle/>
                    <a:p>
                      <a:r>
                        <a:rPr lang="en-US" sz="1600" b="1" dirty="0" err="1">
                          <a:solidFill>
                            <a:schemeClr val="accent1"/>
                          </a:solidFill>
                        </a:rPr>
                        <a:t>Tecartus</a:t>
                      </a:r>
                      <a:r>
                        <a:rPr lang="en-US" sz="1600" b="1" dirty="0">
                          <a:solidFill>
                            <a:schemeClr val="accent1"/>
                          </a:solidFill>
                        </a:rPr>
                        <a:t> LTFU</a:t>
                      </a:r>
                    </a:p>
                    <a:p>
                      <a:r>
                        <a:rPr lang="en-US" sz="1600" b="1" dirty="0">
                          <a:solidFill>
                            <a:schemeClr val="accent1"/>
                          </a:solidFill>
                        </a:rPr>
                        <a:t>(</a:t>
                      </a:r>
                      <a:r>
                        <a:rPr lang="en-US" sz="1600" b="1" dirty="0" err="1">
                          <a:solidFill>
                            <a:schemeClr val="accent1"/>
                          </a:solidFill>
                        </a:rPr>
                        <a:t>Brexucatagene</a:t>
                      </a:r>
                      <a:r>
                        <a:rPr lang="en-US" sz="1600" b="1" dirty="0">
                          <a:solidFill>
                            <a:schemeClr val="accent1"/>
                          </a:solidFill>
                        </a:rPr>
                        <a:t> </a:t>
                      </a:r>
                      <a:r>
                        <a:rPr lang="en-US" sz="1600" b="1" dirty="0" err="1">
                          <a:solidFill>
                            <a:schemeClr val="accent1"/>
                          </a:solidFill>
                        </a:rPr>
                        <a:t>autoleucel</a:t>
                      </a:r>
                      <a:r>
                        <a:rPr lang="en-US" sz="1600" b="1" dirty="0">
                          <a:solidFill>
                            <a:schemeClr val="accent1"/>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a:t>Kite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r>
                        <a:rPr lang="en-US" sz="1600" b="1" dirty="0">
                          <a:solidFill>
                            <a:schemeClr val="accent3"/>
                          </a:solidFill>
                        </a:rPr>
                        <a:t>N=500 Disease: Mantle Cell Lymphoma</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5</a:t>
                      </a:r>
                      <a:r>
                        <a:rPr lang="en-US" sz="1600" dirty="0"/>
                        <a:t> years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15</a:t>
                      </a:r>
                      <a:r>
                        <a:rPr lang="en-US" sz="1600" dirty="0"/>
                        <a:t> years of follow up</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0315267"/>
                  </a:ext>
                </a:extLst>
              </a:tr>
              <a:tr h="370840">
                <a:tc>
                  <a:txBody>
                    <a:bodyPr/>
                    <a:lstStyle/>
                    <a:p>
                      <a:r>
                        <a:rPr lang="en-US" sz="1600" b="1" dirty="0" err="1">
                          <a:solidFill>
                            <a:schemeClr val="accent1"/>
                          </a:solidFill>
                        </a:rPr>
                        <a:t>Abcma</a:t>
                      </a:r>
                      <a:r>
                        <a:rPr lang="en-US" sz="1600" b="1" dirty="0">
                          <a:solidFill>
                            <a:schemeClr val="accent1"/>
                          </a:solidFill>
                        </a:rPr>
                        <a:t> LTFU</a:t>
                      </a:r>
                    </a:p>
                    <a:p>
                      <a:r>
                        <a:rPr lang="en-US" sz="1600" b="1" dirty="0">
                          <a:solidFill>
                            <a:schemeClr val="accent1"/>
                          </a:solidFill>
                        </a:rPr>
                        <a:t>(</a:t>
                      </a:r>
                      <a:r>
                        <a:rPr lang="en-US" sz="1600" b="1" dirty="0" err="1">
                          <a:solidFill>
                            <a:schemeClr val="accent1"/>
                          </a:solidFill>
                        </a:rPr>
                        <a:t>Idecabtagene</a:t>
                      </a:r>
                      <a:r>
                        <a:rPr lang="en-US" sz="1600" b="1" dirty="0">
                          <a:solidFill>
                            <a:schemeClr val="accent1"/>
                          </a:solidFill>
                        </a:rPr>
                        <a:t> </a:t>
                      </a:r>
                      <a:r>
                        <a:rPr lang="en-US" sz="1600" b="1" dirty="0" err="1">
                          <a:solidFill>
                            <a:schemeClr val="accent1"/>
                          </a:solidFill>
                        </a:rPr>
                        <a:t>vecleucel</a:t>
                      </a:r>
                      <a:r>
                        <a:rPr lang="en-US" sz="1600" b="1" dirty="0">
                          <a:solidFill>
                            <a:schemeClr val="accent1"/>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a:t>BMS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r>
                        <a:rPr lang="en-US" sz="1600" b="1" dirty="0">
                          <a:solidFill>
                            <a:schemeClr val="accent3"/>
                          </a:solidFill>
                        </a:rPr>
                        <a:t>N=1,000 Diseases: Multiple Myeloma</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5</a:t>
                      </a:r>
                      <a:r>
                        <a:rPr lang="en-US" sz="1600" dirty="0"/>
                        <a:t> years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15</a:t>
                      </a:r>
                      <a:r>
                        <a:rPr lang="en-US" sz="1600" dirty="0"/>
                        <a:t> years of follow up</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679993"/>
                  </a:ext>
                </a:extLst>
              </a:tr>
              <a:tr h="370840">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8895849"/>
                  </a:ext>
                </a:extLst>
              </a:tr>
              <a:tr h="370840">
                <a:tc>
                  <a:txBody>
                    <a:bodyPr/>
                    <a:lstStyle/>
                    <a:p>
                      <a:r>
                        <a:rPr lang="en-US" sz="1600" b="1" dirty="0" err="1">
                          <a:solidFill>
                            <a:schemeClr val="accent1"/>
                          </a:solidFill>
                        </a:rPr>
                        <a:t>Ciltacabtagene</a:t>
                      </a:r>
                      <a:r>
                        <a:rPr lang="en-US" sz="1600" b="1" dirty="0">
                          <a:solidFill>
                            <a:schemeClr val="accent1"/>
                          </a:solidFill>
                        </a:rPr>
                        <a:t> </a:t>
                      </a:r>
                      <a:r>
                        <a:rPr lang="en-US" sz="1600" b="1" dirty="0" err="1">
                          <a:solidFill>
                            <a:schemeClr val="accent1"/>
                          </a:solidFill>
                        </a:rPr>
                        <a:t>autoleucel</a:t>
                      </a:r>
                      <a:endParaRPr lang="en-US" sz="1600" b="1" dirty="0">
                        <a:solidFill>
                          <a:schemeClr val="accent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a:t>Janssen/ Legend</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Safety and efficacy outcomes (PASS)</a:t>
                      </a:r>
                    </a:p>
                    <a:p>
                      <a:r>
                        <a:rPr lang="en-US" sz="1600" b="1" dirty="0">
                          <a:solidFill>
                            <a:schemeClr val="accent3"/>
                          </a:solidFill>
                        </a:rPr>
                        <a:t>N=TBD Disease: Multiple Myeloma</a:t>
                      </a:r>
                    </a:p>
                    <a:p>
                      <a:endParaRPr lang="en-US" sz="1600" b="1" dirty="0">
                        <a:solidFill>
                          <a:schemeClr val="accent3"/>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5</a:t>
                      </a:r>
                      <a:r>
                        <a:rPr lang="en-US" sz="1600" dirty="0"/>
                        <a:t> years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chemeClr val="accent3"/>
                          </a:solidFill>
                        </a:rPr>
                        <a:t>15</a:t>
                      </a:r>
                      <a:r>
                        <a:rPr lang="en-US" sz="1600" dirty="0"/>
                        <a:t> years of follow up</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4609704"/>
                  </a:ext>
                </a:extLst>
              </a:tr>
            </a:tbl>
          </a:graphicData>
        </a:graphic>
      </p:graphicFrame>
      <p:sp>
        <p:nvSpPr>
          <p:cNvPr id="4" name="Slide Number Placeholder 3">
            <a:extLst>
              <a:ext uri="{FF2B5EF4-FFF2-40B4-BE49-F238E27FC236}">
                <a16:creationId xmlns:a16="http://schemas.microsoft.com/office/drawing/2014/main" id="{3D755078-FF4E-404F-A1A0-6AA5761FDF66}"/>
              </a:ext>
            </a:extLst>
          </p:cNvPr>
          <p:cNvSpPr>
            <a:spLocks noGrp="1"/>
          </p:cNvSpPr>
          <p:nvPr>
            <p:ph type="sldNum" sz="quarter" idx="11"/>
          </p:nvPr>
        </p:nvSpPr>
        <p:spPr/>
        <p:txBody>
          <a:bodyPr/>
          <a:lstStyle/>
          <a:p>
            <a:fld id="{32C8EC3D-90E4-4F43-BB35-AFAA08E15E9D}" type="slidenum">
              <a:rPr lang="en-US" altLang="en-US" smtClean="0"/>
              <a:pPr/>
              <a:t>4</a:t>
            </a:fld>
            <a:endParaRPr lang="en-US" altLang="en-US"/>
          </a:p>
        </p:txBody>
      </p:sp>
      <p:sp>
        <p:nvSpPr>
          <p:cNvPr id="2" name="TextBox 1">
            <a:extLst>
              <a:ext uri="{FF2B5EF4-FFF2-40B4-BE49-F238E27FC236}">
                <a16:creationId xmlns:a16="http://schemas.microsoft.com/office/drawing/2014/main" id="{CB3DF5AA-9865-44E3-A153-C6745F68B09E}"/>
              </a:ext>
            </a:extLst>
          </p:cNvPr>
          <p:cNvSpPr txBox="1"/>
          <p:nvPr/>
        </p:nvSpPr>
        <p:spPr>
          <a:xfrm>
            <a:off x="325120" y="5029200"/>
            <a:ext cx="2364750" cy="369332"/>
          </a:xfrm>
          <a:prstGeom prst="rect">
            <a:avLst/>
          </a:prstGeom>
          <a:noFill/>
        </p:spPr>
        <p:txBody>
          <a:bodyPr wrap="none" rtlCol="0">
            <a:spAutoFit/>
          </a:bodyPr>
          <a:lstStyle/>
          <a:p>
            <a:r>
              <a:rPr lang="en-US" b="1" i="1" dirty="0">
                <a:solidFill>
                  <a:schemeClr val="accent2"/>
                </a:solidFill>
              </a:rPr>
              <a:t>Under Development</a:t>
            </a:r>
          </a:p>
        </p:txBody>
      </p:sp>
    </p:spTree>
    <p:extLst>
      <p:ext uri="{BB962C8B-B14F-4D97-AF65-F5344CB8AC3E}">
        <p14:creationId xmlns:p14="http://schemas.microsoft.com/office/powerpoint/2010/main" val="2209741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79CB5B-B712-4BAF-A86D-732B7E2D5D90}"/>
              </a:ext>
            </a:extLst>
          </p:cNvPr>
          <p:cNvSpPr>
            <a:spLocks noGrp="1"/>
          </p:cNvSpPr>
          <p:nvPr>
            <p:ph type="title"/>
          </p:nvPr>
        </p:nvSpPr>
        <p:spPr>
          <a:xfrm>
            <a:off x="609600" y="228600"/>
            <a:ext cx="10972800" cy="1143000"/>
          </a:xfrm>
        </p:spPr>
        <p:txBody>
          <a:bodyPr/>
          <a:lstStyle/>
          <a:p>
            <a:r>
              <a:rPr lang="en-US" sz="3400" dirty="0"/>
              <a:t>Number of CAR T cell infusions: 2016-2021 </a:t>
            </a:r>
            <a:br>
              <a:rPr lang="en-US" sz="3400" dirty="0"/>
            </a:br>
            <a:r>
              <a:rPr lang="en-US" sz="3400" dirty="0"/>
              <a:t>(4,094 patients and 4,308 infusions) </a:t>
            </a:r>
          </a:p>
        </p:txBody>
      </p:sp>
      <p:graphicFrame>
        <p:nvGraphicFramePr>
          <p:cNvPr id="10" name="Content Placeholder 9">
            <a:extLst>
              <a:ext uri="{FF2B5EF4-FFF2-40B4-BE49-F238E27FC236}">
                <a16:creationId xmlns:a16="http://schemas.microsoft.com/office/drawing/2014/main" id="{4B2C6587-890C-4EF8-9BD8-D6528CA9798F}"/>
              </a:ext>
            </a:extLst>
          </p:cNvPr>
          <p:cNvGraphicFramePr>
            <a:graphicFrameLocks noGrp="1"/>
          </p:cNvGraphicFramePr>
          <p:nvPr>
            <p:ph idx="1"/>
            <p:extLst>
              <p:ext uri="{D42A27DB-BD31-4B8C-83A1-F6EECF244321}">
                <p14:modId xmlns:p14="http://schemas.microsoft.com/office/powerpoint/2010/main" val="829304745"/>
              </p:ext>
            </p:extLst>
          </p:nvPr>
        </p:nvGraphicFramePr>
        <p:xfrm>
          <a:off x="457200" y="1371600"/>
          <a:ext cx="10972800" cy="4830792"/>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E5B42364-0212-402D-9FEF-F1F7FD9C3E68}"/>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a:ea typeface="+mn-ea"/>
                <a:cs typeface="+mn-cs"/>
              </a:rPr>
              <a:t>Data Incomplete for 2020 &amp; 2021</a:t>
            </a:r>
          </a:p>
        </p:txBody>
      </p:sp>
      <p:sp>
        <p:nvSpPr>
          <p:cNvPr id="5" name="Slide Number Placeholder 4">
            <a:extLst>
              <a:ext uri="{FF2B5EF4-FFF2-40B4-BE49-F238E27FC236}">
                <a16:creationId xmlns:a16="http://schemas.microsoft.com/office/drawing/2014/main" id="{4F305F90-E550-4C1F-8E25-5412D2965B65}"/>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10E044-7846-49DF-9D4E-C3E634902D9B}" type="slidenum">
              <a:rPr kumimoji="0" lang="en-US" altLang="en-US" sz="9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2" name="TextBox 1">
            <a:extLst>
              <a:ext uri="{FF2B5EF4-FFF2-40B4-BE49-F238E27FC236}">
                <a16:creationId xmlns:a16="http://schemas.microsoft.com/office/drawing/2014/main" id="{94C1FD6F-454A-46E3-AD7C-9F96714A5F8A}"/>
              </a:ext>
            </a:extLst>
          </p:cNvPr>
          <p:cNvSpPr txBox="1"/>
          <p:nvPr/>
        </p:nvSpPr>
        <p:spPr>
          <a:xfrm>
            <a:off x="5715000" y="6352144"/>
            <a:ext cx="140294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Cumulative </a:t>
            </a:r>
          </a:p>
        </p:txBody>
      </p:sp>
    </p:spTree>
    <p:extLst>
      <p:ext uri="{BB962C8B-B14F-4D97-AF65-F5344CB8AC3E}">
        <p14:creationId xmlns:p14="http://schemas.microsoft.com/office/powerpoint/2010/main" val="394241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8826F-4D73-492E-91A5-B80F0453752E}"/>
              </a:ext>
            </a:extLst>
          </p:cNvPr>
          <p:cNvSpPr>
            <a:spLocks noGrp="1"/>
          </p:cNvSpPr>
          <p:nvPr>
            <p:ph type="title"/>
          </p:nvPr>
        </p:nvSpPr>
        <p:spPr/>
        <p:txBody>
          <a:bodyPr/>
          <a:lstStyle/>
          <a:p>
            <a:r>
              <a:rPr lang="en-US" sz="3400" dirty="0"/>
              <a:t>CAR T Cell Indications: 2016-2020 (N=4,094)</a:t>
            </a:r>
          </a:p>
        </p:txBody>
      </p:sp>
      <p:graphicFrame>
        <p:nvGraphicFramePr>
          <p:cNvPr id="8" name="Content Placeholder 7">
            <a:extLst>
              <a:ext uri="{FF2B5EF4-FFF2-40B4-BE49-F238E27FC236}">
                <a16:creationId xmlns:a16="http://schemas.microsoft.com/office/drawing/2014/main" id="{664CF5A3-4922-4728-9B0D-FA4B68838DBE}"/>
              </a:ext>
            </a:extLst>
          </p:cNvPr>
          <p:cNvGraphicFramePr>
            <a:graphicFrameLocks noGrp="1"/>
          </p:cNvGraphicFramePr>
          <p:nvPr>
            <p:ph idx="1"/>
            <p:extLst>
              <p:ext uri="{D42A27DB-BD31-4B8C-83A1-F6EECF244321}">
                <p14:modId xmlns:p14="http://schemas.microsoft.com/office/powerpoint/2010/main" val="2039375148"/>
              </p:ext>
            </p:extLst>
          </p:nvPr>
        </p:nvGraphicFramePr>
        <p:xfrm>
          <a:off x="-954024" y="1626137"/>
          <a:ext cx="7773924" cy="3862120"/>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906141E2-2FF5-4887-B7AF-5ED3D37ACE99}"/>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EEED1DB3-7DF0-47EB-B1E9-B92825B54C0E}"/>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10E044-7846-49DF-9D4E-C3E634902D9B}" type="slidenum">
              <a:rPr kumimoji="0" lang="en-US" alt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a:ea typeface="+mn-ea"/>
              <a:cs typeface="+mn-cs"/>
            </a:endParaRPr>
          </a:p>
        </p:txBody>
      </p:sp>
      <p:sp>
        <p:nvSpPr>
          <p:cNvPr id="9" name="TextBox 8">
            <a:extLst>
              <a:ext uri="{FF2B5EF4-FFF2-40B4-BE49-F238E27FC236}">
                <a16:creationId xmlns:a16="http://schemas.microsoft.com/office/drawing/2014/main" id="{2BCB780F-4CE4-4B93-B0BF-6ECACB22D513}"/>
              </a:ext>
            </a:extLst>
          </p:cNvPr>
          <p:cNvSpPr txBox="1"/>
          <p:nvPr/>
        </p:nvSpPr>
        <p:spPr>
          <a:xfrm>
            <a:off x="4724654" y="5157274"/>
            <a:ext cx="3428746" cy="1015663"/>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Centers: 159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Median age: 59 y (&lt;1-91 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Prior HCT: </a:t>
            </a:r>
            <a:r>
              <a:rPr lang="en-US" sz="2000" dirty="0">
                <a:solidFill>
                  <a:srgbClr val="000000"/>
                </a:solidFill>
                <a:latin typeface="Arial"/>
              </a:rPr>
              <a:t>34</a:t>
            </a:r>
            <a:r>
              <a:rPr kumimoji="0" lang="en-US" sz="2000" b="0" i="0" u="none" strike="noStrike" kern="1200" cap="none" spc="0" normalizeH="0" baseline="0" noProof="0" dirty="0">
                <a:ln>
                  <a:noFill/>
                </a:ln>
                <a:solidFill>
                  <a:srgbClr val="000000"/>
                </a:solidFill>
                <a:effectLst/>
                <a:uLnTx/>
                <a:uFillTx/>
                <a:latin typeface="Arial"/>
                <a:ea typeface="+mn-ea"/>
                <a:cs typeface="+mn-cs"/>
              </a:rPr>
              <a:t>%  </a:t>
            </a:r>
          </a:p>
        </p:txBody>
      </p:sp>
      <p:graphicFrame>
        <p:nvGraphicFramePr>
          <p:cNvPr id="7" name="Content Placeholder 7">
            <a:extLst>
              <a:ext uri="{FF2B5EF4-FFF2-40B4-BE49-F238E27FC236}">
                <a16:creationId xmlns:a16="http://schemas.microsoft.com/office/drawing/2014/main" id="{85A17E18-8484-4A27-B5FA-756BDDE5390E}"/>
              </a:ext>
            </a:extLst>
          </p:cNvPr>
          <p:cNvGraphicFramePr>
            <a:graphicFrameLocks/>
          </p:cNvGraphicFramePr>
          <p:nvPr>
            <p:extLst>
              <p:ext uri="{D42A27DB-BD31-4B8C-83A1-F6EECF244321}">
                <p14:modId xmlns:p14="http://schemas.microsoft.com/office/powerpoint/2010/main" val="1880431221"/>
              </p:ext>
            </p:extLst>
          </p:nvPr>
        </p:nvGraphicFramePr>
        <p:xfrm>
          <a:off x="4968949" y="1497940"/>
          <a:ext cx="7773924" cy="38621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6459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62BB-3E10-45C0-8E05-B58F67738058}"/>
              </a:ext>
            </a:extLst>
          </p:cNvPr>
          <p:cNvSpPr>
            <a:spLocks noGrp="1"/>
          </p:cNvSpPr>
          <p:nvPr>
            <p:ph type="title"/>
          </p:nvPr>
        </p:nvSpPr>
        <p:spPr>
          <a:xfrm>
            <a:off x="609600" y="152400"/>
            <a:ext cx="9540240" cy="1143000"/>
          </a:xfrm>
        </p:spPr>
        <p:txBody>
          <a:bodyPr/>
          <a:lstStyle/>
          <a:p>
            <a:r>
              <a:rPr lang="en-US" sz="3400" dirty="0"/>
              <a:t>Distribution of CAR T-cell Recipients by Age</a:t>
            </a:r>
            <a:br>
              <a:rPr lang="en-US" sz="3400" dirty="0"/>
            </a:br>
            <a:r>
              <a:rPr lang="en-US" sz="3400" dirty="0"/>
              <a:t>and Commercial Product (N=4,094)</a:t>
            </a:r>
          </a:p>
        </p:txBody>
      </p:sp>
      <p:graphicFrame>
        <p:nvGraphicFramePr>
          <p:cNvPr id="8" name="Content Placeholder 7">
            <a:extLst>
              <a:ext uri="{FF2B5EF4-FFF2-40B4-BE49-F238E27FC236}">
                <a16:creationId xmlns:a16="http://schemas.microsoft.com/office/drawing/2014/main" id="{547146A3-91F9-475D-BD59-464CD3CA6561}"/>
              </a:ext>
            </a:extLst>
          </p:cNvPr>
          <p:cNvGraphicFramePr>
            <a:graphicFrameLocks noGrp="1"/>
          </p:cNvGraphicFramePr>
          <p:nvPr>
            <p:ph idx="1"/>
            <p:extLst>
              <p:ext uri="{D42A27DB-BD31-4B8C-83A1-F6EECF244321}">
                <p14:modId xmlns:p14="http://schemas.microsoft.com/office/powerpoint/2010/main" val="2951738007"/>
              </p:ext>
            </p:extLst>
          </p:nvPr>
        </p:nvGraphicFramePr>
        <p:xfrm>
          <a:off x="609600" y="1371600"/>
          <a:ext cx="109728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F3D61809-9194-4C53-B0DD-18FEB62543AF}"/>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D32C3803-B99B-4935-B213-1E9380E2EAA4}"/>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10E044-7846-49DF-9D4E-C3E634902D9B}" type="slidenum">
              <a:rPr kumimoji="0" lang="en-US" altLang="en-US" sz="9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en-US" sz="9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15147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06B6F-D561-4B47-8B90-6FEA585AAC55}"/>
              </a:ext>
            </a:extLst>
          </p:cNvPr>
          <p:cNvSpPr>
            <a:spLocks noGrp="1"/>
          </p:cNvSpPr>
          <p:nvPr>
            <p:ph type="title"/>
          </p:nvPr>
        </p:nvSpPr>
        <p:spPr>
          <a:xfrm>
            <a:off x="609599" y="152400"/>
            <a:ext cx="9240253" cy="1143000"/>
          </a:xfrm>
        </p:spPr>
        <p:txBody>
          <a:bodyPr/>
          <a:lstStyle/>
          <a:p>
            <a:r>
              <a:rPr lang="en-US" sz="3400" dirty="0"/>
              <a:t>CAR T-Cell Indications Annually: 2016-2020</a:t>
            </a:r>
          </a:p>
        </p:txBody>
      </p:sp>
      <p:graphicFrame>
        <p:nvGraphicFramePr>
          <p:cNvPr id="8" name="Content Placeholder 7">
            <a:extLst>
              <a:ext uri="{FF2B5EF4-FFF2-40B4-BE49-F238E27FC236}">
                <a16:creationId xmlns:a16="http://schemas.microsoft.com/office/drawing/2014/main" id="{96B6A7DF-D5FF-46F4-8481-0E797786F307}"/>
              </a:ext>
            </a:extLst>
          </p:cNvPr>
          <p:cNvGraphicFramePr>
            <a:graphicFrameLocks noGrp="1"/>
          </p:cNvGraphicFramePr>
          <p:nvPr>
            <p:ph idx="1"/>
            <p:extLst>
              <p:ext uri="{D42A27DB-BD31-4B8C-83A1-F6EECF244321}">
                <p14:modId xmlns:p14="http://schemas.microsoft.com/office/powerpoint/2010/main" val="539743651"/>
              </p:ext>
            </p:extLst>
          </p:nvPr>
        </p:nvGraphicFramePr>
        <p:xfrm>
          <a:off x="609600" y="1371600"/>
          <a:ext cx="109728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9EF87915-9044-4662-8454-A4A28C343E11}"/>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a:ea typeface="+mn-ea"/>
                <a:cs typeface="+mn-cs"/>
              </a:rPr>
              <a:t>Data Incomplete for </a:t>
            </a:r>
            <a:r>
              <a:rPr lang="en-US" dirty="0">
                <a:latin typeface="Arial"/>
              </a:rPr>
              <a:t>2020 and 2021</a:t>
            </a:r>
            <a:endParaRPr kumimoji="0" lang="en-US" sz="15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3BC334B6-27C6-49F2-B1F1-7BC6F5432ECD}"/>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8623AF-65DB-466E-B5D1-B6C0738743F2}" type="slidenum">
              <a:rPr kumimoji="0" lang="en-US" altLang="en-US" sz="9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en-US" sz="9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24458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507B1-F280-4551-8DFC-B9C47DCA63C0}"/>
              </a:ext>
            </a:extLst>
          </p:cNvPr>
          <p:cNvSpPr>
            <a:spLocks noGrp="1"/>
          </p:cNvSpPr>
          <p:nvPr>
            <p:ph type="title"/>
          </p:nvPr>
        </p:nvSpPr>
        <p:spPr>
          <a:xfrm>
            <a:off x="609600" y="152400"/>
            <a:ext cx="8967537" cy="1143000"/>
          </a:xfrm>
        </p:spPr>
        <p:txBody>
          <a:bodyPr/>
          <a:lstStyle/>
          <a:p>
            <a:r>
              <a:rPr lang="en-US" sz="3600" dirty="0"/>
              <a:t>CAR T-cell by recipient’s race: 2016-2021</a:t>
            </a:r>
          </a:p>
        </p:txBody>
      </p:sp>
      <p:sp>
        <p:nvSpPr>
          <p:cNvPr id="4" name="Footer Placeholder 3">
            <a:extLst>
              <a:ext uri="{FF2B5EF4-FFF2-40B4-BE49-F238E27FC236}">
                <a16:creationId xmlns:a16="http://schemas.microsoft.com/office/drawing/2014/main" id="{04CF5A2D-A87F-4BCC-9A49-CCE4806FB9E1}"/>
              </a:ext>
            </a:extLst>
          </p:cNvPr>
          <p:cNvSpPr>
            <a:spLocks noGrp="1"/>
          </p:cNvSpPr>
          <p:nvPr>
            <p:ph type="ftr" sz="quarter" idx="10"/>
          </p:nvPr>
        </p:nvSpPr>
        <p:spPr/>
        <p:txBody>
          <a:bodyPr/>
          <a:lstStyle/>
          <a:p>
            <a:pPr>
              <a:defRPr/>
            </a:pPr>
            <a:endParaRPr lang="en-US"/>
          </a:p>
        </p:txBody>
      </p:sp>
      <p:sp>
        <p:nvSpPr>
          <p:cNvPr id="5" name="Slide Number Placeholder 4">
            <a:extLst>
              <a:ext uri="{FF2B5EF4-FFF2-40B4-BE49-F238E27FC236}">
                <a16:creationId xmlns:a16="http://schemas.microsoft.com/office/drawing/2014/main" id="{796C7D73-E46C-4985-8CB2-0924D8DB0C33}"/>
              </a:ext>
            </a:extLst>
          </p:cNvPr>
          <p:cNvSpPr>
            <a:spLocks noGrp="1"/>
          </p:cNvSpPr>
          <p:nvPr>
            <p:ph type="sldNum" sz="quarter" idx="11"/>
          </p:nvPr>
        </p:nvSpPr>
        <p:spPr/>
        <p:txBody>
          <a:bodyPr/>
          <a:lstStyle/>
          <a:p>
            <a:pPr>
              <a:defRPr/>
            </a:pPr>
            <a:fld id="{9F8623AF-65DB-466E-B5D1-B6C0738743F2}" type="slidenum">
              <a:rPr lang="en-US" altLang="en-US" smtClean="0"/>
              <a:pPr>
                <a:defRPr/>
              </a:pPr>
              <a:t>9</a:t>
            </a:fld>
            <a:endParaRPr lang="en-US" altLang="en-US" dirty="0"/>
          </a:p>
        </p:txBody>
      </p:sp>
      <p:graphicFrame>
        <p:nvGraphicFramePr>
          <p:cNvPr id="10" name="Content Placeholder 8">
            <a:extLst>
              <a:ext uri="{FF2B5EF4-FFF2-40B4-BE49-F238E27FC236}">
                <a16:creationId xmlns:a16="http://schemas.microsoft.com/office/drawing/2014/main" id="{1B3699C8-548A-41AC-82EF-8A0EA1795547}"/>
              </a:ext>
            </a:extLst>
          </p:cNvPr>
          <p:cNvGraphicFramePr>
            <a:graphicFrameLocks/>
          </p:cNvGraphicFramePr>
          <p:nvPr>
            <p:extLst>
              <p:ext uri="{D42A27DB-BD31-4B8C-83A1-F6EECF244321}">
                <p14:modId xmlns:p14="http://schemas.microsoft.com/office/powerpoint/2010/main" val="1589427124"/>
              </p:ext>
            </p:extLst>
          </p:nvPr>
        </p:nvGraphicFramePr>
        <p:xfrm>
          <a:off x="1319514" y="1371600"/>
          <a:ext cx="10559665"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5341048"/>
      </p:ext>
    </p:extLst>
  </p:cSld>
  <p:clrMapOvr>
    <a:masterClrMapping/>
  </p:clrMapOvr>
</p:sld>
</file>

<file path=ppt/theme/theme1.xml><?xml version="1.0" encoding="utf-8"?>
<a:theme xmlns:a="http://schemas.openxmlformats.org/drawingml/2006/main" name="2_Office Theme">
  <a:themeElements>
    <a:clrScheme name="Custom 1">
      <a:dk1>
        <a:srgbClr val="000000"/>
      </a:dk1>
      <a:lt1>
        <a:srgbClr val="FDFDFD"/>
      </a:lt1>
      <a:dk2>
        <a:srgbClr val="000000"/>
      </a:dk2>
      <a:lt2>
        <a:srgbClr val="959699"/>
      </a:lt2>
      <a:accent1>
        <a:srgbClr val="0079C1"/>
      </a:accent1>
      <a:accent2>
        <a:srgbClr val="63A70A"/>
      </a:accent2>
      <a:accent3>
        <a:srgbClr val="EA7200"/>
      </a:accent3>
      <a:accent4>
        <a:srgbClr val="00A0DD"/>
      </a:accent4>
      <a:accent5>
        <a:srgbClr val="BDCC2A"/>
      </a:accent5>
      <a:accent6>
        <a:srgbClr val="F6B331"/>
      </a:accent6>
      <a:hlink>
        <a:srgbClr val="0079C1"/>
      </a:hlink>
      <a:folHlink>
        <a:srgbClr val="00A1D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6A7E616DC133549868F3A15E11A4DA7" ma:contentTypeVersion="1" ma:contentTypeDescription="Create a new document." ma:contentTypeScope="" ma:versionID="922efd3a6bb947727b439da87e2ed960">
  <xsd:schema xmlns:xsd="http://www.w3.org/2001/XMLSchema" xmlns:xs="http://www.w3.org/2001/XMLSchema" xmlns:p="http://schemas.microsoft.com/office/2006/metadata/properties" xmlns:ns1="http://schemas.microsoft.com/sharepoint/v3" xmlns:ns2="425865cb-02a7-4797-963f-23fd573805ac" targetNamespace="http://schemas.microsoft.com/office/2006/metadata/properties" ma:root="true" ma:fieldsID="d6b160e085b9a2ecc0ed2dcad825bb35" ns1:_="" ns2:_="">
    <xsd:import namespace="http://schemas.microsoft.com/sharepoint/v3"/>
    <xsd:import namespace="425865cb-02a7-4797-963f-23fd573805ac"/>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5865cb-02a7-4797-963f-23fd573805a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_dlc_DocId xmlns="425865cb-02a7-4797-963f-23fd573805ac">ED7HFEKS2TWZ-1002526388-2</_dlc_DocId>
    <_dlc_DocIdUrl xmlns="425865cb-02a7-4797-963f-23fd573805ac">
      <Url>https://www.cibmtr.org/About/WhatWeDo/CIDR/_layouts/15/DocIdRedir.aspx?ID=ED7HFEKS2TWZ-1002526388-2</Url>
      <Description>ED7HFEKS2TWZ-1002526388-2</Description>
    </_dlc_DocIdUrl>
  </documentManagement>
</p:properties>
</file>

<file path=customXml/itemProps1.xml><?xml version="1.0" encoding="utf-8"?>
<ds:datastoreItem xmlns:ds="http://schemas.openxmlformats.org/officeDocument/2006/customXml" ds:itemID="{73088189-6727-46F5-AB78-F92E01762A34}">
  <ds:schemaRefs>
    <ds:schemaRef ds:uri="http://schemas.microsoft.com/sharepoint/v3/contenttype/forms"/>
  </ds:schemaRefs>
</ds:datastoreItem>
</file>

<file path=customXml/itemProps2.xml><?xml version="1.0" encoding="utf-8"?>
<ds:datastoreItem xmlns:ds="http://schemas.openxmlformats.org/officeDocument/2006/customXml" ds:itemID="{33475627-B412-4886-B515-15F469FF02F0}">
  <ds:schemaRefs>
    <ds:schemaRef ds:uri="http://schemas.microsoft.com/sharepoint/events"/>
  </ds:schemaRefs>
</ds:datastoreItem>
</file>

<file path=customXml/itemProps3.xml><?xml version="1.0" encoding="utf-8"?>
<ds:datastoreItem xmlns:ds="http://schemas.openxmlformats.org/officeDocument/2006/customXml" ds:itemID="{804E7C92-442C-49A1-A2CD-CB279D8648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25865cb-02a7-4797-963f-23fd573805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8DA7ACD-B1B2-4319-B420-5F910A769C26}">
  <ds:schemaRefs>
    <ds:schemaRef ds:uri="http://schemas.microsoft.com/office/2006/metadata/properties"/>
    <ds:schemaRef ds:uri="http://schemas.microsoft.com/office/infopath/2007/PartnerControls"/>
    <ds:schemaRef ds:uri="http://schemas.microsoft.com/sharepoint/v3"/>
    <ds:schemaRef ds:uri="425865cb-02a7-4797-963f-23fd573805ac"/>
  </ds:schemaRefs>
</ds:datastoreItem>
</file>

<file path=docProps/app.xml><?xml version="1.0" encoding="utf-8"?>
<Properties xmlns="http://schemas.openxmlformats.org/officeDocument/2006/extended-properties" xmlns:vt="http://schemas.openxmlformats.org/officeDocument/2006/docPropsVTypes">
  <Template/>
  <TotalTime>13383</TotalTime>
  <Words>1797</Words>
  <Application>Microsoft Office PowerPoint</Application>
  <PresentationFormat>Widescreen</PresentationFormat>
  <Paragraphs>139</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2_Office Theme</vt:lpstr>
      <vt:lpstr>Current Uses of CAR T-cell Therapies in the US</vt:lpstr>
      <vt:lpstr>Cellular Immunotherapy  Data Resource (CIDR)</vt:lpstr>
      <vt:lpstr>Timeline and Milestones of CT Registry</vt:lpstr>
      <vt:lpstr>Industry-sponsored Projects</vt:lpstr>
      <vt:lpstr>Number of CAR T cell infusions: 2016-2021  (4,094 patients and 4,308 infusions) </vt:lpstr>
      <vt:lpstr>CAR T Cell Indications: 2016-2020 (N=4,094)</vt:lpstr>
      <vt:lpstr>Distribution of CAR T-cell Recipients by Age and Commercial Product (N=4,094)</vt:lpstr>
      <vt:lpstr>CAR T-Cell Indications Annually: 2016-2020</vt:lpstr>
      <vt:lpstr>CAR T-cell by recipient’s race: 2016-2021</vt:lpstr>
      <vt:lpstr>HCT prior to CAR T-cell by Indication: 2016-2020</vt:lpstr>
    </vt:vector>
  </TitlesOfParts>
  <Company>NMDP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mkolb</dc:creator>
  <cp:lastModifiedBy>Covill, Sharniece</cp:lastModifiedBy>
  <cp:revision>962</cp:revision>
  <cp:lastPrinted>2020-12-10T15:50:58Z</cp:lastPrinted>
  <dcterms:created xsi:type="dcterms:W3CDTF">2013-11-19T17:32:59Z</dcterms:created>
  <dcterms:modified xsi:type="dcterms:W3CDTF">2022-02-18T17:25:23Z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1372396e-05c4-4687-91ff-549a3d8ff8e6</vt:lpwstr>
  </property>
  <property fmtid="{D5CDD505-2E9C-101B-9397-08002B2CF9AE}" pid="3" name="ContentTypeId">
    <vt:lpwstr>0x01010076A7E616DC133549868F3A15E11A4DA7</vt:lpwstr>
  </property>
</Properties>
</file>