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97" autoAdjust="0"/>
  </p:normalViewPr>
  <p:slideViewPr>
    <p:cSldViewPr snapToGrid="0">
      <p:cViewPr varScale="1">
        <p:scale>
          <a:sx n="79" d="100"/>
          <a:sy n="79" d="100"/>
        </p:scale>
        <p:origin x="17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E3A49-70A5-4C0C-BBF6-E7E0A13D242B}"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13218-D78A-4CED-92B2-D60760461F89}" type="slidenum">
              <a:rPr lang="en-US" smtClean="0"/>
              <a:t>‹#›</a:t>
            </a:fld>
            <a:endParaRPr lang="en-US"/>
          </a:p>
        </p:txBody>
      </p:sp>
    </p:spTree>
    <p:extLst>
      <p:ext uri="{BB962C8B-B14F-4D97-AF65-F5344CB8AC3E}">
        <p14:creationId xmlns:p14="http://schemas.microsoft.com/office/powerpoint/2010/main" val="2732823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higherlogicdownload.s3.amazonaws.com/ASBMT/43a1f41f-55cb-4c97-9e78-c03e867db505/UploadedImages/ASBMT_RFI_2018B_CIBMTR_Disease_Classifications.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ts val="600"/>
              </a:spcBef>
            </a:pPr>
            <a:r>
              <a:rPr lang="en-US" sz="1200" b="1" dirty="0"/>
              <a:t>INTRODUCTION: </a:t>
            </a:r>
            <a:r>
              <a:rPr lang="en-US" sz="1200" dirty="0"/>
              <a:t>The Summary Slides are an annual report on data submitted to the CIBMTR by centers in U.S. and describe</a:t>
            </a:r>
            <a:r>
              <a:rPr lang="en-US" sz="1200" baseline="0" dirty="0"/>
              <a:t>s information related to practices and general survival outcomes after hematopoietic cell transplantation</a:t>
            </a:r>
            <a:r>
              <a:rPr lang="en-US" sz="1200" dirty="0"/>
              <a:t>. The current edition</a:t>
            </a:r>
            <a:r>
              <a:rPr lang="en-US" sz="1200" baseline="0" dirty="0"/>
              <a:t> includes transplants performed </a:t>
            </a:r>
            <a:r>
              <a:rPr lang="en-US" sz="1200" baseline="0" dirty="0">
                <a:highlight>
                  <a:srgbClr val="FFFF00"/>
                </a:highlight>
              </a:rPr>
              <a:t>prior </a:t>
            </a:r>
            <a:r>
              <a:rPr lang="en-US" sz="1200" baseline="0" dirty="0">
                <a:solidFill>
                  <a:srgbClr val="FF0000"/>
                </a:solidFill>
                <a:highlight>
                  <a:srgbClr val="FFFF00"/>
                </a:highlight>
              </a:rPr>
              <a:t>to 2022.</a:t>
            </a:r>
            <a:endParaRPr lang="en-US" sz="1200" dirty="0">
              <a:solidFill>
                <a:srgbClr val="FF0000"/>
              </a:solidFill>
              <a:highlight>
                <a:srgbClr val="FFFF00"/>
              </a:highlight>
            </a:endParaRPr>
          </a:p>
          <a:p>
            <a:pPr>
              <a:lnSpc>
                <a:spcPct val="80000"/>
              </a:lnSpc>
              <a:spcBef>
                <a:spcPts val="600"/>
              </a:spcBef>
            </a:pPr>
            <a:endParaRPr lang="en-US" sz="1200" dirty="0">
              <a:solidFill>
                <a:srgbClr val="FF0000"/>
              </a:solidFill>
              <a:highlight>
                <a:srgbClr val="FFFF00"/>
              </a:highlight>
            </a:endParaRPr>
          </a:p>
          <a:p>
            <a:pPr>
              <a:lnSpc>
                <a:spcPct val="80000"/>
              </a:lnSpc>
              <a:spcBef>
                <a:spcPts val="600"/>
              </a:spcBef>
            </a:pPr>
            <a:r>
              <a:rPr lang="en-US" sz="1200" dirty="0">
                <a:solidFill>
                  <a:srgbClr val="FF0000"/>
                </a:solidFill>
                <a:highlight>
                  <a:srgbClr val="FFFF00"/>
                </a:highlight>
              </a:rPr>
              <a:t>Slides 2 to 82 exhibit data on frequency of transplants according to transplant type, donor, patient age, graft source, GVHD prophylaxis, disease, causes of death, conditioning regimen, and race and/or ethnicity. All frequencies represent first autologous and allogeneic transplants registered with the CIBMTR during the period. </a:t>
            </a:r>
          </a:p>
          <a:p>
            <a:pPr>
              <a:lnSpc>
                <a:spcPct val="80000"/>
              </a:lnSpc>
              <a:spcBef>
                <a:spcPts val="600"/>
              </a:spcBef>
            </a:pPr>
            <a:endParaRPr lang="en-US" sz="1200" dirty="0">
              <a:solidFill>
                <a:srgbClr val="FF0000"/>
              </a:solidFill>
              <a:highlight>
                <a:srgbClr val="FFFF00"/>
              </a:highlight>
            </a:endParaRPr>
          </a:p>
          <a:p>
            <a:pPr>
              <a:lnSpc>
                <a:spcPct val="80000"/>
              </a:lnSpc>
              <a:spcBef>
                <a:spcPts val="600"/>
              </a:spcBef>
            </a:pPr>
            <a:r>
              <a:rPr lang="en-US" sz="1200" b="0" i="0" u="none" baseline="0" dirty="0">
                <a:solidFill>
                  <a:srgbClr val="FF0000"/>
                </a:solidFill>
                <a:highlight>
                  <a:srgbClr val="FFFF00"/>
                </a:highlight>
              </a:rPr>
              <a:t>Slides 83 to 102 include overall survival outcomes according to age, donor type, disease, disease status, year of transplant, and race and ethnicity. Comparisons across survival curves are univariate and do not adjust for all potentially important factors; consequently, results should be interpreted cautiously. </a:t>
            </a:r>
          </a:p>
          <a:p>
            <a:pPr>
              <a:lnSpc>
                <a:spcPct val="80000"/>
              </a:lnSpc>
              <a:spcBef>
                <a:spcPts val="600"/>
              </a:spcBef>
            </a:pPr>
            <a:endParaRPr lang="en-US" sz="1200" dirty="0"/>
          </a:p>
          <a:p>
            <a:pPr marL="171450" indent="-171450">
              <a:lnSpc>
                <a:spcPct val="80000"/>
              </a:lnSpc>
              <a:spcBef>
                <a:spcPts val="600"/>
              </a:spcBef>
              <a:buFont typeface="Arial" panose="020B0604020202020204" pitchFamily="34" charset="0"/>
              <a:buChar char="•"/>
            </a:pPr>
            <a:r>
              <a:rPr lang="en-US" sz="1200" b="1" dirty="0"/>
              <a:t>Acute Myeloid Leukemia </a:t>
            </a:r>
            <a:r>
              <a:rPr lang="en-US" sz="1200" dirty="0"/>
              <a:t>(AML), and </a:t>
            </a:r>
            <a:r>
              <a:rPr lang="en-US" sz="1200" b="1" dirty="0"/>
              <a:t>Acute Lymphocytic Leukemia </a:t>
            </a:r>
            <a:r>
              <a:rPr lang="en-US" sz="1200" dirty="0"/>
              <a:t>(ALL) have disease status at HCT classified as CR1, CR2+ (2nd or subsequent complete remission) and relapse/ never in CR (includes primary induction failure). </a:t>
            </a:r>
          </a:p>
          <a:p>
            <a:pPr marL="171450" indent="-171450">
              <a:lnSpc>
                <a:spcPct val="80000"/>
              </a:lnSpc>
              <a:spcBef>
                <a:spcPts val="600"/>
              </a:spcBef>
              <a:buFont typeface="Arial" panose="020B0604020202020204" pitchFamily="34" charset="0"/>
              <a:buChar char="•"/>
            </a:pPr>
            <a:r>
              <a:rPr lang="en-US" sz="1200" b="1" dirty="0"/>
              <a:t>Myelodysplastic Syndromes </a:t>
            </a:r>
            <a:r>
              <a:rPr lang="en-US" sz="1200" dirty="0"/>
              <a:t>(MDS) stage is divided into </a:t>
            </a:r>
          </a:p>
          <a:p>
            <a:pPr marL="628650" lvl="1" indent="-171450">
              <a:lnSpc>
                <a:spcPct val="80000"/>
              </a:lnSpc>
              <a:spcBef>
                <a:spcPts val="600"/>
              </a:spcBef>
              <a:buFont typeface="Arial" panose="020B0604020202020204" pitchFamily="34" charset="0"/>
              <a:buChar char="•"/>
            </a:pPr>
            <a:r>
              <a:rPr lang="en-US" sz="1200" dirty="0"/>
              <a:t>Early disease </a:t>
            </a:r>
            <a:r>
              <a:rPr lang="en-US" b="0" i="0" dirty="0">
                <a:solidFill>
                  <a:srgbClr val="333333"/>
                </a:solidFill>
                <a:effectLst/>
                <a:latin typeface="Proxima Nova Regular"/>
              </a:rPr>
              <a:t>(refractory anemia [RA] or refractory anemia with ringed </a:t>
            </a:r>
            <a:r>
              <a:rPr lang="en-US" b="0" i="0" dirty="0" err="1">
                <a:solidFill>
                  <a:srgbClr val="333333"/>
                </a:solidFill>
                <a:effectLst/>
                <a:latin typeface="Proxima Nova Regular"/>
              </a:rPr>
              <a:t>sideroblasts</a:t>
            </a:r>
            <a:r>
              <a:rPr lang="en-US" b="0" i="0" dirty="0">
                <a:solidFill>
                  <a:srgbClr val="333333"/>
                </a:solidFill>
                <a:effectLst/>
                <a:latin typeface="Proxima Nova Regular"/>
              </a:rPr>
              <a:t> [RARS], refractory cytopenia with </a:t>
            </a:r>
            <a:r>
              <a:rPr lang="en-US" b="0" i="0" dirty="0" err="1">
                <a:solidFill>
                  <a:srgbClr val="333333"/>
                </a:solidFill>
                <a:effectLst/>
                <a:latin typeface="Proxima Nova Regular"/>
              </a:rPr>
              <a:t>unilineage</a:t>
            </a:r>
            <a:r>
              <a:rPr lang="en-US" b="0" i="0" dirty="0">
                <a:solidFill>
                  <a:srgbClr val="333333"/>
                </a:solidFill>
                <a:effectLst/>
                <a:latin typeface="Proxima Nova Regular"/>
              </a:rPr>
              <a:t> dysplasia [RCUD], refractory cytopenia with multilineage dysplasia [RCMD], MDS with isolated del(5q)) </a:t>
            </a:r>
          </a:p>
          <a:p>
            <a:pPr marL="628650" lvl="1" indent="-171450">
              <a:lnSpc>
                <a:spcPct val="80000"/>
              </a:lnSpc>
              <a:spcBef>
                <a:spcPts val="600"/>
              </a:spcBef>
              <a:buFont typeface="Arial" panose="020B0604020202020204" pitchFamily="34" charset="0"/>
              <a:buChar char="•"/>
            </a:pPr>
            <a:r>
              <a:rPr lang="en-US" b="0" i="0" dirty="0">
                <a:solidFill>
                  <a:srgbClr val="333333"/>
                </a:solidFill>
                <a:effectLst/>
                <a:latin typeface="Proxima Nova Regular"/>
              </a:rPr>
              <a:t>Advanced disease(refractory anemia with excess blasts [RAEB] or Chronic Myelomonocytic Leukemia [CMML]) disease).</a:t>
            </a:r>
            <a:endParaRPr lang="en-US" sz="1200" dirty="0"/>
          </a:p>
          <a:p>
            <a:pPr marL="171450" indent="-171450">
              <a:lnSpc>
                <a:spcPct val="80000"/>
              </a:lnSpc>
              <a:spcBef>
                <a:spcPts val="600"/>
              </a:spcBef>
              <a:buFont typeface="Arial" panose="020B0604020202020204" pitchFamily="34" charset="0"/>
              <a:buChar char="•"/>
            </a:pPr>
            <a:r>
              <a:rPr lang="en-US" sz="1200" b="1" dirty="0"/>
              <a:t>Myeloproliferative</a:t>
            </a:r>
            <a:r>
              <a:rPr lang="en-US" sz="1200" b="1" baseline="0" dirty="0"/>
              <a:t> Neoplasms </a:t>
            </a:r>
            <a:r>
              <a:rPr lang="en-US" sz="1200" baseline="0" dirty="0"/>
              <a:t>(MPN) include myelofibrosis, polycythemia vera, essential thrombocythemia, Chronic Myelomonocytic Leukemia, Chronic Myeloproliferative disease-unclassifiable, Chronic Neutrophilic Leukemia, Chronic Eosinophilic Leukemia and MPN-not otherwise specified. </a:t>
            </a:r>
          </a:p>
          <a:p>
            <a:pPr marL="171450" indent="-171450">
              <a:lnSpc>
                <a:spcPct val="80000"/>
              </a:lnSpc>
              <a:spcBef>
                <a:spcPts val="600"/>
              </a:spcBef>
              <a:buFont typeface="Arial" panose="020B0604020202020204" pitchFamily="34" charset="0"/>
              <a:buChar char="•"/>
            </a:pPr>
            <a:r>
              <a:rPr lang="en-US" sz="1200" b="1" dirty="0"/>
              <a:t>Chronic Myelogenous Leukemia </a:t>
            </a:r>
            <a:r>
              <a:rPr lang="en-US" sz="1200" dirty="0"/>
              <a:t>(CML) have disease stage classified as </a:t>
            </a:r>
            <a:r>
              <a:rPr lang="en-US" sz="1200" kern="1200" dirty="0">
                <a:solidFill>
                  <a:schemeClr val="tx1"/>
                </a:solidFill>
                <a:effectLst/>
                <a:latin typeface="+mn-lt"/>
                <a:ea typeface="+mn-ea"/>
                <a:cs typeface="+mn-cs"/>
              </a:rPr>
              <a:t>hematologic CR, chronic phase, accelerated phase or blast crisis</a:t>
            </a:r>
            <a:r>
              <a:rPr lang="en-US" sz="1200" dirty="0"/>
              <a:t>. </a:t>
            </a:r>
          </a:p>
          <a:p>
            <a:pPr marL="171450" indent="-171450">
              <a:lnSpc>
                <a:spcPct val="80000"/>
              </a:lnSpc>
              <a:spcBef>
                <a:spcPts val="600"/>
              </a:spcBef>
              <a:buFont typeface="Arial" panose="020B0604020202020204" pitchFamily="34" charset="0"/>
              <a:buChar char="•"/>
            </a:pPr>
            <a:r>
              <a:rPr lang="en-US" sz="1200" b="1" dirty="0"/>
              <a:t>Lymphomas</a:t>
            </a:r>
            <a:r>
              <a:rPr lang="en-US" sz="1200" dirty="0"/>
              <a:t> are classified according to sensitivity to prior chemotherapy (</a:t>
            </a:r>
            <a:r>
              <a:rPr lang="en-US" sz="1200" dirty="0" err="1"/>
              <a:t>chemosensitive</a:t>
            </a:r>
            <a:r>
              <a:rPr lang="en-US" sz="1200" dirty="0"/>
              <a:t> or </a:t>
            </a:r>
            <a:r>
              <a:rPr lang="en-US" sz="1200" dirty="0" err="1"/>
              <a:t>chemoresistant</a:t>
            </a:r>
            <a:r>
              <a:rPr lang="en-US" sz="1200" dirty="0"/>
              <a:t>). </a:t>
            </a:r>
          </a:p>
          <a:p>
            <a:pPr>
              <a:lnSpc>
                <a:spcPct val="80000"/>
              </a:lnSpc>
              <a:spcBef>
                <a:spcPts val="600"/>
              </a:spcBef>
            </a:pPr>
            <a:endParaRPr lang="en-US" sz="1200" dirty="0"/>
          </a:p>
          <a:p>
            <a:pPr>
              <a:lnSpc>
                <a:spcPct val="80000"/>
              </a:lnSpc>
              <a:spcBef>
                <a:spcPts val="600"/>
              </a:spcBef>
            </a:pPr>
            <a:r>
              <a:rPr lang="en-US" sz="1200" dirty="0"/>
              <a:t>The classification of conditioning regimen intensity is based on the agents, doses and schedules used. Several classification systems are available, and for this report we used a composite classification. Cases defined as reduced-intensity by the transplant center were classified as such. Cases without such information and with available data on chemotherapy agents, radiation and doses, were classified according to the CIBMTR operational definition of conditioning regimen intensity:</a:t>
            </a:r>
          </a:p>
          <a:p>
            <a:pPr>
              <a:lnSpc>
                <a:spcPct val="80000"/>
              </a:lnSpc>
              <a:spcBef>
                <a:spcPts val="600"/>
              </a:spcBef>
              <a:buFontTx/>
              <a:buChar char="•"/>
            </a:pPr>
            <a:r>
              <a:rPr lang="en-US" sz="1200" dirty="0"/>
              <a:t> </a:t>
            </a:r>
            <a:r>
              <a:rPr lang="en-US" sz="1200" b="1" dirty="0"/>
              <a:t>Myeloablative conditioning regimen</a:t>
            </a:r>
            <a:r>
              <a:rPr lang="en-US" sz="1200" dirty="0"/>
              <a:t>: regimens with total body irradiation doses of ≥500 </a:t>
            </a:r>
            <a:r>
              <a:rPr lang="en-US" sz="1200" dirty="0" err="1"/>
              <a:t>cGY</a:t>
            </a:r>
            <a:r>
              <a:rPr lang="en-US" sz="1200" dirty="0"/>
              <a:t>, single fractionated doses of ≥800 </a:t>
            </a:r>
            <a:r>
              <a:rPr lang="en-US" sz="1200" dirty="0" err="1"/>
              <a:t>cGY</a:t>
            </a:r>
            <a:r>
              <a:rPr lang="en-US" sz="1200" dirty="0"/>
              <a:t>, busulfan doses of &gt;9mg/kg </a:t>
            </a:r>
            <a:r>
              <a:rPr lang="en-US" sz="1200" b="0" i="0" kern="1200" dirty="0">
                <a:solidFill>
                  <a:schemeClr val="tx1"/>
                </a:solidFill>
                <a:effectLst/>
                <a:latin typeface="+mn-lt"/>
                <a:ea typeface="+mn-ea"/>
                <a:cs typeface="+mn-cs"/>
              </a:rPr>
              <a:t>oral or Bu &gt;= 7.2 mg/kg IV</a:t>
            </a:r>
            <a:r>
              <a:rPr lang="en-US" sz="1200" dirty="0"/>
              <a:t>, or melphalan doses of &gt;150 mg/m</a:t>
            </a:r>
            <a:r>
              <a:rPr lang="en-US" sz="1200" baseline="30000" dirty="0"/>
              <a:t>2</a:t>
            </a:r>
            <a:r>
              <a:rPr lang="en-US" sz="1200" baseline="0" dirty="0"/>
              <a:t> </a:t>
            </a:r>
            <a:r>
              <a:rPr lang="en-US" sz="1200" dirty="0"/>
              <a:t>given as single agents or in combination with other drugs.</a:t>
            </a:r>
          </a:p>
          <a:p>
            <a:pPr>
              <a:lnSpc>
                <a:spcPct val="80000"/>
              </a:lnSpc>
              <a:spcBef>
                <a:spcPts val="600"/>
              </a:spcBef>
              <a:buFontTx/>
              <a:buChar char="•"/>
            </a:pPr>
            <a:r>
              <a:rPr lang="en-US" sz="1200" b="1" dirty="0"/>
              <a:t> Reduced-intensity conditioning/Non-myeloablative regimen</a:t>
            </a:r>
            <a:r>
              <a:rPr lang="en-US" sz="1200" dirty="0"/>
              <a:t>: regimens with lower doses of total body irradiation, fractionated radiation therapy, busulfan, melphalan, </a:t>
            </a:r>
            <a:r>
              <a:rPr lang="en-US" sz="1200" baseline="0" dirty="0"/>
              <a:t>Thiotepa and </a:t>
            </a:r>
            <a:r>
              <a:rPr lang="en-US" dirty="0" err="1"/>
              <a:t>Treosulfan</a:t>
            </a:r>
            <a:r>
              <a:rPr lang="en-US" dirty="0"/>
              <a:t> </a:t>
            </a:r>
            <a:r>
              <a:rPr lang="en-US" sz="1200" dirty="0"/>
              <a:t>than those used to define a myeloablative conditioning regimen (above).</a:t>
            </a:r>
          </a:p>
          <a:p>
            <a:pPr>
              <a:lnSpc>
                <a:spcPct val="80000"/>
              </a:lnSpc>
              <a:spcBef>
                <a:spcPts val="600"/>
              </a:spcBef>
            </a:pPr>
            <a:endParaRPr lang="en-US" sz="1200" dirty="0"/>
          </a:p>
          <a:p>
            <a:pPr>
              <a:lnSpc>
                <a:spcPct val="80000"/>
              </a:lnSpc>
              <a:spcBef>
                <a:spcPts val="600"/>
              </a:spcBef>
            </a:pPr>
            <a:r>
              <a:rPr lang="en-US" sz="1200" kern="1200" dirty="0">
                <a:solidFill>
                  <a:schemeClr val="tx1"/>
                </a:solidFill>
                <a:effectLst/>
                <a:highlight>
                  <a:srgbClr val="FFFF00"/>
                </a:highlight>
                <a:latin typeface="+mn-lt"/>
                <a:ea typeface="+mn-ea"/>
                <a:cs typeface="+mn-cs"/>
              </a:rPr>
              <a:t>References for conditioning intensity: </a:t>
            </a:r>
          </a:p>
          <a:p>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Ballen K, Rizzo D, Giralt S, Lazarus H, Ho V, et al. Defining the intensity of conditioning regimens: working definitions.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2009;15(12):1628–1633.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10.1016/j.bbmt.2009.07.004.</a:t>
            </a:r>
          </a:p>
          <a:p>
            <a:r>
              <a:rPr lang="en-US" sz="1200" kern="1200" dirty="0">
                <a:solidFill>
                  <a:schemeClr val="tx1"/>
                </a:solidFill>
                <a:effectLst/>
                <a:latin typeface="+mn-lt"/>
                <a:ea typeface="+mn-ea"/>
                <a:cs typeface="+mn-cs"/>
              </a:rPr>
              <a:t>2. Giralt S, Ballen K, Rizzo D,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Horowitz M, Pasquini M, et al. Reduced-intensity conditioning regimen workshop: defining the dose spectrum. Report of a workshop convened by the center for international blood and marrow transplant research.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2009;15(3):367–369.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10.1016/j.bbmt.2008.12.497. </a:t>
            </a:r>
          </a:p>
          <a:p>
            <a:pPr>
              <a:lnSpc>
                <a:spcPct val="80000"/>
              </a:lnSpc>
              <a:spcBef>
                <a:spcPts val="600"/>
              </a:spcBef>
            </a:pPr>
            <a:endParaRPr lang="en-US" sz="1200" dirty="0"/>
          </a:p>
          <a:p>
            <a:pPr>
              <a:lnSpc>
                <a:spcPct val="80000"/>
              </a:lnSpc>
              <a:spcBef>
                <a:spcPts val="600"/>
              </a:spcBef>
            </a:pPr>
            <a:r>
              <a:rPr lang="pt-BR" sz="1200" dirty="0">
                <a:solidFill>
                  <a:srgbClr val="FF0000"/>
                </a:solidFill>
                <a:highlight>
                  <a:srgbClr val="FFFF00"/>
                </a:highlight>
              </a:rPr>
              <a:t>Bolon YT, Atshan R, Allbee-Johnson M, Estrada-Merly N, Lee SJ</a:t>
            </a:r>
            <a:r>
              <a:rPr lang="en-US" sz="1200" dirty="0">
                <a:solidFill>
                  <a:srgbClr val="FF0000"/>
                </a:solidFill>
                <a:highlight>
                  <a:srgbClr val="FFFF00"/>
                </a:highlight>
              </a:rPr>
              <a:t>. </a:t>
            </a:r>
            <a:r>
              <a:rPr lang="en-US" sz="1200" b="1" dirty="0">
                <a:solidFill>
                  <a:srgbClr val="FF0000"/>
                </a:solidFill>
                <a:highlight>
                  <a:srgbClr val="FFFF00"/>
                </a:highlight>
              </a:rPr>
              <a:t>Current use and outcome of hematopoietic stem cell transplantation: CIBMTR summary slides, 2022. </a:t>
            </a:r>
            <a:r>
              <a:rPr lang="en-US" sz="1200" dirty="0">
                <a:solidFill>
                  <a:srgbClr val="FF0000"/>
                </a:solidFill>
                <a:highlight>
                  <a:srgbClr val="FFFF00"/>
                </a:highlight>
              </a:rPr>
              <a:t>Available at: http://www.cibmtr.org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a:t>
            </a:fld>
            <a:endParaRPr lang="en-US"/>
          </a:p>
        </p:txBody>
      </p:sp>
    </p:spTree>
    <p:extLst>
      <p:ext uri="{BB962C8B-B14F-4D97-AF65-F5344CB8AC3E}">
        <p14:creationId xmlns:p14="http://schemas.microsoft.com/office/powerpoint/2010/main" val="57888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11:  </a:t>
            </a:r>
            <a:r>
              <a:rPr lang="en-US" dirty="0"/>
              <a:t>The percentage of allogeneic recipients by HCT-CI index group receiving myeloablative or non-myeloablative/reduced intensity conditioning. There was a higher percentage of HCT-CI = 5+ and lower percentage of HCT-CI = 0 in the NMA/RIC group compared to the myeloablative group.</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11</a:t>
            </a:fld>
            <a:endParaRPr lang="en-US"/>
          </a:p>
        </p:txBody>
      </p:sp>
    </p:spTree>
    <p:extLst>
      <p:ext uri="{BB962C8B-B14F-4D97-AF65-F5344CB8AC3E}">
        <p14:creationId xmlns:p14="http://schemas.microsoft.com/office/powerpoint/2010/main" val="193395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12:  </a:t>
            </a:r>
            <a:r>
              <a:rPr lang="en-US" dirty="0"/>
              <a:t>The number of allogeneic recipients by HCT-CI index group receiving myeloablative or non-myeloablative/reduced intensity conditioning. There was a higher number of HCT-CI = 5+ and lower number of HCT-CI = 0 in the NMA/RIC group compared to the myeloablative group.</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12</a:t>
            </a:fld>
            <a:endParaRPr lang="en-US"/>
          </a:p>
        </p:txBody>
      </p:sp>
    </p:spTree>
    <p:extLst>
      <p:ext uri="{BB962C8B-B14F-4D97-AF65-F5344CB8AC3E}">
        <p14:creationId xmlns:p14="http://schemas.microsoft.com/office/powerpoint/2010/main" val="223523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13</a:t>
            </a:r>
            <a:r>
              <a:rPr lang="en-US" b="0" dirty="0"/>
              <a:t>: This slide shows the relative proportion of allogeneic transplants performed by comorbidity index group in the different age groups since 2011. The percentage of each is represented on the bar graph.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r>
              <a:rPr lang="en-US" b="0" i="0" dirty="0">
                <a:solidFill>
                  <a:srgbClr val="000000"/>
                </a:solidFill>
                <a:effectLst/>
                <a:latin typeface="Calibri" panose="020F0502020204030204" pitchFamily="34" charset="0"/>
              </a:rPr>
              <a:t>It is not surprising that generally younger transplant recipients have lower HCT-CI index. In every age group, there appear to be more autologous than allogeneic transplants for HCT-CI = 0 and more allogeneic transplants than autologous transplants for HCT-CI of 5 and greater.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13</a:t>
            </a:fld>
            <a:endParaRPr lang="en-US"/>
          </a:p>
        </p:txBody>
      </p:sp>
    </p:spTree>
    <p:extLst>
      <p:ext uri="{BB962C8B-B14F-4D97-AF65-F5344CB8AC3E}">
        <p14:creationId xmlns:p14="http://schemas.microsoft.com/office/powerpoint/2010/main" val="88035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14</a:t>
            </a:r>
            <a:r>
              <a:rPr lang="en-US" b="0" dirty="0"/>
              <a:t>: This slide shows the number of allogeneic transplants performed by comorbidity index group in the different age groups since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r>
              <a:rPr lang="en-US" b="0" i="0" dirty="0">
                <a:solidFill>
                  <a:srgbClr val="000000"/>
                </a:solidFill>
                <a:effectLst/>
                <a:latin typeface="Calibri" panose="020F0502020204030204" pitchFamily="34" charset="0"/>
              </a:rPr>
              <a:t>It is not surprising that generally younger transplant recipients have lower HCT-CI index. In every age group, there appear to be more autologous than allogeneic transplants for HCT-CI index = 0 and more allogeneic transplants than autologous transplants for HCT-CI index of 5 and greater.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14</a:t>
            </a:fld>
            <a:endParaRPr lang="en-US"/>
          </a:p>
        </p:txBody>
      </p:sp>
    </p:spTree>
    <p:extLst>
      <p:ext uri="{BB962C8B-B14F-4D97-AF65-F5344CB8AC3E}">
        <p14:creationId xmlns:p14="http://schemas.microsoft.com/office/powerpoint/2010/main" val="1364669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15</a:t>
            </a:r>
            <a:r>
              <a:rPr lang="en-US" b="0" dirty="0"/>
              <a:t>: This slide shows the relative proportion of autologous transplants performed by comorbidity index group in the different age groups since 2011. The percentage of each is represented on the bar graph.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r>
              <a:rPr lang="en-US" b="0" i="0" dirty="0">
                <a:solidFill>
                  <a:srgbClr val="000000"/>
                </a:solidFill>
                <a:effectLst/>
                <a:latin typeface="Calibri" panose="020F0502020204030204" pitchFamily="34" charset="0"/>
              </a:rPr>
              <a:t>It is not surprising that generally younger transplant recipients have lower HCT-CI. In every age group, there appear to be more autologous than allogeneic transplants for HCT-CI index = 0 and more allogeneic transplants than autologous transplants for HCT-CI index of 5 and greater.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15</a:t>
            </a:fld>
            <a:endParaRPr lang="en-US"/>
          </a:p>
        </p:txBody>
      </p:sp>
    </p:spTree>
    <p:extLst>
      <p:ext uri="{BB962C8B-B14F-4D97-AF65-F5344CB8AC3E}">
        <p14:creationId xmlns:p14="http://schemas.microsoft.com/office/powerpoint/2010/main" val="18659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16</a:t>
            </a:r>
            <a:r>
              <a:rPr lang="en-US" b="0" dirty="0"/>
              <a:t>: This slide shows the number of autologous transplants performed by HCT comorbidity index group in the different age groups since 2011.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l"/>
            <a:r>
              <a:rPr lang="en-US" b="0" i="0" dirty="0">
                <a:solidFill>
                  <a:srgbClr val="000000"/>
                </a:solidFill>
                <a:effectLst/>
                <a:latin typeface="Calibri" panose="020F0502020204030204" pitchFamily="34" charset="0"/>
              </a:rPr>
              <a:t>It is not surprising that generally younger transplant recipients have lower HCT-CI </a:t>
            </a:r>
            <a:r>
              <a:rPr lang="en-US" b="0" dirty="0"/>
              <a:t>comorbidity index</a:t>
            </a:r>
            <a:r>
              <a:rPr lang="en-US" b="0" i="0" dirty="0">
                <a:solidFill>
                  <a:srgbClr val="000000"/>
                </a:solidFill>
                <a:effectLst/>
                <a:latin typeface="Calibri" panose="020F0502020204030204" pitchFamily="34" charset="0"/>
              </a:rPr>
              <a:t>. In every age group, there appear to be more autologous than allogeneic transplants for HCT-CI index = 0 and more allogeneic transplants than autologous transplants for HCT-CI index of 5 and greater.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16</a:t>
            </a:fld>
            <a:endParaRPr lang="en-US"/>
          </a:p>
        </p:txBody>
      </p:sp>
    </p:spTree>
    <p:extLst>
      <p:ext uri="{BB962C8B-B14F-4D97-AF65-F5344CB8AC3E}">
        <p14:creationId xmlns:p14="http://schemas.microsoft.com/office/powerpoint/2010/main" val="2429236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17</a:t>
            </a:r>
            <a:r>
              <a:rPr lang="en-US" b="0" dirty="0"/>
              <a:t>: This slide shows the relative proportion of allogeneic transplants performed by HCT comorbidity index group in the racial/ethnic group since 2019.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17</a:t>
            </a:fld>
            <a:endParaRPr lang="en-US"/>
          </a:p>
        </p:txBody>
      </p:sp>
    </p:spTree>
    <p:extLst>
      <p:ext uri="{BB962C8B-B14F-4D97-AF65-F5344CB8AC3E}">
        <p14:creationId xmlns:p14="http://schemas.microsoft.com/office/powerpoint/2010/main" val="145921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18</a:t>
            </a:r>
            <a:r>
              <a:rPr lang="en-US" b="0" dirty="0"/>
              <a:t>: This slide shows the number of allogeneic transplants performed by HCT-CI index group in the different racial/ethnic groups since 2019.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18</a:t>
            </a:fld>
            <a:endParaRPr lang="en-US"/>
          </a:p>
        </p:txBody>
      </p:sp>
    </p:spTree>
    <p:extLst>
      <p:ext uri="{BB962C8B-B14F-4D97-AF65-F5344CB8AC3E}">
        <p14:creationId xmlns:p14="http://schemas.microsoft.com/office/powerpoint/2010/main" val="1325096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19</a:t>
            </a:r>
            <a:r>
              <a:rPr lang="en-US" b="0" dirty="0"/>
              <a:t>: This slide shows the relative proportion of autologous transplants performed by racial/ethnic group between 2019-2021.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19</a:t>
            </a:fld>
            <a:endParaRPr lang="en-US"/>
          </a:p>
        </p:txBody>
      </p:sp>
    </p:spTree>
    <p:extLst>
      <p:ext uri="{BB962C8B-B14F-4D97-AF65-F5344CB8AC3E}">
        <p14:creationId xmlns:p14="http://schemas.microsoft.com/office/powerpoint/2010/main" val="248923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20</a:t>
            </a:r>
            <a:r>
              <a:rPr lang="en-US" b="0" dirty="0"/>
              <a:t>: This slide shows the number of autologous transplants performed by HCT-CI index group in the different racial/ethnic groups since 2019.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20</a:t>
            </a:fld>
            <a:endParaRPr lang="en-US"/>
          </a:p>
        </p:txBody>
      </p:sp>
    </p:spTree>
    <p:extLst>
      <p:ext uri="{BB962C8B-B14F-4D97-AF65-F5344CB8AC3E}">
        <p14:creationId xmlns:p14="http://schemas.microsoft.com/office/powerpoint/2010/main" val="814844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3: </a:t>
            </a:r>
            <a:r>
              <a:rPr lang="en-US" sz="1200" b="0" dirty="0"/>
              <a:t>The</a:t>
            </a:r>
            <a:r>
              <a:rPr lang="en-US" sz="1200" b="0" baseline="0" dirty="0"/>
              <a:t> </a:t>
            </a:r>
            <a:r>
              <a:rPr lang="en-US" sz="1200" dirty="0"/>
              <a:t>annual numbers of allogeneic and autologous transplant in the U.S. were compiled according to the number of first transplants of recipients registered with the CIBMTR. </a:t>
            </a:r>
            <a:endParaRPr lang="en-US" sz="1200" b="0" dirty="0"/>
          </a:p>
        </p:txBody>
      </p:sp>
      <p:sp>
        <p:nvSpPr>
          <p:cNvPr id="4" name="Slide Number Placeholder 3"/>
          <p:cNvSpPr>
            <a:spLocks noGrp="1"/>
          </p:cNvSpPr>
          <p:nvPr>
            <p:ph type="sldNum" sz="quarter" idx="5"/>
          </p:nvPr>
        </p:nvSpPr>
        <p:spPr/>
        <p:txBody>
          <a:bodyPr/>
          <a:lstStyle/>
          <a:p>
            <a:fld id="{15813218-D78A-4CED-92B2-D60760461F89}" type="slidenum">
              <a:rPr lang="en-US" smtClean="0"/>
              <a:t>3</a:t>
            </a:fld>
            <a:endParaRPr lang="en-US"/>
          </a:p>
        </p:txBody>
      </p:sp>
    </p:spTree>
    <p:extLst>
      <p:ext uri="{BB962C8B-B14F-4D97-AF65-F5344CB8AC3E}">
        <p14:creationId xmlns:p14="http://schemas.microsoft.com/office/powerpoint/2010/main" val="3577621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21</a:t>
            </a:r>
            <a:r>
              <a:rPr lang="en-US" b="0" dirty="0"/>
              <a:t>: This slide shows the relative proportion of allogeneic transplants performed by HCT-CI index by acute GVHD prophylaxis type since 2011.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21</a:t>
            </a:fld>
            <a:endParaRPr lang="en-US"/>
          </a:p>
        </p:txBody>
      </p:sp>
    </p:spTree>
    <p:extLst>
      <p:ext uri="{BB962C8B-B14F-4D97-AF65-F5344CB8AC3E}">
        <p14:creationId xmlns:p14="http://schemas.microsoft.com/office/powerpoint/2010/main" val="1038945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22</a:t>
            </a:r>
            <a:r>
              <a:rPr lang="en-US" b="0" dirty="0"/>
              <a:t>: This slide shows the number of allogeneic transplants performed by HCT-CI index by acute GVHD prophylaxis type since 2011.</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22</a:t>
            </a:fld>
            <a:endParaRPr lang="en-US"/>
          </a:p>
        </p:txBody>
      </p:sp>
    </p:spTree>
    <p:extLst>
      <p:ext uri="{BB962C8B-B14F-4D97-AF65-F5344CB8AC3E}">
        <p14:creationId xmlns:p14="http://schemas.microsoft.com/office/powerpoint/2010/main" val="269557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23</a:t>
            </a:r>
            <a:r>
              <a:rPr lang="en-US" dirty="0"/>
              <a:t>: Bone marrow is more commonly used than peripheral blood in pediatric patients receiving a HCT from MRDs.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23</a:t>
            </a:fld>
            <a:endParaRPr lang="en-US"/>
          </a:p>
        </p:txBody>
      </p:sp>
    </p:spTree>
    <p:extLst>
      <p:ext uri="{BB962C8B-B14F-4D97-AF65-F5344CB8AC3E}">
        <p14:creationId xmlns:p14="http://schemas.microsoft.com/office/powerpoint/2010/main" val="900109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24</a:t>
            </a:r>
            <a:r>
              <a:rPr lang="en-US" dirty="0"/>
              <a:t>: Bone marrow is more commonly used than peripheral blood in pediatric patients receiving a HCT from MUDs.</a:t>
            </a:r>
            <a:endParaRPr lang="en-US" b="1"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24</a:t>
            </a:fld>
            <a:endParaRPr lang="en-US"/>
          </a:p>
        </p:txBody>
      </p:sp>
    </p:spTree>
    <p:extLst>
      <p:ext uri="{BB962C8B-B14F-4D97-AF65-F5344CB8AC3E}">
        <p14:creationId xmlns:p14="http://schemas.microsoft.com/office/powerpoint/2010/main" val="344299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25</a:t>
            </a:r>
            <a:r>
              <a:rPr lang="en-US" dirty="0"/>
              <a:t>: Both peripheral blood and bone marrow are used in </a:t>
            </a:r>
            <a:r>
              <a:rPr lang="en-US" dirty="0" err="1"/>
              <a:t>Haplo</a:t>
            </a:r>
            <a:r>
              <a:rPr lang="en-US" dirty="0"/>
              <a:t> HCT in pediatric patients.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25</a:t>
            </a:fld>
            <a:endParaRPr lang="en-US"/>
          </a:p>
        </p:txBody>
      </p:sp>
    </p:spTree>
    <p:extLst>
      <p:ext uri="{BB962C8B-B14F-4D97-AF65-F5344CB8AC3E}">
        <p14:creationId xmlns:p14="http://schemas.microsoft.com/office/powerpoint/2010/main" val="2465514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26</a:t>
            </a:r>
            <a:r>
              <a:rPr lang="en-US" dirty="0"/>
              <a:t>: Bone marrow is more commonly used than peripheral blood in pediatric patients receiving a HCT from MMUDs</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26</a:t>
            </a:fld>
            <a:endParaRPr lang="en-US"/>
          </a:p>
        </p:txBody>
      </p:sp>
    </p:spTree>
    <p:extLst>
      <p:ext uri="{BB962C8B-B14F-4D97-AF65-F5344CB8AC3E}">
        <p14:creationId xmlns:p14="http://schemas.microsoft.com/office/powerpoint/2010/main" val="3986518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27</a:t>
            </a:r>
            <a:r>
              <a:rPr lang="en-US" dirty="0"/>
              <a:t>: Bone marrow is much less commonly used than peripheral blood in adult patients receiving a HCT from MRDs</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27</a:t>
            </a:fld>
            <a:endParaRPr lang="en-US"/>
          </a:p>
        </p:txBody>
      </p:sp>
    </p:spTree>
    <p:extLst>
      <p:ext uri="{BB962C8B-B14F-4D97-AF65-F5344CB8AC3E}">
        <p14:creationId xmlns:p14="http://schemas.microsoft.com/office/powerpoint/2010/main" val="2607679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28</a:t>
            </a:r>
            <a:r>
              <a:rPr lang="en-US" dirty="0"/>
              <a:t>: Bone marrow is much less commonly used than peripheral blood in adult patients receiving a HCT from MUDs. BM number declined further in the first year of the pandemic (2020).</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28</a:t>
            </a:fld>
            <a:endParaRPr lang="en-US"/>
          </a:p>
        </p:txBody>
      </p:sp>
    </p:spTree>
    <p:extLst>
      <p:ext uri="{BB962C8B-B14F-4D97-AF65-F5344CB8AC3E}">
        <p14:creationId xmlns:p14="http://schemas.microsoft.com/office/powerpoint/2010/main" val="1723980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29</a:t>
            </a:r>
            <a:r>
              <a:rPr lang="en-US" dirty="0"/>
              <a:t>: Bone marrow is much less commonly used than peripheral blood in adult patients receiving a HCT from </a:t>
            </a:r>
            <a:r>
              <a:rPr lang="en-US" dirty="0" err="1"/>
              <a:t>Haplo</a:t>
            </a:r>
            <a:r>
              <a:rPr lang="en-US" dirty="0"/>
              <a:t> donors</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29</a:t>
            </a:fld>
            <a:endParaRPr lang="en-US"/>
          </a:p>
        </p:txBody>
      </p:sp>
    </p:spTree>
    <p:extLst>
      <p:ext uri="{BB962C8B-B14F-4D97-AF65-F5344CB8AC3E}">
        <p14:creationId xmlns:p14="http://schemas.microsoft.com/office/powerpoint/2010/main" val="2986051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30</a:t>
            </a:r>
            <a:r>
              <a:rPr lang="en-US" dirty="0"/>
              <a:t>: Bone marrow is much less commonly used than peripheral blood in adult patients receiving a HCT from MMUDs. BM number declined further in the first year of the pandemic (2020).</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30</a:t>
            </a:fld>
            <a:endParaRPr lang="en-US"/>
          </a:p>
        </p:txBody>
      </p:sp>
    </p:spTree>
    <p:extLst>
      <p:ext uri="{BB962C8B-B14F-4D97-AF65-F5344CB8AC3E}">
        <p14:creationId xmlns:p14="http://schemas.microsoft.com/office/powerpoint/2010/main" val="1688916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a:t>
            </a:r>
            <a:r>
              <a:rPr lang="en-US" b="1" baseline="0" dirty="0"/>
              <a:t> </a:t>
            </a:r>
            <a:r>
              <a:rPr lang="en-US" b="0" baseline="0" dirty="0"/>
              <a:t>Upon further stratifying the number of allogeneic transplants in the U.S. by donor type, matched related donor (MRD) transplants represent the largest group before 2010. After then, matched unrelated donor (MUD) transplants represent the largest group</a:t>
            </a:r>
            <a:r>
              <a:rPr lang="en-US" baseline="0" dirty="0"/>
              <a:t>. The number of cord blood transplants has been decreasing since 2011. The number of </a:t>
            </a:r>
            <a:r>
              <a:rPr lang="en-US" baseline="0" dirty="0" err="1"/>
              <a:t>haplo</a:t>
            </a:r>
            <a:r>
              <a:rPr lang="en-US" baseline="0" dirty="0"/>
              <a:t> procedures exceeded the number of cord blood transplants in 2015 and the number of matched related donors is 2020.</a:t>
            </a:r>
            <a:endParaRPr lang="en-US"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a:t>
            </a:fld>
            <a:endParaRPr lang="en-US"/>
          </a:p>
        </p:txBody>
      </p:sp>
    </p:spTree>
    <p:extLst>
      <p:ext uri="{BB962C8B-B14F-4D97-AF65-F5344CB8AC3E}">
        <p14:creationId xmlns:p14="http://schemas.microsoft.com/office/powerpoint/2010/main" val="3950187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31</a:t>
            </a:r>
            <a:r>
              <a:rPr lang="en-US" dirty="0"/>
              <a:t>: </a:t>
            </a:r>
            <a:r>
              <a:rPr lang="en-US" b="0" i="0" dirty="0"/>
              <a:t>This slide shows the number of allogeneic procedures by graft sources in pediatric patients since 2000.</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31</a:t>
            </a:fld>
            <a:endParaRPr lang="en-US"/>
          </a:p>
        </p:txBody>
      </p:sp>
    </p:spTree>
    <p:extLst>
      <p:ext uri="{BB962C8B-B14F-4D97-AF65-F5344CB8AC3E}">
        <p14:creationId xmlns:p14="http://schemas.microsoft.com/office/powerpoint/2010/main" val="395181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32</a:t>
            </a:r>
            <a:r>
              <a:rPr lang="en-US" dirty="0"/>
              <a:t>: </a:t>
            </a:r>
            <a:r>
              <a:rPr lang="en-US" b="0" i="0" dirty="0"/>
              <a:t>This slide shows the number of allogeneic procedures by graft sources in adult patients since 2000.</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32</a:t>
            </a:fld>
            <a:endParaRPr lang="en-US"/>
          </a:p>
        </p:txBody>
      </p:sp>
    </p:spTree>
    <p:extLst>
      <p:ext uri="{BB962C8B-B14F-4D97-AF65-F5344CB8AC3E}">
        <p14:creationId xmlns:p14="http://schemas.microsoft.com/office/powerpoint/2010/main" val="2918218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33</a:t>
            </a:r>
            <a:r>
              <a:rPr lang="en-US" dirty="0"/>
              <a:t>: </a:t>
            </a:r>
            <a:r>
              <a:rPr lang="en-US" b="0" i="0" dirty="0">
                <a:solidFill>
                  <a:srgbClr val="000000"/>
                </a:solidFill>
                <a:effectLst/>
                <a:latin typeface="Calibri" panose="020F0502020204030204" pitchFamily="34" charset="0"/>
              </a:rPr>
              <a:t>There is an overall trend for the increased use of peripheral blood over bone marrow.</a:t>
            </a:r>
            <a:endParaRPr lang="en-US"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33</a:t>
            </a:fld>
            <a:endParaRPr lang="en-US"/>
          </a:p>
        </p:txBody>
      </p:sp>
    </p:spTree>
    <p:extLst>
      <p:ext uri="{BB962C8B-B14F-4D97-AF65-F5344CB8AC3E}">
        <p14:creationId xmlns:p14="http://schemas.microsoft.com/office/powerpoint/2010/main" val="1220172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34: </a:t>
            </a:r>
            <a:r>
              <a:rPr lang="en-US" b="0" dirty="0"/>
              <a:t>Diseases for which </a:t>
            </a:r>
            <a:r>
              <a:rPr lang="en-US" b="0" dirty="0" err="1"/>
              <a:t>haplo</a:t>
            </a:r>
            <a:r>
              <a:rPr lang="en-US" b="0" dirty="0"/>
              <a:t> transplant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Severe combined immunodeficiency (SCID) and other immune system disorders, </a:t>
            </a:r>
            <a:r>
              <a:rPr lang="en-US" sz="1200" b="0" i="0" dirty="0">
                <a:solidFill>
                  <a:srgbClr val="000000"/>
                </a:solidFill>
                <a:effectLst/>
                <a:latin typeface="Arial" panose="020B0604020202020204" pitchFamily="34" charset="0"/>
              </a:rPr>
              <a:t>Inherited abnormalities of platelets, </a:t>
            </a:r>
            <a:r>
              <a:rPr lang="en-US" b="0" i="0" dirty="0">
                <a:solidFill>
                  <a:srgbClr val="000000"/>
                </a:solidFill>
                <a:effectLst/>
                <a:latin typeface="Arial" panose="020B0604020202020204" pitchFamily="34" charset="0"/>
              </a:rPr>
              <a:t>Inherited disorders of metabolism, Histiocytic disorders, and Autoimmune Diseases.</a:t>
            </a:r>
            <a:endParaRPr lang="en-US"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34</a:t>
            </a:fld>
            <a:endParaRPr lang="en-US"/>
          </a:p>
        </p:txBody>
      </p:sp>
    </p:spTree>
    <p:extLst>
      <p:ext uri="{BB962C8B-B14F-4D97-AF65-F5344CB8AC3E}">
        <p14:creationId xmlns:p14="http://schemas.microsoft.com/office/powerpoint/2010/main" val="1683854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35</a:t>
            </a:r>
            <a:r>
              <a:rPr lang="en-US" dirty="0"/>
              <a:t>: The number of </a:t>
            </a:r>
            <a:r>
              <a:rPr lang="en-US" dirty="0" err="1"/>
              <a:t>haplo</a:t>
            </a:r>
            <a:r>
              <a:rPr lang="en-US" dirty="0"/>
              <a:t> transplants according to conditioning regimen intensity since 2011.</a:t>
            </a:r>
            <a:endParaRPr lang="en-US" b="1"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35</a:t>
            </a:fld>
            <a:endParaRPr lang="en-US"/>
          </a:p>
        </p:txBody>
      </p:sp>
    </p:spTree>
    <p:extLst>
      <p:ext uri="{BB962C8B-B14F-4D97-AF65-F5344CB8AC3E}">
        <p14:creationId xmlns:p14="http://schemas.microsoft.com/office/powerpoint/2010/main" val="3183244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36</a:t>
            </a:r>
            <a:r>
              <a:rPr lang="en-US" dirty="0"/>
              <a:t>: </a:t>
            </a:r>
            <a:r>
              <a:rPr lang="en-US" b="0" i="0" dirty="0">
                <a:solidFill>
                  <a:srgbClr val="000000"/>
                </a:solidFill>
                <a:effectLst/>
                <a:latin typeface="Calibri" panose="020F0502020204030204" pitchFamily="34" charset="0"/>
              </a:rPr>
              <a:t>Peripheral blood is consistently the more common graft source for mismatched unrelated HCTs.</a:t>
            </a:r>
            <a:endParaRPr lang="en-US"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36</a:t>
            </a:fld>
            <a:endParaRPr lang="en-US"/>
          </a:p>
        </p:txBody>
      </p:sp>
    </p:spTree>
    <p:extLst>
      <p:ext uri="{BB962C8B-B14F-4D97-AF65-F5344CB8AC3E}">
        <p14:creationId xmlns:p14="http://schemas.microsoft.com/office/powerpoint/2010/main" val="2165157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37</a:t>
            </a:r>
            <a:r>
              <a:rPr lang="en-US" dirty="0"/>
              <a:t>: </a:t>
            </a:r>
            <a:r>
              <a:rPr lang="en-US" b="0" i="0" dirty="0">
                <a:solidFill>
                  <a:srgbClr val="FF0000"/>
                </a:solidFill>
              </a:rPr>
              <a:t>Use of MMUD for various diseases has remained fairly steady in recent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Severe combined immunodeficiency (SCID) and other immune system disorders, </a:t>
            </a:r>
            <a:r>
              <a:rPr lang="en-US" sz="1200" b="0" i="0" dirty="0">
                <a:solidFill>
                  <a:srgbClr val="000000"/>
                </a:solidFill>
                <a:effectLst/>
                <a:latin typeface="Arial" panose="020B0604020202020204" pitchFamily="34" charset="0"/>
              </a:rPr>
              <a:t>Inherited abnormalities of platelets, </a:t>
            </a:r>
            <a:r>
              <a:rPr lang="en-US" b="0" i="0" dirty="0">
                <a:solidFill>
                  <a:srgbClr val="000000"/>
                </a:solidFill>
                <a:effectLst/>
                <a:latin typeface="Arial" panose="020B0604020202020204" pitchFamily="34" charset="0"/>
              </a:rPr>
              <a:t>Inherited disorders of metabolism, Histiocytic disorders, and Autoimmune Diseases.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37</a:t>
            </a:fld>
            <a:endParaRPr lang="en-US"/>
          </a:p>
        </p:txBody>
      </p:sp>
    </p:spTree>
    <p:extLst>
      <p:ext uri="{BB962C8B-B14F-4D97-AF65-F5344CB8AC3E}">
        <p14:creationId xmlns:p14="http://schemas.microsoft.com/office/powerpoint/2010/main" val="3372382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38</a:t>
            </a:r>
            <a:r>
              <a:rPr lang="en-US" dirty="0"/>
              <a:t>: </a:t>
            </a:r>
            <a:r>
              <a:rPr lang="en-US" b="0" i="0" dirty="0">
                <a:solidFill>
                  <a:srgbClr val="FF0000"/>
                </a:solidFill>
              </a:rPr>
              <a:t>RIC/NMA vs MAC conditioning is fairly even in MMUD</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38</a:t>
            </a:fld>
            <a:endParaRPr lang="en-US"/>
          </a:p>
        </p:txBody>
      </p:sp>
    </p:spTree>
    <p:extLst>
      <p:ext uri="{BB962C8B-B14F-4D97-AF65-F5344CB8AC3E}">
        <p14:creationId xmlns:p14="http://schemas.microsoft.com/office/powerpoint/2010/main" val="98523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39</a:t>
            </a:r>
            <a:r>
              <a:rPr lang="en-US" dirty="0"/>
              <a:t>: Year over year, use of MTX-based (no ATG) is the largest GVHD prophylaxis group in Matched Related Donor HCTs  and Matched Unrelated Donor HCTs for adult recipients whereas MTX-based + ATG is the predominant GVHD prophylaxis regimen for Matched Unrelated Donor HCTs for recipients &lt;18. Use of ATG with the Methotrexate-based GVHD- prophylaxis regimen is more prominent in pediatric recipients than adult recipients.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39</a:t>
            </a:fld>
            <a:endParaRPr lang="en-US"/>
          </a:p>
        </p:txBody>
      </p:sp>
    </p:spTree>
    <p:extLst>
      <p:ext uri="{BB962C8B-B14F-4D97-AF65-F5344CB8AC3E}">
        <p14:creationId xmlns:p14="http://schemas.microsoft.com/office/powerpoint/2010/main" val="848917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40</a:t>
            </a:r>
            <a:r>
              <a:rPr lang="en-US" dirty="0"/>
              <a:t>: Year over year, use of MTX-based (no ATG) is the largest GVHD prophylaxis group in Matched Related Donor HCTs  and Matched Unrelated Donor HCTs for adult recipients whereas MTX-based + ATG is the predominant GVHD prophylaxis regimen for Matched Unrelated Donor HCTs for recipients &lt;18.  Use of ATG with the Methotrexate-based GVHD- prophylaxis regimen is more prominent in pediatric recipients than adult recipients.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GVHD prophylaxis in the adult MRD setting is predominantly methotrexate-based, although the use of </a:t>
            </a:r>
            <a:r>
              <a:rPr lang="en-US" b="0" i="0" dirty="0" err="1">
                <a:solidFill>
                  <a:srgbClr val="000000"/>
                </a:solidFill>
                <a:effectLst/>
                <a:latin typeface="Calibri" panose="020F0502020204030204" pitchFamily="34" charset="0"/>
              </a:rPr>
              <a:t>PtCy</a:t>
            </a:r>
            <a:r>
              <a:rPr lang="en-US" b="0" i="0" dirty="0">
                <a:solidFill>
                  <a:srgbClr val="000000"/>
                </a:solidFill>
                <a:effectLst/>
                <a:latin typeface="Calibri" panose="020F0502020204030204" pitchFamily="34" charset="0"/>
              </a:rPr>
              <a:t> is steadily increasing.</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40</a:t>
            </a:fld>
            <a:endParaRPr lang="en-US"/>
          </a:p>
        </p:txBody>
      </p:sp>
    </p:spTree>
    <p:extLst>
      <p:ext uri="{BB962C8B-B14F-4D97-AF65-F5344CB8AC3E}">
        <p14:creationId xmlns:p14="http://schemas.microsoft.com/office/powerpoint/2010/main" val="227846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 </a:t>
            </a:r>
            <a:r>
              <a:rPr lang="en-US" b="0" dirty="0"/>
              <a:t>This slide shows the relative proportion of allogeneic transplants performed by donor type since 2000.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a:t>
            </a:fld>
            <a:endParaRPr lang="en-US"/>
          </a:p>
        </p:txBody>
      </p:sp>
    </p:spTree>
    <p:extLst>
      <p:ext uri="{BB962C8B-B14F-4D97-AF65-F5344CB8AC3E}">
        <p14:creationId xmlns:p14="http://schemas.microsoft.com/office/powerpoint/2010/main" val="613038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41</a:t>
            </a:r>
            <a:r>
              <a:rPr lang="en-US" dirty="0"/>
              <a:t>: Year over year, use of MTX-based (no ATG) is the largest GVHD prophylaxis group in Matched Related Donor HCTs  and Matched Unrelated Donor HCTs for adult recipients whereas MTX-based + ATG is the predominant GVHD prophylaxis regimen for Matched Unrelated Donor HCTs for recipients &lt;18.  Use of ATG with the Methotrexate-based GVHD- prophylaxis regimen is more prominent in pediatric recipients than adult recipients.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41</a:t>
            </a:fld>
            <a:endParaRPr lang="en-US"/>
          </a:p>
        </p:txBody>
      </p:sp>
    </p:spTree>
    <p:extLst>
      <p:ext uri="{BB962C8B-B14F-4D97-AF65-F5344CB8AC3E}">
        <p14:creationId xmlns:p14="http://schemas.microsoft.com/office/powerpoint/2010/main" val="3604698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42</a:t>
            </a:r>
            <a:r>
              <a:rPr lang="en-US" dirty="0"/>
              <a:t>: Year over year, use of MTX-based (no ATG) is the largest GVHD prophylaxis group in Matched Related Donor HCTs  and Matched Unrelated Donor HCTs for adult recipients whereas MTX-based + ATG is the predominant GVHD prophylaxis regimen for Matched Unrelated Donor HCTs for recipients &lt;18.  Use of ATG with the Methotrexate-based GVHD- prophylaxis regimen is more prominent in pediatric recipients than adult recipients.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42</a:t>
            </a:fld>
            <a:endParaRPr lang="en-US"/>
          </a:p>
        </p:txBody>
      </p:sp>
    </p:spTree>
    <p:extLst>
      <p:ext uri="{BB962C8B-B14F-4D97-AF65-F5344CB8AC3E}">
        <p14:creationId xmlns:p14="http://schemas.microsoft.com/office/powerpoint/2010/main" val="2260214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43:  </a:t>
            </a:r>
            <a:r>
              <a:rPr lang="en-US" b="0" i="0" dirty="0">
                <a:solidFill>
                  <a:srgbClr val="000000"/>
                </a:solidFill>
                <a:effectLst/>
                <a:latin typeface="Calibri" panose="020F0502020204030204" pitchFamily="34" charset="0"/>
              </a:rPr>
              <a:t>Use of Methotrexate-based GVHD prophylaxis regimens for </a:t>
            </a:r>
            <a:r>
              <a:rPr lang="en-US" b="0" i="0" dirty="0" err="1">
                <a:solidFill>
                  <a:srgbClr val="000000"/>
                </a:solidFill>
                <a:effectLst/>
                <a:latin typeface="Calibri" panose="020F0502020204030204" pitchFamily="34" charset="0"/>
              </a:rPr>
              <a:t>haplo</a:t>
            </a:r>
            <a:r>
              <a:rPr lang="en-US" b="0" i="0" dirty="0">
                <a:solidFill>
                  <a:srgbClr val="000000"/>
                </a:solidFill>
                <a:effectLst/>
                <a:latin typeface="Calibri" panose="020F0502020204030204" pitchFamily="34" charset="0"/>
              </a:rPr>
              <a:t> donor HCTs declined and disappeared by 2013.</a:t>
            </a:r>
            <a:endParaRPr lang="en-US"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43</a:t>
            </a:fld>
            <a:endParaRPr lang="en-US"/>
          </a:p>
        </p:txBody>
      </p:sp>
    </p:spTree>
    <p:extLst>
      <p:ext uri="{BB962C8B-B14F-4D97-AF65-F5344CB8AC3E}">
        <p14:creationId xmlns:p14="http://schemas.microsoft.com/office/powerpoint/2010/main" val="3657414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44: </a:t>
            </a:r>
            <a:r>
              <a:rPr lang="en-US" b="0" i="0" dirty="0">
                <a:solidFill>
                  <a:srgbClr val="000000"/>
                </a:solidFill>
                <a:effectLst/>
                <a:latin typeface="Calibri" panose="020F0502020204030204" pitchFamily="34" charset="0"/>
              </a:rPr>
              <a:t>GVHD prophylaxis in the MMUD setting has changed in recent years with a steady increase in the use of </a:t>
            </a:r>
            <a:r>
              <a:rPr lang="en-US" b="0" i="0" dirty="0" err="1">
                <a:solidFill>
                  <a:srgbClr val="000000"/>
                </a:solidFill>
                <a:effectLst/>
                <a:latin typeface="Calibri" panose="020F0502020204030204" pitchFamily="34" charset="0"/>
              </a:rPr>
              <a:t>PtCy</a:t>
            </a:r>
            <a:r>
              <a:rPr lang="en-US" b="0" i="0" dirty="0">
                <a:solidFill>
                  <a:srgbClr val="000000"/>
                </a:solidFill>
                <a:effectLst/>
                <a:latin typeface="Calibri" panose="020F0502020204030204" pitchFamily="34" charset="0"/>
              </a:rPr>
              <a:t>, and more than half of cases utilize </a:t>
            </a:r>
            <a:r>
              <a:rPr lang="en-US" b="0" i="0" dirty="0" err="1">
                <a:solidFill>
                  <a:srgbClr val="000000"/>
                </a:solidFill>
                <a:effectLst/>
                <a:latin typeface="Calibri" panose="020F0502020204030204" pitchFamily="34" charset="0"/>
              </a:rPr>
              <a:t>PtCy</a:t>
            </a:r>
            <a:r>
              <a:rPr lang="en-US" b="0" i="0" dirty="0">
                <a:solidFill>
                  <a:srgbClr val="000000"/>
                </a:solidFill>
                <a:effectLst/>
                <a:latin typeface="Calibri" panose="020F0502020204030204" pitchFamily="34" charset="0"/>
              </a:rPr>
              <a:t> since 2020.</a:t>
            </a:r>
            <a:endParaRPr lang="en-US" b="1"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44</a:t>
            </a:fld>
            <a:endParaRPr lang="en-US"/>
          </a:p>
        </p:txBody>
      </p:sp>
    </p:spTree>
    <p:extLst>
      <p:ext uri="{BB962C8B-B14F-4D97-AF65-F5344CB8AC3E}">
        <p14:creationId xmlns:p14="http://schemas.microsoft.com/office/powerpoint/2010/main" val="4079756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a:t>
            </a:r>
            <a:r>
              <a:rPr lang="en-US" sz="1200" b="1" baseline="0" dirty="0"/>
              <a:t>45</a:t>
            </a:r>
            <a:r>
              <a:rPr lang="en-US" sz="1200" dirty="0"/>
              <a:t>: The percentage of allogeneic transplants for treatment of malignant diseases in patients ≥65 </a:t>
            </a:r>
            <a:r>
              <a:rPr lang="en-US" sz="1200" i="0" dirty="0"/>
              <a:t>years continues to increase</a:t>
            </a:r>
            <a:r>
              <a:rPr lang="en-US" sz="1200" dirty="0"/>
              <a:t>.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45</a:t>
            </a:fld>
            <a:endParaRPr lang="en-US"/>
          </a:p>
        </p:txBody>
      </p:sp>
    </p:spTree>
    <p:extLst>
      <p:ext uri="{BB962C8B-B14F-4D97-AF65-F5344CB8AC3E}">
        <p14:creationId xmlns:p14="http://schemas.microsoft.com/office/powerpoint/2010/main" val="4016690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46</a:t>
            </a:r>
            <a:r>
              <a:rPr lang="en-US" sz="1200" dirty="0"/>
              <a:t>: The percentage of autologous transplants for treatment of malignant diseases in patients ≥65 </a:t>
            </a:r>
            <a:r>
              <a:rPr lang="en-US" sz="1200" i="0" dirty="0"/>
              <a:t>years </a:t>
            </a:r>
            <a:r>
              <a:rPr lang="en-US" sz="1200" dirty="0"/>
              <a:t>continues to increase. </a:t>
            </a:r>
            <a:endParaRPr lang="en-US"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46</a:t>
            </a:fld>
            <a:endParaRPr lang="en-US"/>
          </a:p>
        </p:txBody>
      </p:sp>
    </p:spTree>
    <p:extLst>
      <p:ext uri="{BB962C8B-B14F-4D97-AF65-F5344CB8AC3E}">
        <p14:creationId xmlns:p14="http://schemas.microsoft.com/office/powerpoint/2010/main" val="3752823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47</a:t>
            </a:r>
            <a:r>
              <a:rPr lang="en-US" dirty="0"/>
              <a:t>: </a:t>
            </a:r>
            <a:r>
              <a:rPr lang="en-US" b="0" i="0" dirty="0"/>
              <a:t>This slide shows the number of allogeneic procedures for malignant diseases by recipient age since 2005.</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47</a:t>
            </a:fld>
            <a:endParaRPr lang="en-US"/>
          </a:p>
        </p:txBody>
      </p:sp>
    </p:spTree>
    <p:extLst>
      <p:ext uri="{BB962C8B-B14F-4D97-AF65-F5344CB8AC3E}">
        <p14:creationId xmlns:p14="http://schemas.microsoft.com/office/powerpoint/2010/main" val="2681714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48</a:t>
            </a:r>
            <a:r>
              <a:rPr lang="en-US" dirty="0"/>
              <a:t>: </a:t>
            </a:r>
            <a:r>
              <a:rPr lang="en-US" b="0" i="0" dirty="0"/>
              <a:t>This slide shows the number of autologous procedures for malignant diseases by recipient age since 2005.</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48</a:t>
            </a:fld>
            <a:endParaRPr lang="en-US"/>
          </a:p>
        </p:txBody>
      </p:sp>
    </p:spTree>
    <p:extLst>
      <p:ext uri="{BB962C8B-B14F-4D97-AF65-F5344CB8AC3E}">
        <p14:creationId xmlns:p14="http://schemas.microsoft.com/office/powerpoint/2010/main" val="3048118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49</a:t>
            </a:r>
            <a:r>
              <a:rPr lang="en-US" dirty="0"/>
              <a:t>: Allogeneic and autologous indications for HCT in the U.S. in 2021 for pediatric patients. See slide 55 for the breakdown of other malignant diseases and slide 56 for non-malignant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49</a:t>
            </a:fld>
            <a:endParaRPr lang="en-US"/>
          </a:p>
        </p:txBody>
      </p:sp>
    </p:spTree>
    <p:extLst>
      <p:ext uri="{BB962C8B-B14F-4D97-AF65-F5344CB8AC3E}">
        <p14:creationId xmlns:p14="http://schemas.microsoft.com/office/powerpoint/2010/main" val="3193507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50</a:t>
            </a:r>
            <a:r>
              <a:rPr lang="en-US" dirty="0"/>
              <a:t>: The most common indications for HCT for adults in the U.S.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50</a:t>
            </a:fld>
            <a:endParaRPr lang="en-US"/>
          </a:p>
        </p:txBody>
      </p:sp>
    </p:spTree>
    <p:extLst>
      <p:ext uri="{BB962C8B-B14F-4D97-AF65-F5344CB8AC3E}">
        <p14:creationId xmlns:p14="http://schemas.microsoft.com/office/powerpoint/2010/main" val="344100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 </a:t>
            </a:r>
            <a:r>
              <a:rPr lang="en-US" sz="1200" kern="1200" dirty="0">
                <a:solidFill>
                  <a:schemeClr val="tx1"/>
                </a:solidFill>
                <a:effectLst/>
                <a:latin typeface="+mn-lt"/>
                <a:ea typeface="+mn-ea"/>
                <a:cs typeface="+mn-cs"/>
              </a:rPr>
              <a:t>Between 2015 and 2021, among pediatric recipients, matched unrelated donors were the most common donor type used followed by matched related donor. </a:t>
            </a:r>
            <a:r>
              <a:rPr lang="en-US" sz="1200" kern="1200" dirty="0" err="1">
                <a:solidFill>
                  <a:schemeClr val="tx1"/>
                </a:solidFill>
                <a:effectLst/>
                <a:latin typeface="+mn-lt"/>
                <a:ea typeface="+mn-ea"/>
                <a:cs typeface="+mn-cs"/>
              </a:rPr>
              <a:t>Haplo</a:t>
            </a:r>
            <a:r>
              <a:rPr lang="en-US" sz="1200" kern="1200" dirty="0">
                <a:solidFill>
                  <a:schemeClr val="tx1"/>
                </a:solidFill>
                <a:effectLst/>
                <a:latin typeface="+mn-lt"/>
                <a:ea typeface="+mn-ea"/>
                <a:cs typeface="+mn-cs"/>
              </a:rPr>
              <a:t> and CB donors are equally represented with a small proportion of transplant patients receiving MMUD.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all age groups, MUDs are the most commonly used donor type, with the use of CB and MRDs diminishing with age.</a:t>
            </a:r>
            <a:endParaRPr lang="en-US" b="1" dirty="0"/>
          </a:p>
          <a:p>
            <a:endParaRPr lang="en-US" dirty="0"/>
          </a:p>
        </p:txBody>
      </p:sp>
      <p:sp>
        <p:nvSpPr>
          <p:cNvPr id="4" name="Slide Number Placeholder 3"/>
          <p:cNvSpPr>
            <a:spLocks noGrp="1"/>
          </p:cNvSpPr>
          <p:nvPr>
            <p:ph type="sldNum" sz="quarter" idx="5"/>
          </p:nvPr>
        </p:nvSpPr>
        <p:spPr/>
        <p:txBody>
          <a:bodyPr/>
          <a:lstStyle/>
          <a:p>
            <a:fld id="{C3B72AB8-42CB-4DCD-BA7A-B105023AD6EB}" type="slidenum">
              <a:rPr lang="en-US" smtClean="0"/>
              <a:t>6</a:t>
            </a:fld>
            <a:endParaRPr lang="en-US"/>
          </a:p>
        </p:txBody>
      </p:sp>
    </p:spTree>
    <p:extLst>
      <p:ext uri="{BB962C8B-B14F-4D97-AF65-F5344CB8AC3E}">
        <p14:creationId xmlns:p14="http://schemas.microsoft.com/office/powerpoint/2010/main" val="828527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51</a:t>
            </a:r>
            <a:r>
              <a:rPr lang="en-US" dirty="0"/>
              <a:t>: The other malignant indications for autologous HCT for children in the U.S. in 2021.</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51</a:t>
            </a:fld>
            <a:endParaRPr lang="en-US"/>
          </a:p>
        </p:txBody>
      </p:sp>
    </p:spTree>
    <p:extLst>
      <p:ext uri="{BB962C8B-B14F-4D97-AF65-F5344CB8AC3E}">
        <p14:creationId xmlns:p14="http://schemas.microsoft.com/office/powerpoint/2010/main" val="3489881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52</a:t>
            </a:r>
            <a:r>
              <a:rPr lang="en-US" dirty="0"/>
              <a:t>: The other non-malignant indications for allogeneic HCT for children in the U.S. in 2021.</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52</a:t>
            </a:fld>
            <a:endParaRPr lang="en-US"/>
          </a:p>
        </p:txBody>
      </p:sp>
    </p:spTree>
    <p:extLst>
      <p:ext uri="{BB962C8B-B14F-4D97-AF65-F5344CB8AC3E}">
        <p14:creationId xmlns:p14="http://schemas.microsoft.com/office/powerpoint/2010/main" val="767077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53</a:t>
            </a:r>
            <a:r>
              <a:rPr lang="en-US" dirty="0"/>
              <a:t>: AML is the most common indication for allogeneic HCT, accounting for about 50% of procedures.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53</a:t>
            </a:fld>
            <a:endParaRPr lang="en-US"/>
          </a:p>
        </p:txBody>
      </p:sp>
    </p:spTree>
    <p:extLst>
      <p:ext uri="{BB962C8B-B14F-4D97-AF65-F5344CB8AC3E}">
        <p14:creationId xmlns:p14="http://schemas.microsoft.com/office/powerpoint/2010/main" val="2712206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54: </a:t>
            </a:r>
            <a:r>
              <a:rPr lang="en-US" b="0" dirty="0"/>
              <a:t>This slide shows trends in AML transplant activity over time according to age group. This shows increased use in older adults (65+), with stable activity in other age groups.</a:t>
            </a:r>
            <a:endParaRPr lang="en-US" sz="1200" b="0" baseline="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54</a:t>
            </a:fld>
            <a:endParaRPr lang="en-US"/>
          </a:p>
        </p:txBody>
      </p:sp>
    </p:spTree>
    <p:extLst>
      <p:ext uri="{BB962C8B-B14F-4D97-AF65-F5344CB8AC3E}">
        <p14:creationId xmlns:p14="http://schemas.microsoft.com/office/powerpoint/2010/main" val="3949968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55: </a:t>
            </a:r>
            <a:r>
              <a:rPr lang="en-US" b="0" dirty="0"/>
              <a:t>The use of transplants in AML is particularly increasing in those in CR1, compared to stable utilization among those with CR2+ (2</a:t>
            </a:r>
            <a:r>
              <a:rPr lang="en-US" b="0" baseline="0" dirty="0"/>
              <a:t>nd</a:t>
            </a:r>
            <a:r>
              <a:rPr lang="en-US" b="0" dirty="0"/>
              <a:t> or subsequent complete remission</a:t>
            </a:r>
            <a:r>
              <a:rPr lang="en-US" dirty="0"/>
              <a:t>),</a:t>
            </a:r>
            <a:r>
              <a:rPr lang="en-US" b="0" dirty="0"/>
              <a:t> or relapsed disease/ never in CR (includes Primary induction failure).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55</a:t>
            </a:fld>
            <a:endParaRPr lang="en-US"/>
          </a:p>
        </p:txBody>
      </p:sp>
    </p:spTree>
    <p:extLst>
      <p:ext uri="{BB962C8B-B14F-4D97-AF65-F5344CB8AC3E}">
        <p14:creationId xmlns:p14="http://schemas.microsoft.com/office/powerpoint/2010/main" val="4210073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56: </a:t>
            </a:r>
            <a:r>
              <a:rPr lang="en-US" b="0" dirty="0"/>
              <a:t>This slide shows trends in ALL transplant activity over time according to age groups. </a:t>
            </a:r>
            <a:endParaRPr lang="en-US" sz="1200" b="0" baseline="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56</a:t>
            </a:fld>
            <a:endParaRPr lang="en-US"/>
          </a:p>
        </p:txBody>
      </p:sp>
    </p:spTree>
    <p:extLst>
      <p:ext uri="{BB962C8B-B14F-4D97-AF65-F5344CB8AC3E}">
        <p14:creationId xmlns:p14="http://schemas.microsoft.com/office/powerpoint/2010/main" val="2357242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57: </a:t>
            </a:r>
            <a:r>
              <a:rPr lang="en-US" b="0" dirty="0"/>
              <a:t>Transplant activity for ALL is fairly stable in recent years. </a:t>
            </a:r>
            <a:endParaRPr lang="en-US" b="0" i="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57</a:t>
            </a:fld>
            <a:endParaRPr lang="en-US"/>
          </a:p>
        </p:txBody>
      </p:sp>
    </p:spTree>
    <p:extLst>
      <p:ext uri="{BB962C8B-B14F-4D97-AF65-F5344CB8AC3E}">
        <p14:creationId xmlns:p14="http://schemas.microsoft.com/office/powerpoint/2010/main" val="476858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58: </a:t>
            </a:r>
            <a:r>
              <a:rPr lang="en-US" b="0" i="0" baseline="0" dirty="0"/>
              <a:t>The number of autologous transplants for MM and Lymphoma.</a:t>
            </a:r>
            <a:endParaRPr lang="en-US" sz="1200"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58</a:t>
            </a:fld>
            <a:endParaRPr lang="en-US"/>
          </a:p>
        </p:txBody>
      </p:sp>
    </p:spTree>
    <p:extLst>
      <p:ext uri="{BB962C8B-B14F-4D97-AF65-F5344CB8AC3E}">
        <p14:creationId xmlns:p14="http://schemas.microsoft.com/office/powerpoint/2010/main" val="2850827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59: </a:t>
            </a:r>
            <a:r>
              <a:rPr lang="en-US" b="0" dirty="0"/>
              <a:t>This slide shows a decrease in autologous HCT for Diffuse Large B-Cell Lymphoma.</a:t>
            </a:r>
            <a:endParaRPr lang="en-US" b="1"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59</a:t>
            </a:fld>
            <a:endParaRPr lang="en-US"/>
          </a:p>
        </p:txBody>
      </p:sp>
    </p:spTree>
    <p:extLst>
      <p:ext uri="{BB962C8B-B14F-4D97-AF65-F5344CB8AC3E}">
        <p14:creationId xmlns:p14="http://schemas.microsoft.com/office/powerpoint/2010/main" val="2453481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60: </a:t>
            </a:r>
            <a:r>
              <a:rPr lang="en-US" dirty="0"/>
              <a:t>Causes of death for recipients undergoing autologous HCT </a:t>
            </a:r>
            <a:r>
              <a:rPr lang="en-US" b="0" i="0" dirty="0">
                <a:solidFill>
                  <a:srgbClr val="000000"/>
                </a:solidFill>
                <a:effectLst/>
                <a:latin typeface="Calibri" panose="020F0502020204030204" pitchFamily="34" charset="0"/>
              </a:rPr>
              <a:t>by organ failure or infection decreases significantly after the initial 100 days post transplant.</a:t>
            </a:r>
            <a:endParaRPr lang="en-US" b="1"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60</a:t>
            </a:fld>
            <a:endParaRPr lang="en-US"/>
          </a:p>
        </p:txBody>
      </p:sp>
    </p:spTree>
    <p:extLst>
      <p:ext uri="{BB962C8B-B14F-4D97-AF65-F5344CB8AC3E}">
        <p14:creationId xmlns:p14="http://schemas.microsoft.com/office/powerpoint/2010/main" val="99316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a:t>
            </a:r>
            <a:r>
              <a:rPr lang="en-US" dirty="0"/>
              <a:t>: </a:t>
            </a:r>
            <a:r>
              <a:rPr lang="en-US" b="0" dirty="0"/>
              <a:t>This slide shows the relative proportion of transplants performed by HCT comorbidity </a:t>
            </a:r>
            <a:r>
              <a:rPr lang="en-US" b="0" i="0" dirty="0">
                <a:solidFill>
                  <a:srgbClr val="000000"/>
                </a:solidFill>
                <a:effectLst/>
                <a:latin typeface="Calibri" panose="020F0502020204030204" pitchFamily="34" charset="0"/>
              </a:rPr>
              <a:t>index</a:t>
            </a:r>
            <a:r>
              <a:rPr lang="en-US" b="0" dirty="0"/>
              <a:t> group for allogeneic recipients since 2011.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a:t>
            </a:fld>
            <a:endParaRPr lang="en-US"/>
          </a:p>
        </p:txBody>
      </p:sp>
    </p:spTree>
    <p:extLst>
      <p:ext uri="{BB962C8B-B14F-4D97-AF65-F5344CB8AC3E}">
        <p14:creationId xmlns:p14="http://schemas.microsoft.com/office/powerpoint/2010/main" val="13208107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61: </a:t>
            </a:r>
            <a:r>
              <a:rPr lang="en-US" dirty="0"/>
              <a:t>Causes of death for recipients undergoing allogeneic HCT are shown according to age and whether death occurred in the first 100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61</a:t>
            </a:fld>
            <a:endParaRPr lang="en-US"/>
          </a:p>
        </p:txBody>
      </p:sp>
    </p:spTree>
    <p:extLst>
      <p:ext uri="{BB962C8B-B14F-4D97-AF65-F5344CB8AC3E}">
        <p14:creationId xmlns:p14="http://schemas.microsoft.com/office/powerpoint/2010/main" val="3974372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62: </a:t>
            </a:r>
            <a:r>
              <a:rPr lang="en-US" dirty="0"/>
              <a:t>Causes of death for recipients undergoing MUD HCT are shown according to age and whether death occurred in the first 100 days.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62</a:t>
            </a:fld>
            <a:endParaRPr lang="en-US"/>
          </a:p>
        </p:txBody>
      </p:sp>
    </p:spTree>
    <p:extLst>
      <p:ext uri="{BB962C8B-B14F-4D97-AF65-F5344CB8AC3E}">
        <p14:creationId xmlns:p14="http://schemas.microsoft.com/office/powerpoint/2010/main" val="496417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63: </a:t>
            </a:r>
            <a:r>
              <a:rPr lang="en-US" dirty="0"/>
              <a:t>Causes of death for recipients undergoing </a:t>
            </a:r>
            <a:r>
              <a:rPr lang="en-US" dirty="0" err="1"/>
              <a:t>haplo</a:t>
            </a:r>
            <a:r>
              <a:rPr lang="en-US" dirty="0"/>
              <a:t> HCT are shown according to age and whether death occurred in the first 100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15813218-D78A-4CED-92B2-D60760461F89}" type="slidenum">
              <a:rPr lang="en-US" smtClean="0"/>
              <a:t>63</a:t>
            </a:fld>
            <a:endParaRPr lang="en-US"/>
          </a:p>
        </p:txBody>
      </p:sp>
    </p:spTree>
    <p:extLst>
      <p:ext uri="{BB962C8B-B14F-4D97-AF65-F5344CB8AC3E}">
        <p14:creationId xmlns:p14="http://schemas.microsoft.com/office/powerpoint/2010/main" val="13072095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64: </a:t>
            </a:r>
            <a:r>
              <a:rPr lang="en-US" dirty="0"/>
              <a:t>Causes of death for recipients undergoing mismatched (non-</a:t>
            </a:r>
            <a:r>
              <a:rPr lang="en-US" dirty="0" err="1"/>
              <a:t>haplo</a:t>
            </a:r>
            <a:r>
              <a:rPr lang="en-US" dirty="0"/>
              <a:t>) </a:t>
            </a:r>
            <a:r>
              <a:rPr lang="en-US" b="0" i="0" dirty="0">
                <a:solidFill>
                  <a:srgbClr val="000000"/>
                </a:solidFill>
                <a:effectLst/>
                <a:latin typeface="Calibri" panose="020F0502020204030204" pitchFamily="34" charset="0"/>
              </a:rPr>
              <a:t>related</a:t>
            </a:r>
            <a:r>
              <a:rPr lang="en-US" dirty="0"/>
              <a:t> HCT are shown according to age and whether death occurred in the first 100 days.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64</a:t>
            </a:fld>
            <a:endParaRPr lang="en-US"/>
          </a:p>
        </p:txBody>
      </p:sp>
    </p:spTree>
    <p:extLst>
      <p:ext uri="{BB962C8B-B14F-4D97-AF65-F5344CB8AC3E}">
        <p14:creationId xmlns:p14="http://schemas.microsoft.com/office/powerpoint/2010/main" val="721242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65: </a:t>
            </a:r>
            <a:r>
              <a:rPr lang="en-US" dirty="0"/>
              <a:t>Causes of death for recipients undergoing mismatched unrelated donor HCT are shown according to age and whether death occurred in the first 100 days.</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65</a:t>
            </a:fld>
            <a:endParaRPr lang="en-US"/>
          </a:p>
        </p:txBody>
      </p:sp>
    </p:spTree>
    <p:extLst>
      <p:ext uri="{BB962C8B-B14F-4D97-AF65-F5344CB8AC3E}">
        <p14:creationId xmlns:p14="http://schemas.microsoft.com/office/powerpoint/2010/main" val="39133715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66</a:t>
            </a:r>
            <a:r>
              <a:rPr lang="en-US" dirty="0"/>
              <a:t>: This</a:t>
            </a:r>
            <a:r>
              <a:rPr lang="en-US" baseline="0" dirty="0"/>
              <a:t> slide shows a breakdown of commonly used conditioning regimens for myeloablative (MAC) and reduced intensity/non-myeloablative (RIC/NMA) conditioning in patients with AML or MDS/MPN.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pPr>
              <a:lnSpc>
                <a:spcPct val="80000"/>
              </a:lnSpc>
              <a:spcBef>
                <a:spcPts val="600"/>
              </a:spcBef>
              <a:buFontTx/>
              <a:buChar char="•"/>
            </a:pPr>
            <a:r>
              <a:rPr lang="en-US" sz="1200" dirty="0"/>
              <a:t> </a:t>
            </a:r>
            <a:r>
              <a:rPr lang="en-US" sz="1200" b="1" dirty="0"/>
              <a:t>Myeloablative conditioning regimen</a:t>
            </a:r>
            <a:r>
              <a:rPr lang="en-US" sz="1200" dirty="0"/>
              <a:t>: regimens with total body irradiation doses of ≥500 </a:t>
            </a:r>
            <a:r>
              <a:rPr lang="en-US" sz="1200" dirty="0" err="1"/>
              <a:t>cGY</a:t>
            </a:r>
            <a:r>
              <a:rPr lang="en-US" sz="1200" dirty="0"/>
              <a:t>, single fractionated doses of ≥800 </a:t>
            </a:r>
            <a:r>
              <a:rPr lang="en-US" sz="1200" dirty="0" err="1"/>
              <a:t>cGY</a:t>
            </a:r>
            <a:r>
              <a:rPr lang="en-US" sz="1200" dirty="0"/>
              <a:t>, busulfan doses of &gt;9mg/kg </a:t>
            </a:r>
            <a:r>
              <a:rPr lang="en-US" sz="1200" b="0" i="0" kern="1200" dirty="0">
                <a:solidFill>
                  <a:schemeClr val="tx1"/>
                </a:solidFill>
                <a:effectLst/>
                <a:latin typeface="+mn-lt"/>
                <a:ea typeface="+mn-ea"/>
                <a:cs typeface="+mn-cs"/>
              </a:rPr>
              <a:t>oral or Bu &gt;= 7.2 mg/kg IV</a:t>
            </a:r>
            <a:r>
              <a:rPr lang="en-US" sz="1200" dirty="0"/>
              <a:t>, or melphalan doses of &gt;150 mg/m</a:t>
            </a:r>
            <a:r>
              <a:rPr lang="en-US" sz="1200" baseline="30000" dirty="0"/>
              <a:t>2</a:t>
            </a:r>
            <a:r>
              <a:rPr lang="en-US" sz="1200" dirty="0"/>
              <a:t> given as single agents or in combination with other drugs.</a:t>
            </a:r>
          </a:p>
          <a:p>
            <a:pPr>
              <a:lnSpc>
                <a:spcPct val="80000"/>
              </a:lnSpc>
              <a:spcBef>
                <a:spcPts val="600"/>
              </a:spcBef>
              <a:buFontTx/>
              <a:buChar char="•"/>
            </a:pPr>
            <a:r>
              <a:rPr lang="en-US" sz="1200" b="1" dirty="0"/>
              <a:t> Reduced-intensity conditioning/non-myeloablative regimen</a:t>
            </a:r>
            <a:r>
              <a:rPr lang="en-US" sz="1200" dirty="0"/>
              <a:t>: regimens with lower doses of total body irradiation, fractionated radiation therapy, Busulfan, and Melphalan than those used to define a myeloablative conditioning regimen (above).</a:t>
            </a:r>
          </a:p>
          <a:p>
            <a:pPr>
              <a:lnSpc>
                <a:spcPct val="80000"/>
              </a:lnSpc>
              <a:spcBef>
                <a:spcPts val="600"/>
              </a:spcBef>
            </a:pPr>
            <a:endParaRPr lang="en-US" sz="1200" dirty="0"/>
          </a:p>
          <a:p>
            <a:pPr>
              <a:lnSpc>
                <a:spcPct val="80000"/>
              </a:lnSpc>
              <a:spcBef>
                <a:spcPts val="600"/>
              </a:spcBef>
            </a:pPr>
            <a:r>
              <a:rPr lang="en-US" sz="1200" kern="1200" dirty="0">
                <a:solidFill>
                  <a:schemeClr val="tx1"/>
                </a:solidFill>
                <a:effectLst/>
                <a:highlight>
                  <a:srgbClr val="FFFF00"/>
                </a:highlight>
                <a:latin typeface="+mn-lt"/>
                <a:ea typeface="+mn-ea"/>
                <a:cs typeface="+mn-cs"/>
              </a:rPr>
              <a:t>References for conditioning intensity: </a:t>
            </a:r>
          </a:p>
          <a:p>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Ballen K, Rizzo D, Giralt S, Lazarus H, Ho V, et al. Defining the intensity of conditioning regimens: working definitions.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2009;15(12):1628–1633.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10.1016/j.bbmt.2009.07.004.</a:t>
            </a:r>
          </a:p>
          <a:p>
            <a:r>
              <a:rPr lang="en-US" sz="1200" kern="1200" dirty="0">
                <a:solidFill>
                  <a:schemeClr val="tx1"/>
                </a:solidFill>
                <a:effectLst/>
                <a:latin typeface="+mn-lt"/>
                <a:ea typeface="+mn-ea"/>
                <a:cs typeface="+mn-cs"/>
              </a:rPr>
              <a:t>2. Giralt S, Ballen K, Rizzo D,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Horowitz M, Pasquini M, et al. Reduced-intensity conditioning regimen workshop: defining the dose spectrum. Report of a workshop convened by the center for international blood and marrow transplant research.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2009;15(3):367–369.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10.1016/j.bbmt.2008.12.497.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66</a:t>
            </a:fld>
            <a:endParaRPr lang="en-US"/>
          </a:p>
        </p:txBody>
      </p:sp>
    </p:spTree>
    <p:extLst>
      <p:ext uri="{BB962C8B-B14F-4D97-AF65-F5344CB8AC3E}">
        <p14:creationId xmlns:p14="http://schemas.microsoft.com/office/powerpoint/2010/main" val="11640614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67</a:t>
            </a:r>
            <a:r>
              <a:rPr lang="en-US" dirty="0"/>
              <a:t>: This</a:t>
            </a:r>
            <a:r>
              <a:rPr lang="en-US" baseline="0" dirty="0"/>
              <a:t> slide shows a breakdown of commonly used conditioning regimens for myeloablative (MAC) and reduced intensity/Non-myeloablative (RIC/NMA) conditioning in patients with 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a:lnSpc>
                <a:spcPct val="80000"/>
              </a:lnSpc>
              <a:spcBef>
                <a:spcPts val="600"/>
              </a:spcBef>
              <a:buFontTx/>
              <a:buChar char="•"/>
            </a:pPr>
            <a:r>
              <a:rPr lang="en-US" sz="1200" dirty="0"/>
              <a:t> </a:t>
            </a:r>
            <a:r>
              <a:rPr lang="en-US" sz="1200" b="1" dirty="0"/>
              <a:t>Myeloablative conditioning regimen</a:t>
            </a:r>
            <a:r>
              <a:rPr lang="en-US" sz="1200" dirty="0"/>
              <a:t>: regimens with total body irradiation doses of ≥500 </a:t>
            </a:r>
            <a:r>
              <a:rPr lang="en-US" sz="1200" dirty="0" err="1"/>
              <a:t>cGY</a:t>
            </a:r>
            <a:r>
              <a:rPr lang="en-US" sz="1200" dirty="0"/>
              <a:t>, single fractionated doses of ≥800 </a:t>
            </a:r>
            <a:r>
              <a:rPr lang="en-US" sz="1200" dirty="0" err="1"/>
              <a:t>cGY</a:t>
            </a:r>
            <a:r>
              <a:rPr lang="en-US" sz="1200" dirty="0"/>
              <a:t>, busulfan doses of &gt;9mg/kg </a:t>
            </a:r>
            <a:r>
              <a:rPr lang="en-US" sz="1200" b="0" i="0" kern="1200" dirty="0">
                <a:solidFill>
                  <a:schemeClr val="tx1"/>
                </a:solidFill>
                <a:effectLst/>
                <a:latin typeface="+mn-lt"/>
                <a:ea typeface="+mn-ea"/>
                <a:cs typeface="+mn-cs"/>
              </a:rPr>
              <a:t>oral or Bu &gt;= 7.2 mg/kg IV</a:t>
            </a:r>
            <a:r>
              <a:rPr lang="en-US" sz="1200" dirty="0"/>
              <a:t>, or melphalan doses of &gt;150 mg/m</a:t>
            </a:r>
            <a:r>
              <a:rPr lang="en-US" sz="1200" baseline="30000" dirty="0"/>
              <a:t>2</a:t>
            </a:r>
            <a:r>
              <a:rPr lang="en-US" sz="1200" dirty="0"/>
              <a:t> given as single agents or in combination with other drugs.</a:t>
            </a:r>
          </a:p>
          <a:p>
            <a:pPr>
              <a:lnSpc>
                <a:spcPct val="80000"/>
              </a:lnSpc>
              <a:spcBef>
                <a:spcPts val="600"/>
              </a:spcBef>
              <a:buFontTx/>
              <a:buChar char="•"/>
            </a:pPr>
            <a:r>
              <a:rPr lang="en-US" sz="1200" b="1" dirty="0"/>
              <a:t> Reduced-intensity conditioning/Non-myeloablative regimen</a:t>
            </a:r>
            <a:r>
              <a:rPr lang="en-US" sz="1200" dirty="0"/>
              <a:t>: regimens with lower doses of total body irradiation, fractionated radiation therapy, Busulfan, and Melphalan than those used to define a myeloablative conditioning regimen (above).</a:t>
            </a:r>
          </a:p>
          <a:p>
            <a:pPr>
              <a:lnSpc>
                <a:spcPct val="80000"/>
              </a:lnSpc>
              <a:spcBef>
                <a:spcPts val="600"/>
              </a:spcBef>
            </a:pPr>
            <a:endParaRPr lang="en-US" sz="1200" dirty="0"/>
          </a:p>
          <a:p>
            <a:pPr>
              <a:lnSpc>
                <a:spcPct val="80000"/>
              </a:lnSpc>
              <a:spcBef>
                <a:spcPts val="600"/>
              </a:spcBef>
            </a:pPr>
            <a:r>
              <a:rPr lang="en-US" sz="1200" kern="1200" dirty="0">
                <a:solidFill>
                  <a:schemeClr val="tx1"/>
                </a:solidFill>
                <a:effectLst/>
                <a:highlight>
                  <a:srgbClr val="FFFF00"/>
                </a:highlight>
                <a:latin typeface="+mn-lt"/>
                <a:ea typeface="+mn-ea"/>
                <a:cs typeface="+mn-cs"/>
              </a:rPr>
              <a:t>References for conditioning intensity: </a:t>
            </a:r>
          </a:p>
          <a:p>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Ballen K, Rizzo D, Giralt S, Lazarus H, Ho V, et al. Defining the intensity of conditioning regimens: working definitions.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2009;15(12):1628–1633.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10.1016/j.bbmt.2009.07.004.</a:t>
            </a:r>
          </a:p>
          <a:p>
            <a:r>
              <a:rPr lang="en-US" sz="1200" kern="1200" dirty="0">
                <a:solidFill>
                  <a:schemeClr val="tx1"/>
                </a:solidFill>
                <a:effectLst/>
                <a:latin typeface="+mn-lt"/>
                <a:ea typeface="+mn-ea"/>
                <a:cs typeface="+mn-cs"/>
              </a:rPr>
              <a:t>2. Giralt S, Ballen K, Rizzo D, </a:t>
            </a:r>
            <a:r>
              <a:rPr lang="en-US" sz="1200" kern="1200" dirty="0" err="1">
                <a:solidFill>
                  <a:schemeClr val="tx1"/>
                </a:solidFill>
                <a:effectLst/>
                <a:latin typeface="+mn-lt"/>
                <a:ea typeface="+mn-ea"/>
                <a:cs typeface="+mn-cs"/>
              </a:rPr>
              <a:t>Bacigalupo</a:t>
            </a:r>
            <a:r>
              <a:rPr lang="en-US" sz="1200" kern="1200" dirty="0">
                <a:solidFill>
                  <a:schemeClr val="tx1"/>
                </a:solidFill>
                <a:effectLst/>
                <a:latin typeface="+mn-lt"/>
                <a:ea typeface="+mn-ea"/>
                <a:cs typeface="+mn-cs"/>
              </a:rPr>
              <a:t> A, Horowitz M, Pasquini M, et al. Reduced-intensity conditioning regimen workshop: defining the dose spectrum. Report of a workshop convened by the center for international blood and marrow transplant research. </a:t>
            </a:r>
            <a:r>
              <a:rPr lang="en-US" sz="1200" i="1" kern="1200" dirty="0">
                <a:solidFill>
                  <a:schemeClr val="tx1"/>
                </a:solidFill>
                <a:effectLst/>
                <a:latin typeface="+mn-lt"/>
                <a:ea typeface="+mn-ea"/>
                <a:cs typeface="+mn-cs"/>
              </a:rPr>
              <a:t>Biology of blood and marrow transplantation : journal of the American Society for Blood and Marrow Transplantation. </a:t>
            </a:r>
            <a:r>
              <a:rPr lang="en-US" sz="1200" kern="1200" dirty="0">
                <a:solidFill>
                  <a:schemeClr val="tx1"/>
                </a:solidFill>
                <a:effectLst/>
                <a:latin typeface="+mn-lt"/>
                <a:ea typeface="+mn-ea"/>
                <a:cs typeface="+mn-cs"/>
              </a:rPr>
              <a:t>2009;15(3):367–369.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10.1016/j.bbmt.2008.12.497.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67</a:t>
            </a:fld>
            <a:endParaRPr lang="en-US"/>
          </a:p>
        </p:txBody>
      </p:sp>
    </p:spTree>
    <p:extLst>
      <p:ext uri="{BB962C8B-B14F-4D97-AF65-F5344CB8AC3E}">
        <p14:creationId xmlns:p14="http://schemas.microsoft.com/office/powerpoint/2010/main" val="693335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68: </a:t>
            </a:r>
            <a:r>
              <a:rPr lang="en-US" i="0" dirty="0"/>
              <a:t>Percentage of racial/ethnic allogeneic recipients according to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Non-malignant disease includes </a:t>
            </a:r>
            <a:r>
              <a:rPr lang="en-US" b="0" i="0" dirty="0">
                <a:solidFill>
                  <a:srgbClr val="000000"/>
                </a:solidFill>
                <a:effectLst/>
                <a:latin typeface="Arial" panose="020B0604020202020204" pitchFamily="34" charset="0"/>
              </a:rPr>
              <a:t>inherited abnormalities erythrocyte differentiation or function, Severe Combined Immunodeficiency (SCID) and other immune system disorders, </a:t>
            </a:r>
            <a:r>
              <a:rPr lang="en-US" sz="1200" b="0" i="0" dirty="0">
                <a:solidFill>
                  <a:srgbClr val="000000"/>
                </a:solidFill>
                <a:effectLst/>
                <a:latin typeface="Arial" panose="020B0604020202020204" pitchFamily="34" charset="0"/>
              </a:rPr>
              <a:t>inherited abnormalities of platelets, i</a:t>
            </a:r>
            <a:r>
              <a:rPr lang="en-US" b="0" i="0" dirty="0">
                <a:solidFill>
                  <a:srgbClr val="000000"/>
                </a:solidFill>
                <a:effectLst/>
                <a:latin typeface="Arial" panose="020B0604020202020204" pitchFamily="34" charset="0"/>
              </a:rPr>
              <a:t>nherited disorders of metabolism, histiocytic disorders, and autoimmune diseases.</a:t>
            </a:r>
            <a:endParaRPr lang="en-US"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68</a:t>
            </a:fld>
            <a:endParaRPr lang="en-US"/>
          </a:p>
        </p:txBody>
      </p:sp>
    </p:spTree>
    <p:extLst>
      <p:ext uri="{BB962C8B-B14F-4D97-AF65-F5344CB8AC3E}">
        <p14:creationId xmlns:p14="http://schemas.microsoft.com/office/powerpoint/2010/main" val="3132770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69: </a:t>
            </a:r>
            <a:r>
              <a:rPr lang="en-US" i="0" dirty="0"/>
              <a:t>Percentage of racial/ethnic autologous recipients according to disease.</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69</a:t>
            </a:fld>
            <a:endParaRPr lang="en-US"/>
          </a:p>
        </p:txBody>
      </p:sp>
    </p:spTree>
    <p:extLst>
      <p:ext uri="{BB962C8B-B14F-4D97-AF65-F5344CB8AC3E}">
        <p14:creationId xmlns:p14="http://schemas.microsoft.com/office/powerpoint/2010/main" val="779207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70: </a:t>
            </a:r>
            <a:r>
              <a:rPr lang="en-US" i="0" dirty="0"/>
              <a:t>Percentage of racial/ethnic allogeneic recipients according to graft type.</a:t>
            </a:r>
          </a:p>
          <a:p>
            <a:endParaRPr lang="en-US" dirty="0"/>
          </a:p>
        </p:txBody>
      </p:sp>
      <p:sp>
        <p:nvSpPr>
          <p:cNvPr id="4" name="Slide Number Placeholder 3"/>
          <p:cNvSpPr>
            <a:spLocks noGrp="1"/>
          </p:cNvSpPr>
          <p:nvPr>
            <p:ph type="sldNum" sz="quarter" idx="5"/>
          </p:nvPr>
        </p:nvSpPr>
        <p:spPr/>
        <p:txBody>
          <a:bodyPr/>
          <a:lstStyle/>
          <a:p>
            <a:fld id="{C3B72AB8-42CB-4DCD-BA7A-B105023AD6EB}" type="slidenum">
              <a:rPr lang="en-US" smtClean="0"/>
              <a:t>70</a:t>
            </a:fld>
            <a:endParaRPr lang="en-US"/>
          </a:p>
        </p:txBody>
      </p:sp>
    </p:spTree>
    <p:extLst>
      <p:ext uri="{BB962C8B-B14F-4D97-AF65-F5344CB8AC3E}">
        <p14:creationId xmlns:p14="http://schemas.microsoft.com/office/powerpoint/2010/main" val="98560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8</a:t>
            </a:r>
            <a:r>
              <a:rPr lang="en-US" dirty="0"/>
              <a:t>: Since 2013, the number of allogeneic transplants with HCT comorbidity index 5 or more has increased while the number with HCT-CI = 0 decreased.</a:t>
            </a:r>
            <a:endParaRPr lang="en-US" b="0"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a:t>
            </a:fld>
            <a:endParaRPr lang="en-US"/>
          </a:p>
        </p:txBody>
      </p:sp>
    </p:spTree>
    <p:extLst>
      <p:ext uri="{BB962C8B-B14F-4D97-AF65-F5344CB8AC3E}">
        <p14:creationId xmlns:p14="http://schemas.microsoft.com/office/powerpoint/2010/main" val="15764717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71: </a:t>
            </a:r>
            <a:r>
              <a:rPr lang="en-US" i="0" dirty="0"/>
              <a:t>Percentage of racial/ethnic autologous recipients according to year of transplant.</a:t>
            </a:r>
          </a:p>
          <a:p>
            <a:endParaRPr lang="en-US" dirty="0"/>
          </a:p>
        </p:txBody>
      </p:sp>
      <p:sp>
        <p:nvSpPr>
          <p:cNvPr id="4" name="Slide Number Placeholder 3"/>
          <p:cNvSpPr>
            <a:spLocks noGrp="1"/>
          </p:cNvSpPr>
          <p:nvPr>
            <p:ph type="sldNum" sz="quarter" idx="5"/>
          </p:nvPr>
        </p:nvSpPr>
        <p:spPr/>
        <p:txBody>
          <a:bodyPr/>
          <a:lstStyle/>
          <a:p>
            <a:fld id="{C3B72AB8-42CB-4DCD-BA7A-B105023AD6EB}" type="slidenum">
              <a:rPr lang="en-US" smtClean="0"/>
              <a:t>71</a:t>
            </a:fld>
            <a:endParaRPr lang="en-US"/>
          </a:p>
        </p:txBody>
      </p:sp>
    </p:spTree>
    <p:extLst>
      <p:ext uri="{BB962C8B-B14F-4D97-AF65-F5344CB8AC3E}">
        <p14:creationId xmlns:p14="http://schemas.microsoft.com/office/powerpoint/2010/main" val="306255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72: </a:t>
            </a:r>
            <a:r>
              <a:rPr lang="en-US" i="0" dirty="0"/>
              <a:t>Percentage of racial/ethnic allogeneic recipients according to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dirty="0"/>
          </a:p>
        </p:txBody>
      </p:sp>
      <p:sp>
        <p:nvSpPr>
          <p:cNvPr id="4" name="Slide Number Placeholder 3"/>
          <p:cNvSpPr>
            <a:spLocks noGrp="1"/>
          </p:cNvSpPr>
          <p:nvPr>
            <p:ph type="sldNum" sz="quarter" idx="5"/>
          </p:nvPr>
        </p:nvSpPr>
        <p:spPr/>
        <p:txBody>
          <a:bodyPr/>
          <a:lstStyle/>
          <a:p>
            <a:fld id="{C3B72AB8-42CB-4DCD-BA7A-B105023AD6EB}" type="slidenum">
              <a:rPr lang="en-US" smtClean="0"/>
              <a:t>72</a:t>
            </a:fld>
            <a:endParaRPr lang="en-US"/>
          </a:p>
        </p:txBody>
      </p:sp>
    </p:spTree>
    <p:extLst>
      <p:ext uri="{BB962C8B-B14F-4D97-AF65-F5344CB8AC3E}">
        <p14:creationId xmlns:p14="http://schemas.microsoft.com/office/powerpoint/2010/main" val="32465864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73: </a:t>
            </a:r>
            <a:r>
              <a:rPr lang="en-US" b="0" i="0" dirty="0"/>
              <a:t>Number</a:t>
            </a:r>
            <a:r>
              <a:rPr lang="en-US" i="0" dirty="0"/>
              <a:t> of different graft sources for allogeneic non-Hispanic White recipients according to year.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73</a:t>
            </a:fld>
            <a:endParaRPr lang="en-US"/>
          </a:p>
        </p:txBody>
      </p:sp>
    </p:spTree>
    <p:extLst>
      <p:ext uri="{BB962C8B-B14F-4D97-AF65-F5344CB8AC3E}">
        <p14:creationId xmlns:p14="http://schemas.microsoft.com/office/powerpoint/2010/main" val="29706064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74: </a:t>
            </a:r>
            <a:r>
              <a:rPr lang="en-US" b="0" i="0" dirty="0"/>
              <a:t>Number</a:t>
            </a:r>
            <a:r>
              <a:rPr lang="en-US" i="0" dirty="0"/>
              <a:t> of different graft sources for allogeneic Hispanic recipients according to year.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74</a:t>
            </a:fld>
            <a:endParaRPr lang="en-US"/>
          </a:p>
        </p:txBody>
      </p:sp>
    </p:spTree>
    <p:extLst>
      <p:ext uri="{BB962C8B-B14F-4D97-AF65-F5344CB8AC3E}">
        <p14:creationId xmlns:p14="http://schemas.microsoft.com/office/powerpoint/2010/main" val="4177112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75: </a:t>
            </a:r>
            <a:r>
              <a:rPr lang="en-US" b="0" i="0" dirty="0"/>
              <a:t>Number</a:t>
            </a:r>
            <a:r>
              <a:rPr lang="en-US" i="0" dirty="0"/>
              <a:t> of different graft sources for allogeneic Black or African American recipients according to year.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75</a:t>
            </a:fld>
            <a:endParaRPr lang="en-US"/>
          </a:p>
        </p:txBody>
      </p:sp>
    </p:spTree>
    <p:extLst>
      <p:ext uri="{BB962C8B-B14F-4D97-AF65-F5344CB8AC3E}">
        <p14:creationId xmlns:p14="http://schemas.microsoft.com/office/powerpoint/2010/main" val="14918363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76: </a:t>
            </a:r>
            <a:r>
              <a:rPr lang="en-US" b="0" i="0" dirty="0"/>
              <a:t>Number</a:t>
            </a:r>
            <a:r>
              <a:rPr lang="en-US" i="0" dirty="0"/>
              <a:t> of different graft sources for allogeneic Asian recipients according to year.</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76</a:t>
            </a:fld>
            <a:endParaRPr lang="en-US"/>
          </a:p>
        </p:txBody>
      </p:sp>
    </p:spTree>
    <p:extLst>
      <p:ext uri="{BB962C8B-B14F-4D97-AF65-F5344CB8AC3E}">
        <p14:creationId xmlns:p14="http://schemas.microsoft.com/office/powerpoint/2010/main" val="888320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77: </a:t>
            </a:r>
            <a:r>
              <a:rPr lang="en-US" b="0" i="0" dirty="0"/>
              <a:t>Number</a:t>
            </a:r>
            <a:r>
              <a:rPr lang="en-US" i="0" dirty="0"/>
              <a:t> of different graft sources for allogeneic recipients according to race/ethnicity.</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77</a:t>
            </a:fld>
            <a:endParaRPr lang="en-US"/>
          </a:p>
        </p:txBody>
      </p:sp>
    </p:spTree>
    <p:extLst>
      <p:ext uri="{BB962C8B-B14F-4D97-AF65-F5344CB8AC3E}">
        <p14:creationId xmlns:p14="http://schemas.microsoft.com/office/powerpoint/2010/main" val="5765665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78: </a:t>
            </a:r>
            <a:r>
              <a:rPr lang="en-US" dirty="0"/>
              <a:t>Among </a:t>
            </a:r>
            <a:r>
              <a:rPr lang="en-US" baseline="0" dirty="0"/>
              <a:t>pediatric </a:t>
            </a:r>
            <a:r>
              <a:rPr lang="en-US" dirty="0"/>
              <a:t>patients with AML receiving matched 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CR1 						69% (64-74%)</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CR2+ (</a:t>
            </a:r>
            <a:r>
              <a:rPr lang="en-US" b="0" i="0" dirty="0">
                <a:solidFill>
                  <a:srgbClr val="4D5156"/>
                </a:solidFill>
                <a:effectLst/>
                <a:latin typeface="Roboto" panose="02000000000000000000" pitchFamily="2" charset="0"/>
              </a:rPr>
              <a:t>2nd or subsequent complete remission</a:t>
            </a:r>
            <a:r>
              <a:rPr lang="en-US" dirty="0"/>
              <a:t>)			66% (58-75%)</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Relapsed disease/Never in CR (</a:t>
            </a:r>
            <a:r>
              <a:rPr lang="en-US" b="0" dirty="0"/>
              <a:t>includes Primary induction failure</a:t>
            </a:r>
            <a:r>
              <a:rPr lang="en-US" dirty="0"/>
              <a:t>) 	28% (18-42%)</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a:t>
            </a:r>
            <a:r>
              <a:rPr lang="en-US" baseline="0" dirty="0"/>
              <a:t>pediatric </a:t>
            </a:r>
            <a:r>
              <a:rPr lang="en-US" dirty="0"/>
              <a:t>patients with AML receiving matched unrelated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CR1 						64% (59-70%)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CR2+ (</a:t>
            </a:r>
            <a:r>
              <a:rPr lang="en-US" b="0" i="0" dirty="0">
                <a:solidFill>
                  <a:srgbClr val="4D5156"/>
                </a:solidFill>
                <a:effectLst/>
                <a:latin typeface="Roboto" panose="02000000000000000000" pitchFamily="2" charset="0"/>
              </a:rPr>
              <a:t>2nd or subsequent complete remission</a:t>
            </a:r>
            <a:r>
              <a:rPr lang="en-US" dirty="0"/>
              <a:t>)			66% (60-73%)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Relapsed disease/Never in CR (</a:t>
            </a:r>
            <a:r>
              <a:rPr lang="en-US" b="0" dirty="0"/>
              <a:t>includes Primary induction failure</a:t>
            </a:r>
            <a:r>
              <a:rPr lang="en-US" dirty="0"/>
              <a:t>) 	37% (29-48%)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8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8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78</a:t>
            </a:fld>
            <a:endParaRPr lang="en-US"/>
          </a:p>
        </p:txBody>
      </p:sp>
    </p:spTree>
    <p:extLst>
      <p:ext uri="{BB962C8B-B14F-4D97-AF65-F5344CB8AC3E}">
        <p14:creationId xmlns:p14="http://schemas.microsoft.com/office/powerpoint/2010/main" val="6313417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79: </a:t>
            </a:r>
            <a:r>
              <a:rPr lang="en-US" dirty="0"/>
              <a:t>Among </a:t>
            </a:r>
            <a:r>
              <a:rPr lang="en-US" baseline="0" dirty="0"/>
              <a:t>adult </a:t>
            </a:r>
            <a:r>
              <a:rPr lang="en-US" dirty="0"/>
              <a:t>patients with AML receiving matched 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CR1 						57% (56-59%)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CR2+ (</a:t>
            </a:r>
            <a:r>
              <a:rPr lang="en-US" b="0" i="0" dirty="0">
                <a:solidFill>
                  <a:srgbClr val="4D5156"/>
                </a:solidFill>
                <a:effectLst/>
                <a:latin typeface="Roboto" panose="02000000000000000000" pitchFamily="2" charset="0"/>
              </a:rPr>
              <a:t>2nd or subsequent complete remission</a:t>
            </a:r>
            <a:r>
              <a:rPr lang="en-US" dirty="0"/>
              <a:t>) 			53% (50-56%)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Relapsed disease/Never in CR (</a:t>
            </a:r>
            <a:r>
              <a:rPr lang="en-US" b="0" dirty="0"/>
              <a:t>includes Primary induction failure) 	</a:t>
            </a:r>
            <a:r>
              <a:rPr lang="en-US" dirty="0"/>
              <a:t>31% (29-34%)</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a:t>
            </a:r>
            <a:r>
              <a:rPr lang="en-US" baseline="0" dirty="0"/>
              <a:t>adult </a:t>
            </a:r>
            <a:r>
              <a:rPr lang="en-US" dirty="0"/>
              <a:t>patients with AML receiving matched unrelated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CR1 						55% (54-56%)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CR2+ (</a:t>
            </a:r>
            <a:r>
              <a:rPr lang="en-US" b="0" i="0" dirty="0">
                <a:solidFill>
                  <a:srgbClr val="4D5156"/>
                </a:solidFill>
                <a:effectLst/>
                <a:latin typeface="Roboto" panose="02000000000000000000" pitchFamily="2" charset="0"/>
              </a:rPr>
              <a:t>2nd or subsequent complete remission</a:t>
            </a:r>
            <a:r>
              <a:rPr lang="en-US" dirty="0"/>
              <a:t>) 			53% (51-55%)</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Relapsed disease/Never in CR (</a:t>
            </a:r>
            <a:r>
              <a:rPr lang="en-US" b="0" dirty="0"/>
              <a:t>includes Primary induction failure) 	</a:t>
            </a:r>
            <a:r>
              <a:rPr lang="en-US" dirty="0"/>
              <a:t>30% (28-32%)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79</a:t>
            </a:fld>
            <a:endParaRPr lang="en-US"/>
          </a:p>
        </p:txBody>
      </p:sp>
    </p:spTree>
    <p:extLst>
      <p:ext uri="{BB962C8B-B14F-4D97-AF65-F5344CB8AC3E}">
        <p14:creationId xmlns:p14="http://schemas.microsoft.com/office/powerpoint/2010/main" val="29904380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80: </a:t>
            </a:r>
            <a:r>
              <a:rPr lang="en-US" dirty="0"/>
              <a:t>Among </a:t>
            </a:r>
            <a:r>
              <a:rPr lang="en-US" baseline="0" dirty="0"/>
              <a:t>pediatric </a:t>
            </a:r>
            <a:r>
              <a:rPr lang="en-US" dirty="0"/>
              <a:t>patients with AML receiving </a:t>
            </a:r>
            <a:r>
              <a:rPr lang="en-US" dirty="0" err="1"/>
              <a:t>haplo</a:t>
            </a:r>
            <a:r>
              <a:rPr lang="en-US" dirty="0"/>
              <a:t>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a:t>
            </a:r>
            <a:r>
              <a:rPr lang="en-US" dirty="0"/>
              <a:t>62% (54-72%)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60% (49-73%)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u="none" dirty="0">
                <a:solidFill>
                  <a:srgbClr val="FF0000"/>
                </a:solidFill>
                <a:highlight>
                  <a:srgbClr val="FFFF00"/>
                </a:highlight>
              </a:rPr>
              <a:t>34% (24-49%)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a:t>
            </a:r>
            <a:r>
              <a:rPr lang="en-US" baseline="0" dirty="0"/>
              <a:t>pediatric </a:t>
            </a:r>
            <a:r>
              <a:rPr lang="en-US" dirty="0"/>
              <a:t>patients with AML receiving Mismatched unrelated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53</a:t>
            </a:r>
            <a:r>
              <a:rPr lang="en-US" dirty="0"/>
              <a:t>% (46-62%)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59% (47-73%)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u="none" dirty="0">
                <a:solidFill>
                  <a:srgbClr val="FF0000"/>
                </a:solidFill>
                <a:highlight>
                  <a:srgbClr val="FFFF00"/>
                </a:highlight>
              </a:rPr>
              <a:t>30% (18-51%)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8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8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80</a:t>
            </a:fld>
            <a:endParaRPr lang="en-US"/>
          </a:p>
        </p:txBody>
      </p:sp>
    </p:spTree>
    <p:extLst>
      <p:ext uri="{BB962C8B-B14F-4D97-AF65-F5344CB8AC3E}">
        <p14:creationId xmlns:p14="http://schemas.microsoft.com/office/powerpoint/2010/main" val="121758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9</a:t>
            </a:r>
            <a:r>
              <a:rPr lang="en-US" b="0" dirty="0"/>
              <a:t>: This slide shows the relative proportion of transplants performed by HCT comorbidity index group in autologous recipients since 2011. The percentage of each is represented on the bar graph. </a:t>
            </a: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a:t>
            </a:fld>
            <a:endParaRPr lang="en-US"/>
          </a:p>
        </p:txBody>
      </p:sp>
    </p:spTree>
    <p:extLst>
      <p:ext uri="{BB962C8B-B14F-4D97-AF65-F5344CB8AC3E}">
        <p14:creationId xmlns:p14="http://schemas.microsoft.com/office/powerpoint/2010/main" val="2985056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81: </a:t>
            </a:r>
            <a:r>
              <a:rPr lang="en-US" dirty="0"/>
              <a:t>Among </a:t>
            </a:r>
            <a:r>
              <a:rPr lang="en-US" baseline="0" dirty="0"/>
              <a:t>adult </a:t>
            </a:r>
            <a:r>
              <a:rPr lang="en-US" dirty="0"/>
              <a:t>patients with AML receiving </a:t>
            </a:r>
            <a:r>
              <a:rPr lang="en-US" dirty="0" err="1"/>
              <a:t>Haplo</a:t>
            </a:r>
            <a:r>
              <a:rPr lang="en-US" dirty="0"/>
              <a:t>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50</a:t>
            </a:r>
            <a:r>
              <a:rPr lang="en-US" dirty="0"/>
              <a:t>% (48-53%)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53% (49-58%)</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27</a:t>
            </a:r>
            <a:r>
              <a:rPr lang="en-US" u="none" dirty="0">
                <a:solidFill>
                  <a:srgbClr val="FF0000"/>
                </a:solidFill>
                <a:highlight>
                  <a:srgbClr val="FFFF00"/>
                </a:highlight>
              </a:rPr>
              <a:t>% (23-31%)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a:t>
            </a:r>
            <a:r>
              <a:rPr lang="en-US" baseline="0" dirty="0"/>
              <a:t>adult </a:t>
            </a:r>
            <a:r>
              <a:rPr lang="en-US" dirty="0"/>
              <a:t>patients with AML receiving mismatched unrelated donor transplant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49</a:t>
            </a:r>
            <a:r>
              <a:rPr lang="en-US" dirty="0"/>
              <a:t>% (46-52%)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42% (38-47%)</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26</a:t>
            </a:r>
            <a:r>
              <a:rPr lang="en-US" u="none" dirty="0">
                <a:solidFill>
                  <a:srgbClr val="FF0000"/>
                </a:solidFill>
                <a:highlight>
                  <a:srgbClr val="FFFF00"/>
                </a:highlight>
              </a:rPr>
              <a:t>% (22-30%)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81</a:t>
            </a:fld>
            <a:endParaRPr lang="en-US"/>
          </a:p>
        </p:txBody>
      </p:sp>
    </p:spTree>
    <p:extLst>
      <p:ext uri="{BB962C8B-B14F-4D97-AF65-F5344CB8AC3E}">
        <p14:creationId xmlns:p14="http://schemas.microsoft.com/office/powerpoint/2010/main" val="1855004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82:</a:t>
            </a:r>
            <a:r>
              <a:rPr lang="en-US" dirty="0"/>
              <a:t> F</a:t>
            </a:r>
            <a:r>
              <a:rPr lang="en-US" b="0" i="0" dirty="0">
                <a:solidFill>
                  <a:srgbClr val="000000"/>
                </a:solidFill>
                <a:effectLst/>
                <a:latin typeface="Calibri" panose="020F0502020204030204" pitchFamily="34" charset="0"/>
              </a:rPr>
              <a:t>or allotransplants performed between 2010 and 2020 in recipients with </a:t>
            </a:r>
            <a:r>
              <a:rPr lang="en-US" sz="1200" dirty="0">
                <a:effectLst/>
                <a:latin typeface="Calibri" panose="020F0502020204030204" pitchFamily="34" charset="0"/>
                <a:ea typeface="Calibri" panose="020F0502020204030204" pitchFamily="34" charset="0"/>
              </a:rPr>
              <a:t>early and advanced </a:t>
            </a:r>
            <a:r>
              <a:rPr lang="en-US" b="0" i="0" dirty="0">
                <a:solidFill>
                  <a:srgbClr val="000000"/>
                </a:solidFill>
                <a:effectLst/>
                <a:latin typeface="Calibri" panose="020F0502020204030204" pitchFamily="34" charset="0"/>
              </a:rPr>
              <a:t>disease MDS, the 3-year probabilities (95%CI) of survival following transplant with a matched related donor according to disease status are</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Early disease			50% (47-54%)</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Advanced disease			46% (43-48%)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3-year probabilities (95%CI) of survival following transplant according </a:t>
            </a:r>
            <a:r>
              <a:rPr lang="en-US" baseline="0" dirty="0"/>
              <a:t>for</a:t>
            </a:r>
            <a:r>
              <a:rPr lang="en-US" dirty="0"/>
              <a:t> matched unrelated donor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Early disease 	</a:t>
            </a:r>
            <a:r>
              <a:rPr lang="en-US" dirty="0"/>
              <a:t>		48% (45-51%)</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Advanced disease			44% (42-46%)</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Reference for MDS classifications: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https://higherlogicdownload.s3.amazonaws.com/ASBMT/43a1f41f-55cb-4c97-9e78-c03e867db505/UploadedImages/ASBMT_RFI_2018B_CIBMTR_Disease_Classifications.pdf</a:t>
            </a:r>
            <a:endParaRPr lang="en-US" sz="1200" u="sng"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82</a:t>
            </a:fld>
            <a:endParaRPr lang="en-US"/>
          </a:p>
        </p:txBody>
      </p:sp>
    </p:spTree>
    <p:extLst>
      <p:ext uri="{BB962C8B-B14F-4D97-AF65-F5344CB8AC3E}">
        <p14:creationId xmlns:p14="http://schemas.microsoft.com/office/powerpoint/2010/main" val="28280919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83:</a:t>
            </a:r>
            <a:r>
              <a:rPr lang="en-US" dirty="0"/>
              <a:t> Allogeneic transplant is a potentially curative treatment for Myelodysplastic Syndromes (MDS). Outcomes differ according to disease status at the time of transplant. For allotransplant</a:t>
            </a:r>
            <a:r>
              <a:rPr lang="en-US" baseline="0" dirty="0"/>
              <a:t> for </a:t>
            </a:r>
            <a:r>
              <a:rPr lang="en-US" sz="1800" dirty="0">
                <a:effectLst/>
                <a:latin typeface="Calibri" panose="020F0502020204030204" pitchFamily="34" charset="0"/>
                <a:ea typeface="Calibri" panose="020F0502020204030204" pitchFamily="34" charset="0"/>
              </a:rPr>
              <a:t>early and advanced </a:t>
            </a:r>
            <a:r>
              <a:rPr lang="en-US" dirty="0"/>
              <a:t>MDS performed between 2010 and 2020. The 3-year probabilities (95%CI) of survival following transplant according </a:t>
            </a:r>
            <a:r>
              <a:rPr lang="en-US" baseline="0" dirty="0"/>
              <a:t>for</a:t>
            </a:r>
            <a:r>
              <a:rPr lang="en-US" dirty="0"/>
              <a:t> </a:t>
            </a:r>
            <a:r>
              <a:rPr lang="en-US" dirty="0" err="1"/>
              <a:t>haplo</a:t>
            </a:r>
            <a:r>
              <a:rPr lang="en-US" dirty="0"/>
              <a:t> donor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Early disease 			39% (32-47%)</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Advanced disease			39% (34-43%)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3-year probabilities (95%CI) of survival following transplant according </a:t>
            </a:r>
            <a:r>
              <a:rPr lang="en-US" baseline="0" dirty="0"/>
              <a:t>for</a:t>
            </a:r>
            <a:r>
              <a:rPr lang="en-US" dirty="0"/>
              <a:t> mismatched unrelated donor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Early disease 			46% (39-53%)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Advanced disease			34% (29-39%)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83</a:t>
            </a:fld>
            <a:endParaRPr lang="en-US"/>
          </a:p>
        </p:txBody>
      </p:sp>
    </p:spTree>
    <p:extLst>
      <p:ext uri="{BB962C8B-B14F-4D97-AF65-F5344CB8AC3E}">
        <p14:creationId xmlns:p14="http://schemas.microsoft.com/office/powerpoint/2010/main" val="3094544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84:</a:t>
            </a:r>
            <a:r>
              <a:rPr lang="en-US" dirty="0"/>
              <a:t>  Allogeneic transplants are a treatment choice for patients with Myeloproliferative Neoplasms</a:t>
            </a:r>
            <a:r>
              <a:rPr lang="en-US" baseline="0" dirty="0"/>
              <a:t> (MPN) who have high risk features. </a:t>
            </a:r>
            <a:r>
              <a:rPr lang="en-US" dirty="0"/>
              <a:t>The CIBMTR has data for 1,133 patients receiving a matched related donor allotransplant for myeloproliferative</a:t>
            </a:r>
            <a:r>
              <a:rPr lang="en-US" baseline="0" dirty="0"/>
              <a:t> neoplasms</a:t>
            </a:r>
            <a:r>
              <a:rPr lang="en-US" dirty="0"/>
              <a:t> between 2010 and 2020,</a:t>
            </a:r>
            <a:r>
              <a:rPr lang="en-US" baseline="0" dirty="0"/>
              <a:t> including 655 patients with myelofibrosis</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Myelofibrosis</a:t>
            </a:r>
            <a:r>
              <a:rPr lang="en-US" dirty="0">
                <a:highlight>
                  <a:srgbClr val="FFFF00"/>
                </a:highlight>
              </a:rPr>
              <a:t> 	</a:t>
            </a:r>
            <a:r>
              <a:rPr lang="en-US" dirty="0"/>
              <a:t>		65% (61-69%)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MPN </a:t>
            </a:r>
            <a:r>
              <a:rPr lang="en-US" u="none" dirty="0">
                <a:solidFill>
                  <a:srgbClr val="FF0000"/>
                </a:solidFill>
              </a:rPr>
              <a:t>			</a:t>
            </a:r>
            <a:r>
              <a:rPr lang="en-US" dirty="0"/>
              <a:t>58% (53-63%) </a:t>
            </a:r>
            <a:endParaRPr lang="en-US" u="none"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CIBMTR has data for 2,003 patients receiving a matched unrelated donor allotransplant for myeloproliferative</a:t>
            </a:r>
            <a:r>
              <a:rPr lang="en-US" baseline="0" dirty="0"/>
              <a:t> neoplasms</a:t>
            </a:r>
            <a:r>
              <a:rPr lang="en-US" dirty="0"/>
              <a:t> between 2010 and 2020,</a:t>
            </a:r>
            <a:r>
              <a:rPr lang="en-US" baseline="0" dirty="0"/>
              <a:t> including 1,163 patients with myelofibrosis</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Myelofibrosis</a:t>
            </a:r>
            <a:r>
              <a:rPr lang="en-US" dirty="0">
                <a:highlight>
                  <a:srgbClr val="FFFF00"/>
                </a:highlight>
              </a:rPr>
              <a:t> 	</a:t>
            </a:r>
            <a:r>
              <a:rPr lang="en-US" dirty="0"/>
              <a:t>		57% (54-60%)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MPN </a:t>
            </a:r>
            <a:r>
              <a:rPr lang="en-US" u="none" dirty="0">
                <a:solidFill>
                  <a:srgbClr val="FF0000"/>
                </a:solidFill>
              </a:rPr>
              <a:t>			</a:t>
            </a:r>
            <a:r>
              <a:rPr lang="en-US" dirty="0"/>
              <a:t>58% (54-61%) </a:t>
            </a:r>
            <a:endParaRPr lang="en-US" u="none"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84</a:t>
            </a:fld>
            <a:endParaRPr lang="en-US"/>
          </a:p>
        </p:txBody>
      </p:sp>
    </p:spTree>
    <p:extLst>
      <p:ext uri="{BB962C8B-B14F-4D97-AF65-F5344CB8AC3E}">
        <p14:creationId xmlns:p14="http://schemas.microsoft.com/office/powerpoint/2010/main" val="2099604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Slides 85:</a:t>
            </a:r>
            <a:r>
              <a:rPr lang="en-US" dirty="0"/>
              <a:t>  Allogeneic transplants are a treatment choice for patients with Myeloproliferative Neoplasms</a:t>
            </a:r>
            <a:r>
              <a:rPr lang="en-US" baseline="0" dirty="0"/>
              <a:t> (MPN) who have high risk features.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CIBMTR has data for 413 patients receiving a </a:t>
            </a:r>
            <a:r>
              <a:rPr lang="en-US" dirty="0" err="1"/>
              <a:t>haplo</a:t>
            </a:r>
            <a:r>
              <a:rPr lang="en-US" dirty="0"/>
              <a:t> donor allotransplant for Myeloproliferative</a:t>
            </a:r>
            <a:r>
              <a:rPr lang="en-US" baseline="0" dirty="0"/>
              <a:t> Neoplasms</a:t>
            </a:r>
            <a:r>
              <a:rPr lang="en-US" dirty="0"/>
              <a:t> between 2010 and 2020,</a:t>
            </a:r>
            <a:r>
              <a:rPr lang="en-US" baseline="0" dirty="0"/>
              <a:t> including 228 patients with Myelofibrosis</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Myelofibrosis</a:t>
            </a:r>
            <a:r>
              <a:rPr lang="en-US" dirty="0">
                <a:highlight>
                  <a:srgbClr val="FFFF00"/>
                </a:highlight>
              </a:rPr>
              <a:t> 	</a:t>
            </a:r>
            <a:r>
              <a:rPr lang="en-US" dirty="0"/>
              <a:t>		56% (49-64%)</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MPN </a:t>
            </a:r>
            <a:r>
              <a:rPr lang="en-US" u="none" dirty="0">
                <a:solidFill>
                  <a:srgbClr val="FF0000"/>
                </a:solidFill>
              </a:rPr>
              <a:t>			49</a:t>
            </a:r>
            <a:r>
              <a:rPr lang="en-US" dirty="0"/>
              <a:t>% (42-59%) </a:t>
            </a:r>
            <a:endParaRPr lang="en-US" u="none"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CIBMTR has data for 277 patients receiving a mismatched unrelated donor allotransplant for Myeloproliferative</a:t>
            </a:r>
            <a:r>
              <a:rPr lang="en-US" baseline="0" dirty="0"/>
              <a:t> Neoplasms</a:t>
            </a:r>
            <a:r>
              <a:rPr lang="en-US" dirty="0"/>
              <a:t> between 2010 and 2020,</a:t>
            </a:r>
            <a:r>
              <a:rPr lang="en-US" baseline="0" dirty="0"/>
              <a:t> including 153 patients with Myelofibrosis</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Myelofibrosis</a:t>
            </a:r>
            <a:r>
              <a:rPr lang="en-US" dirty="0">
                <a:highlight>
                  <a:srgbClr val="FFFF00"/>
                </a:highlight>
              </a:rPr>
              <a:t> 	</a:t>
            </a:r>
            <a:r>
              <a:rPr lang="en-US" dirty="0"/>
              <a:t>		49% (41-58%)</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Other MPN </a:t>
            </a:r>
            <a:r>
              <a:rPr lang="en-US" u="none" dirty="0">
                <a:solidFill>
                  <a:srgbClr val="FF0000"/>
                </a:solidFill>
              </a:rPr>
              <a:t>			47</a:t>
            </a:r>
            <a:r>
              <a:rPr lang="en-US" dirty="0"/>
              <a:t>% (39-58%) </a:t>
            </a:r>
            <a:endParaRPr lang="en-US" u="none"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85</a:t>
            </a:fld>
            <a:endParaRPr lang="en-US"/>
          </a:p>
        </p:txBody>
      </p:sp>
    </p:spTree>
    <p:extLst>
      <p:ext uri="{BB962C8B-B14F-4D97-AF65-F5344CB8AC3E}">
        <p14:creationId xmlns:p14="http://schemas.microsoft.com/office/powerpoint/2010/main" val="2265467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86:</a:t>
            </a:r>
            <a:r>
              <a:rPr lang="en-US" dirty="0"/>
              <a:t> </a:t>
            </a:r>
            <a:r>
              <a:rPr lang="en-US" sz="1200" i="0" kern="1200" dirty="0">
                <a:solidFill>
                  <a:schemeClr val="tx1"/>
                </a:solidFill>
                <a:effectLst/>
                <a:latin typeface="+mn-lt"/>
                <a:ea typeface="+mn-ea"/>
                <a:cs typeface="+mn-cs"/>
              </a:rPr>
              <a:t>Among pediatric patients with ALL, chemotherapy generally has a high success rate, therefore allogeneic transplantation is commonly reserved for patients with high-risk disease (i.e. high leukocyte count at diagnosis and the presence of poor-risk cytogenetic markers), those who fail to achieve remission or those who relapse after chemotherapy</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the 792</a:t>
            </a:r>
            <a:r>
              <a:rPr lang="en-US" baseline="0" dirty="0"/>
              <a:t> </a:t>
            </a:r>
            <a:r>
              <a:rPr lang="en-US" dirty="0"/>
              <a:t>patients younger than 18</a:t>
            </a:r>
            <a:r>
              <a:rPr lang="en-US" baseline="0" dirty="0"/>
              <a:t> years</a:t>
            </a:r>
            <a:r>
              <a:rPr lang="en-US" dirty="0"/>
              <a:t> receiving a matched related donor transplant for ALL</a:t>
            </a:r>
            <a:r>
              <a:rPr lang="en-US" baseline="0" dirty="0"/>
              <a:t> between 2010 and 2020</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79</a:t>
            </a:r>
            <a:r>
              <a:rPr lang="en-US" dirty="0"/>
              <a:t>% (74-84%)</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70% (66-75%)</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62</a:t>
            </a:r>
            <a:r>
              <a:rPr lang="en-US" u="none" dirty="0">
                <a:solidFill>
                  <a:srgbClr val="FF0000"/>
                </a:solidFill>
                <a:highlight>
                  <a:srgbClr val="FFFF00"/>
                </a:highlight>
              </a:rPr>
              <a:t>% (48-80%)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the 788</a:t>
            </a:r>
            <a:r>
              <a:rPr lang="en-US" baseline="0" dirty="0"/>
              <a:t> </a:t>
            </a:r>
            <a:r>
              <a:rPr lang="en-US" dirty="0"/>
              <a:t>patients younger than 18</a:t>
            </a:r>
            <a:r>
              <a:rPr lang="en-US" baseline="0" dirty="0"/>
              <a:t> years</a:t>
            </a:r>
            <a:r>
              <a:rPr lang="en-US" dirty="0"/>
              <a:t> receiving a matched unrelated donor transplant for ALL</a:t>
            </a:r>
            <a:r>
              <a:rPr lang="en-US" baseline="0" dirty="0"/>
              <a:t> between 2010 and 2020</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77</a:t>
            </a:r>
            <a:r>
              <a:rPr lang="en-US" dirty="0"/>
              <a:t>% (72-82%)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65% (61-70%)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69</a:t>
            </a:r>
            <a:r>
              <a:rPr lang="en-US" u="none" dirty="0">
                <a:solidFill>
                  <a:srgbClr val="FF0000"/>
                </a:solidFill>
                <a:highlight>
                  <a:srgbClr val="FFFF00"/>
                </a:highlight>
              </a:rPr>
              <a:t>% (55-86%)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86</a:t>
            </a:fld>
            <a:endParaRPr lang="en-US"/>
          </a:p>
        </p:txBody>
      </p:sp>
    </p:spTree>
    <p:extLst>
      <p:ext uri="{BB962C8B-B14F-4D97-AF65-F5344CB8AC3E}">
        <p14:creationId xmlns:p14="http://schemas.microsoft.com/office/powerpoint/2010/main" val="27460794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87: </a:t>
            </a:r>
            <a:r>
              <a:rPr lang="en-US" dirty="0"/>
              <a:t>Older age at disease onset is a high-risk feature in ALL. Consequently, a larger proportion of ALL patients 18 years of age or older undergo allogeneic HCT for early disease. Among 3,132 patients ≥18 years of age receiving matched related donor HCT for ALL between</a:t>
            </a:r>
            <a:r>
              <a:rPr lang="en-US" baseline="0" dirty="0"/>
              <a:t> 2010-2020</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64</a:t>
            </a:r>
            <a:r>
              <a:rPr lang="en-US" dirty="0"/>
              <a:t>% (62-66%)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45% (41-49%)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37</a:t>
            </a:r>
            <a:r>
              <a:rPr lang="en-US" u="none" dirty="0">
                <a:solidFill>
                  <a:srgbClr val="FF0000"/>
                </a:solidFill>
                <a:highlight>
                  <a:srgbClr val="FFFF00"/>
                </a:highlight>
              </a:rPr>
              <a:t>% (31-45%)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Among the 3,683 recipients of matched unrelated donor HCT. </a:t>
            </a:r>
            <a:r>
              <a:rPr lang="en-US" dirty="0"/>
              <a:t>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63</a:t>
            </a:r>
            <a:r>
              <a:rPr lang="en-US" dirty="0"/>
              <a:t>% (61-65%)</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46% (42-50%)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37</a:t>
            </a:r>
            <a:r>
              <a:rPr lang="en-US" u="none" dirty="0">
                <a:solidFill>
                  <a:srgbClr val="FF0000"/>
                </a:solidFill>
                <a:highlight>
                  <a:srgbClr val="FFFF00"/>
                </a:highlight>
              </a:rPr>
              <a:t>% (32-44%)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87</a:t>
            </a:fld>
            <a:endParaRPr lang="en-US"/>
          </a:p>
        </p:txBody>
      </p:sp>
    </p:spTree>
    <p:extLst>
      <p:ext uri="{BB962C8B-B14F-4D97-AF65-F5344CB8AC3E}">
        <p14:creationId xmlns:p14="http://schemas.microsoft.com/office/powerpoint/2010/main" val="3676734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88:</a:t>
            </a:r>
            <a:r>
              <a:rPr lang="en-US" dirty="0"/>
              <a:t> Among the 367</a:t>
            </a:r>
            <a:r>
              <a:rPr lang="en-US" baseline="0" dirty="0"/>
              <a:t> </a:t>
            </a:r>
            <a:r>
              <a:rPr lang="en-US" dirty="0"/>
              <a:t>patients younger than 18</a:t>
            </a:r>
            <a:r>
              <a:rPr lang="en-US" baseline="0" dirty="0"/>
              <a:t> years</a:t>
            </a:r>
            <a:r>
              <a:rPr lang="en-US" dirty="0"/>
              <a:t> receiving a </a:t>
            </a:r>
            <a:r>
              <a:rPr lang="en-US" dirty="0" err="1"/>
              <a:t>haplo</a:t>
            </a:r>
            <a:r>
              <a:rPr lang="en-US" dirty="0"/>
              <a:t> donor transplant for ALL</a:t>
            </a:r>
            <a:r>
              <a:rPr lang="en-US" baseline="0" dirty="0"/>
              <a:t> between 2010 and 2020</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a:t>
            </a:r>
            <a:r>
              <a:rPr lang="en-US" dirty="0"/>
              <a:t>70% (62-80%)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64% (57-71%)</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NE</a:t>
            </a:r>
            <a:r>
              <a:rPr lang="en-US" u="none" dirty="0">
                <a:solidFill>
                  <a:srgbClr val="FF0000"/>
                </a:solidFill>
                <a:highlight>
                  <a:srgbClr val="FFFF00"/>
                </a:highlight>
              </a:rPr>
              <a:t>% (NE-NE%)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Among the 310 </a:t>
            </a:r>
            <a:r>
              <a:rPr lang="en-US" dirty="0"/>
              <a:t>patients younger than 18</a:t>
            </a:r>
            <a:r>
              <a:rPr lang="en-US" baseline="0" dirty="0"/>
              <a:t> years receiving</a:t>
            </a:r>
            <a:r>
              <a:rPr lang="en-US" b="0" dirty="0"/>
              <a:t> mismatched unrelated donor </a:t>
            </a:r>
            <a:r>
              <a:rPr lang="en-US" dirty="0"/>
              <a:t>transplant for ALL</a:t>
            </a:r>
            <a:r>
              <a:rPr lang="en-US" baseline="0" dirty="0"/>
              <a:t> between 2010 and 2020</a:t>
            </a:r>
            <a:r>
              <a:rPr lang="en-US" b="0" dirty="0"/>
              <a:t>. </a:t>
            </a:r>
            <a:r>
              <a:rPr lang="en-US" dirty="0"/>
              <a:t>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highlight>
                  <a:srgbClr val="FFFF00"/>
                </a:highlight>
              </a:rPr>
              <a:t>CR1 	</a:t>
            </a:r>
            <a:r>
              <a:rPr lang="en-US" dirty="0"/>
              <a:t>		</a:t>
            </a:r>
            <a:r>
              <a:rPr lang="en-US" u="none" dirty="0"/>
              <a:t>			67</a:t>
            </a:r>
            <a:r>
              <a:rPr lang="en-US" dirty="0"/>
              <a:t>% (59-76%)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CR2+ (</a:t>
            </a:r>
            <a:r>
              <a:rPr lang="en-US" b="0" i="0" u="none" dirty="0">
                <a:solidFill>
                  <a:srgbClr val="FF0000"/>
                </a:solidFill>
                <a:effectLst/>
                <a:latin typeface="Roboto" panose="02000000000000000000" pitchFamily="2" charset="0"/>
              </a:rPr>
              <a:t>2nd or subsequent complete remission</a:t>
            </a:r>
            <a:r>
              <a:rPr lang="en-US" u="none" dirty="0">
                <a:solidFill>
                  <a:srgbClr val="FF0000"/>
                </a:solidFill>
              </a:rPr>
              <a:t>) 			58% (51-66%)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Relapsed disease/Never in CR (</a:t>
            </a:r>
            <a:r>
              <a:rPr lang="en-US" b="0" u="none" dirty="0">
                <a:solidFill>
                  <a:srgbClr val="FF0000"/>
                </a:solidFill>
              </a:rPr>
              <a:t>includes Primary induction failure) 	</a:t>
            </a:r>
            <a:r>
              <a:rPr lang="en-US" b="0" u="none" dirty="0">
                <a:solidFill>
                  <a:srgbClr val="FF0000"/>
                </a:solidFill>
                <a:highlight>
                  <a:srgbClr val="FFFF00"/>
                </a:highlight>
              </a:rPr>
              <a:t>50</a:t>
            </a:r>
            <a:r>
              <a:rPr lang="en-US" u="none" dirty="0">
                <a:solidFill>
                  <a:srgbClr val="FF0000"/>
                </a:solidFill>
                <a:highlight>
                  <a:srgbClr val="FFFF00"/>
                </a:highlight>
              </a:rPr>
              <a:t>% (31-82%)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Calibri" panose="020F0502020204030204" pitchFamily="34" charset="0"/>
              <a:ea typeface="DengXian"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88</a:t>
            </a:fld>
            <a:endParaRPr lang="en-US"/>
          </a:p>
        </p:txBody>
      </p:sp>
    </p:spTree>
    <p:extLst>
      <p:ext uri="{BB962C8B-B14F-4D97-AF65-F5344CB8AC3E}">
        <p14:creationId xmlns:p14="http://schemas.microsoft.com/office/powerpoint/2010/main" val="36101094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89: </a:t>
            </a:r>
            <a:r>
              <a:rPr lang="en-US" dirty="0"/>
              <a:t>The CIBMTR has data for 263</a:t>
            </a:r>
            <a:r>
              <a:rPr lang="en-US" baseline="0" dirty="0"/>
              <a:t> </a:t>
            </a:r>
            <a:r>
              <a:rPr lang="en-US" baseline="0" dirty="0" err="1"/>
              <a:t>h</a:t>
            </a:r>
            <a:r>
              <a:rPr lang="en-US" dirty="0" err="1"/>
              <a:t>aplo</a:t>
            </a:r>
            <a:r>
              <a:rPr lang="en-US" dirty="0"/>
              <a:t> donor transplants for CML</a:t>
            </a:r>
            <a:r>
              <a:rPr lang="en-US" baseline="0" dirty="0"/>
              <a:t> from 2010 to 2020.</a:t>
            </a:r>
            <a:r>
              <a:rPr lang="en-US" dirty="0"/>
              <a:t>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Hematologic CR</a:t>
            </a:r>
            <a:r>
              <a:rPr lang="en-US" dirty="0">
                <a:highlight>
                  <a:srgbClr val="FFFF00"/>
                </a:highlight>
              </a:rPr>
              <a:t> 					</a:t>
            </a:r>
            <a:r>
              <a:rPr lang="en-US" u="none" dirty="0">
                <a:highlight>
                  <a:srgbClr val="FFFF00"/>
                </a:highlight>
              </a:rPr>
              <a:t>71</a:t>
            </a:r>
            <a:r>
              <a:rPr lang="en-US" dirty="0"/>
              <a:t>% (61-82%)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a:t>
            </a:r>
            <a:r>
              <a:rPr lang="en-US" dirty="0"/>
              <a:t>hronic phase</a:t>
            </a:r>
            <a:r>
              <a:rPr lang="en-US" u="none" dirty="0">
                <a:solidFill>
                  <a:srgbClr val="FF0000"/>
                </a:solidFill>
              </a:rPr>
              <a:t> 					62% (54-72%)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Accelerated phase  </a:t>
            </a:r>
            <a:r>
              <a:rPr lang="en-US" b="0" u="none" dirty="0">
                <a:solidFill>
                  <a:srgbClr val="FF0000"/>
                </a:solidFill>
              </a:rPr>
              <a:t> 				</a:t>
            </a:r>
            <a:r>
              <a:rPr lang="en-US" b="0" u="none" dirty="0">
                <a:solidFill>
                  <a:srgbClr val="FF0000"/>
                </a:solidFill>
                <a:highlight>
                  <a:srgbClr val="FFFF00"/>
                </a:highlight>
              </a:rPr>
              <a:t>67</a:t>
            </a:r>
            <a:r>
              <a:rPr lang="en-US" u="none" dirty="0">
                <a:solidFill>
                  <a:srgbClr val="FF0000"/>
                </a:solidFill>
                <a:highlight>
                  <a:srgbClr val="FFFF00"/>
                </a:highlight>
              </a:rPr>
              <a:t>% (52-85%)</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Blast phase 					28</a:t>
            </a:r>
            <a:r>
              <a:rPr lang="en-US" dirty="0"/>
              <a:t>% (10-76%) </a:t>
            </a:r>
            <a:endParaRPr lang="en-US" u="none" dirty="0">
              <a:solidFill>
                <a:srgbClr val="FF0000"/>
              </a:solidFill>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For mismatched unrelated donor transplants (n=226), t</a:t>
            </a:r>
            <a:r>
              <a:rPr lang="en-US" dirty="0"/>
              <a: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Hematologic CR</a:t>
            </a:r>
            <a:r>
              <a:rPr lang="en-US" dirty="0">
                <a:highlight>
                  <a:srgbClr val="FFFF00"/>
                </a:highlight>
              </a:rPr>
              <a:t> 					</a:t>
            </a:r>
            <a:r>
              <a:rPr lang="en-US" u="none" dirty="0">
                <a:highlight>
                  <a:srgbClr val="FFFF00"/>
                </a:highlight>
              </a:rPr>
              <a:t>61</a:t>
            </a:r>
            <a:r>
              <a:rPr lang="en-US" dirty="0"/>
              <a:t>% (51-73%)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u="none" dirty="0">
                <a:solidFill>
                  <a:srgbClr val="FF0000"/>
                </a:solidFill>
              </a:rPr>
              <a:t>C</a:t>
            </a:r>
            <a:r>
              <a:rPr lang="en-US" dirty="0"/>
              <a:t>hronic phase</a:t>
            </a:r>
            <a:r>
              <a:rPr lang="en-US" u="none" dirty="0">
                <a:solidFill>
                  <a:srgbClr val="FF0000"/>
                </a:solidFill>
              </a:rPr>
              <a:t> 					60% (51-71%)</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Accelerated phase  </a:t>
            </a:r>
            <a:r>
              <a:rPr lang="en-US" b="0" u="none" dirty="0">
                <a:solidFill>
                  <a:srgbClr val="FF0000"/>
                </a:solidFill>
              </a:rPr>
              <a:t> 				</a:t>
            </a:r>
            <a:r>
              <a:rPr lang="en-US" b="0" u="none" dirty="0">
                <a:solidFill>
                  <a:srgbClr val="FF0000"/>
                </a:solidFill>
                <a:highlight>
                  <a:srgbClr val="FFFF00"/>
                </a:highlight>
              </a:rPr>
              <a:t>38</a:t>
            </a:r>
            <a:r>
              <a:rPr lang="en-US" u="none" dirty="0">
                <a:solidFill>
                  <a:srgbClr val="FF0000"/>
                </a:solidFill>
                <a:highlight>
                  <a:srgbClr val="FFFF00"/>
                </a:highlight>
              </a:rPr>
              <a:t>% (22-66%)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Blast phase 					33</a:t>
            </a:r>
            <a:r>
              <a:rPr lang="en-US" dirty="0"/>
              <a:t>% (18-61%) </a:t>
            </a:r>
            <a:endParaRPr lang="en-US" u="none" dirty="0">
              <a:solidFill>
                <a:srgbClr val="FF0000"/>
              </a:solidFill>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89</a:t>
            </a:fld>
            <a:endParaRPr lang="en-US"/>
          </a:p>
        </p:txBody>
      </p:sp>
    </p:spTree>
    <p:extLst>
      <p:ext uri="{BB962C8B-B14F-4D97-AF65-F5344CB8AC3E}">
        <p14:creationId xmlns:p14="http://schemas.microsoft.com/office/powerpoint/2010/main" val="8198943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90: </a:t>
            </a:r>
            <a:r>
              <a:rPr lang="en-US" b="0" dirty="0"/>
              <a:t>T</a:t>
            </a:r>
            <a:r>
              <a:rPr lang="en-US" dirty="0"/>
              <a:t>here has been a decline in allogeneic HCT utilization in Chronic Lymphocytic Leukemia (CLL) with the availability of newer and effective non-transplant therapies in recent years.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1,505 patients who underwent transplantation for CLL between 2010 and 2020, the 3-year probabilities (95%CI) of survival following transplant according by donor type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related donors </a:t>
            </a:r>
            <a:r>
              <a:rPr lang="en-US" dirty="0">
                <a:highlight>
                  <a:srgbClr val="FFFF00"/>
                </a:highlight>
              </a:rPr>
              <a:t> 				</a:t>
            </a:r>
            <a:r>
              <a:rPr lang="en-US" dirty="0"/>
              <a:t>64% (60-69%)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unrelated donors</a:t>
            </a:r>
            <a:r>
              <a:rPr lang="en-US" u="none" dirty="0">
                <a:solidFill>
                  <a:srgbClr val="FF0000"/>
                </a:solidFill>
              </a:rPr>
              <a:t> 				</a:t>
            </a:r>
            <a:r>
              <a:rPr lang="en-US" dirty="0"/>
              <a:t>60% (57-64%)</a:t>
            </a:r>
            <a:endParaRPr lang="en-US" u="none" dirty="0">
              <a:solidFill>
                <a:srgbClr val="FF0000"/>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err="1"/>
              <a:t>Haplo</a:t>
            </a:r>
            <a:r>
              <a:rPr lang="en-US" dirty="0"/>
              <a:t> donors</a:t>
            </a:r>
            <a:r>
              <a:rPr lang="en-US" b="0" u="none" dirty="0">
                <a:solidFill>
                  <a:srgbClr val="FF0000"/>
                </a:solidFill>
              </a:rPr>
              <a:t> 					</a:t>
            </a:r>
            <a:r>
              <a:rPr lang="en-US" dirty="0"/>
              <a:t>47% (39-55%)</a:t>
            </a:r>
            <a:endParaRPr lang="en-US" u="none" dirty="0">
              <a:solidFill>
                <a:srgbClr val="FF0000"/>
              </a:solidFill>
              <a:highlight>
                <a:srgbClr val="FFFF00"/>
              </a:highligh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Mismatched unrelated donors 				</a:t>
            </a:r>
            <a:r>
              <a:rPr lang="en-US" dirty="0"/>
              <a:t>57% (49-66%) </a:t>
            </a:r>
            <a:endParaRPr lang="en-US" u="none" dirty="0">
              <a:solidFill>
                <a:srgbClr val="FF0000"/>
              </a:solidFill>
              <a:highlight>
                <a:srgbClr val="FFFF00"/>
              </a:highlight>
            </a:endParaRPr>
          </a:p>
          <a:p>
            <a:pPr marL="0" marR="0">
              <a:spcBef>
                <a:spcPts val="0"/>
              </a:spcBef>
              <a:spcAft>
                <a:spcPts val="0"/>
              </a:spcAft>
            </a:pPr>
            <a:endParaRPr lang="en-US" sz="1200" dirty="0">
              <a:solidFill>
                <a:srgbClr val="FF0000"/>
              </a:solidFill>
              <a:effectLst/>
              <a:latin typeface="Calibri" panose="020F0502020204030204" pitchFamily="34" charset="0"/>
              <a:ea typeface="DengXian" panose="02010600030101010101" pitchFamily="2" charset="-122"/>
            </a:endParaRPr>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90</a:t>
            </a:fld>
            <a:endParaRPr lang="en-US"/>
          </a:p>
        </p:txBody>
      </p:sp>
    </p:spTree>
    <p:extLst>
      <p:ext uri="{BB962C8B-B14F-4D97-AF65-F5344CB8AC3E}">
        <p14:creationId xmlns:p14="http://schemas.microsoft.com/office/powerpoint/2010/main" val="10336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10</a:t>
            </a:r>
            <a:r>
              <a:rPr lang="en-US" dirty="0"/>
              <a:t>: Since 2015, the number of autologous transplants with HCT-CI index &gt; 0 has increased while the number with HCT-CI index = 0 has been fairly stable.</a:t>
            </a:r>
            <a:endParaRPr lang="en-US" b="0"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10</a:t>
            </a:fld>
            <a:endParaRPr lang="en-US"/>
          </a:p>
        </p:txBody>
      </p:sp>
    </p:spTree>
    <p:extLst>
      <p:ext uri="{BB962C8B-B14F-4D97-AF65-F5344CB8AC3E}">
        <p14:creationId xmlns:p14="http://schemas.microsoft.com/office/powerpoint/2010/main" val="36196288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91: </a:t>
            </a:r>
            <a:r>
              <a:rPr lang="en-US" dirty="0"/>
              <a:t>Among 2,041 patients who underwent transplantation for CLL between 2010 and 2020, the 3-year probabilities (95%CI) of survival following transplant according to disease stage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Early Disease </a:t>
            </a:r>
            <a:r>
              <a:rPr lang="en-US" dirty="0">
                <a:highlight>
                  <a:srgbClr val="FFFF00"/>
                </a:highlight>
              </a:rPr>
              <a:t>				</a:t>
            </a:r>
            <a:r>
              <a:rPr lang="en-US" dirty="0"/>
              <a:t>59% (56-62%)</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Advanced Disease </a:t>
            </a:r>
            <a:r>
              <a:rPr lang="en-US" u="none" dirty="0">
                <a:solidFill>
                  <a:srgbClr val="FF0000"/>
                </a:solidFill>
              </a:rPr>
              <a:t> 				</a:t>
            </a:r>
            <a:r>
              <a:rPr lang="en-US" dirty="0"/>
              <a:t>46% (42-50%)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91</a:t>
            </a:fld>
            <a:endParaRPr lang="en-US"/>
          </a:p>
        </p:txBody>
      </p:sp>
    </p:spTree>
    <p:extLst>
      <p:ext uri="{BB962C8B-B14F-4D97-AF65-F5344CB8AC3E}">
        <p14:creationId xmlns:p14="http://schemas.microsoft.com/office/powerpoint/2010/main" val="1925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92: </a:t>
            </a:r>
            <a:r>
              <a:rPr lang="en-US" dirty="0"/>
              <a:t>Allogeneic HCT is the treatment of choice for young patients with Severe Aplastic Anemia (SAA) who have an HLA-matched sibling donor.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1,070 pediatric patients who underwent transplantation for SAA between 2010 and 2020, the 3-year probabilities (95%CI) of survival following transplant according by donor type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related donors </a:t>
            </a:r>
            <a:r>
              <a:rPr lang="en-US" dirty="0">
                <a:highlight>
                  <a:srgbClr val="FFFF00"/>
                </a:highlight>
              </a:rPr>
              <a:t> 				</a:t>
            </a:r>
            <a:r>
              <a:rPr lang="en-US" dirty="0"/>
              <a:t>98% (96-99%)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unrelated donors</a:t>
            </a:r>
            <a:r>
              <a:rPr lang="en-US" u="none" dirty="0">
                <a:solidFill>
                  <a:srgbClr val="FF0000"/>
                </a:solidFill>
              </a:rPr>
              <a:t> 				</a:t>
            </a:r>
            <a:r>
              <a:rPr lang="en-US" dirty="0"/>
              <a:t>91% (88-94%)</a:t>
            </a:r>
            <a:endParaRPr lang="en-US" u="none" dirty="0">
              <a:solidFill>
                <a:srgbClr val="FF0000"/>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err="1"/>
              <a:t>Haplo</a:t>
            </a:r>
            <a:r>
              <a:rPr lang="en-US" dirty="0"/>
              <a:t> donors</a:t>
            </a:r>
            <a:r>
              <a:rPr lang="en-US" b="0" u="none" dirty="0">
                <a:solidFill>
                  <a:srgbClr val="FF0000"/>
                </a:solidFill>
              </a:rPr>
              <a:t> 					</a:t>
            </a:r>
            <a:r>
              <a:rPr lang="en-US" dirty="0"/>
              <a:t>86% (79-93%)</a:t>
            </a:r>
            <a:endParaRPr lang="en-US" u="none" dirty="0">
              <a:solidFill>
                <a:srgbClr val="FF0000"/>
              </a:solidFill>
              <a:highlight>
                <a:srgbClr val="FFFF00"/>
              </a:highligh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Mismatched unrelated donors 				</a:t>
            </a:r>
            <a:r>
              <a:rPr lang="en-US" dirty="0"/>
              <a:t>79% (71-87%) </a:t>
            </a:r>
            <a:endParaRPr lang="en-US" u="none" dirty="0">
              <a:solidFill>
                <a:srgbClr val="FF0000"/>
              </a:solidFill>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1,540 adult patients who underwent transplantation for SAA between 2010 and 2020, the 3-year probabilities (95%CI) of survival following transplant according by donor type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related donors </a:t>
            </a:r>
            <a:r>
              <a:rPr lang="en-US" dirty="0">
                <a:highlight>
                  <a:srgbClr val="FFFF00"/>
                </a:highlight>
              </a:rPr>
              <a:t> 				</a:t>
            </a:r>
            <a:r>
              <a:rPr lang="en-US" dirty="0"/>
              <a:t>85% (82-88%)</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Matched unrelated donors</a:t>
            </a:r>
            <a:r>
              <a:rPr lang="en-US" u="none" dirty="0">
                <a:solidFill>
                  <a:srgbClr val="FF0000"/>
                </a:solidFill>
              </a:rPr>
              <a:t> 				76</a:t>
            </a:r>
            <a:r>
              <a:rPr lang="en-US" dirty="0"/>
              <a:t>% (73-80%)</a:t>
            </a:r>
            <a:endParaRPr lang="en-US" u="none" dirty="0">
              <a:solidFill>
                <a:srgbClr val="FF0000"/>
              </a:solidFill>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err="1"/>
              <a:t>Haplo</a:t>
            </a:r>
            <a:r>
              <a:rPr lang="en-US" dirty="0"/>
              <a:t> donors</a:t>
            </a:r>
            <a:r>
              <a:rPr lang="en-US" b="0" u="none" dirty="0">
                <a:solidFill>
                  <a:srgbClr val="FF0000"/>
                </a:solidFill>
              </a:rPr>
              <a:t> 					</a:t>
            </a:r>
            <a:r>
              <a:rPr lang="en-US" dirty="0"/>
              <a:t>80% (73-86%)</a:t>
            </a:r>
            <a:endParaRPr lang="en-US" u="none" dirty="0">
              <a:solidFill>
                <a:srgbClr val="FF0000"/>
              </a:solidFill>
              <a:highlight>
                <a:srgbClr val="FFFF00"/>
              </a:highlight>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Mismatched unrelated donors 				63</a:t>
            </a:r>
            <a:r>
              <a:rPr lang="en-US" dirty="0"/>
              <a:t>% (55-73%) </a:t>
            </a:r>
            <a:endParaRPr lang="en-US" u="none" dirty="0">
              <a:solidFill>
                <a:srgbClr val="FF0000"/>
              </a:solidFill>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92</a:t>
            </a:fld>
            <a:endParaRPr lang="en-US"/>
          </a:p>
        </p:txBody>
      </p:sp>
    </p:spTree>
    <p:extLst>
      <p:ext uri="{BB962C8B-B14F-4D97-AF65-F5344CB8AC3E}">
        <p14:creationId xmlns:p14="http://schemas.microsoft.com/office/powerpoint/2010/main" val="855009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93: </a:t>
            </a:r>
            <a:r>
              <a:rPr lang="en-US" b="0" dirty="0"/>
              <a:t>Autologous t</a:t>
            </a:r>
            <a:r>
              <a:rPr lang="en-US" dirty="0"/>
              <a:t>ransplantation for Hodgkin</a:t>
            </a:r>
            <a:r>
              <a:rPr lang="en-US" baseline="0" dirty="0"/>
              <a:t> Lymphoma (HL)</a:t>
            </a:r>
            <a:r>
              <a:rPr lang="en-US" dirty="0"/>
              <a:t> is indicated in patients with relapsed disease after initial therapy. Survival after transplant in HL depends on disease response to salvage therapy. Among the 8,276 patients receiving autologous HCT for HL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Chemosensitive disease</a:t>
            </a:r>
            <a:r>
              <a:rPr lang="en-US" dirty="0">
                <a:highlight>
                  <a:srgbClr val="FFFF00"/>
                </a:highlight>
              </a:rPr>
              <a:t>				89</a:t>
            </a:r>
            <a:r>
              <a:rPr lang="en-US" dirty="0"/>
              <a:t>% (88-89%)</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Chemoresistant disease </a:t>
            </a:r>
            <a:r>
              <a:rPr lang="en-US" u="none" dirty="0">
                <a:solidFill>
                  <a:srgbClr val="FF0000"/>
                </a:solidFill>
              </a:rPr>
              <a:t> 				79</a:t>
            </a:r>
            <a:r>
              <a:rPr lang="en-US" dirty="0"/>
              <a:t>% (75-82%)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the 1,603 patients receiving allogeneic HCT for HL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Chemosensitive disease</a:t>
            </a:r>
            <a:r>
              <a:rPr lang="en-US" dirty="0">
                <a:highlight>
                  <a:srgbClr val="FFFF00"/>
                </a:highlight>
              </a:rPr>
              <a:t>				</a:t>
            </a:r>
            <a:r>
              <a:rPr lang="en-US" dirty="0"/>
              <a:t>68% (65-70%)</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Chemoresistant disease </a:t>
            </a:r>
            <a:r>
              <a:rPr lang="en-US" u="none" dirty="0">
                <a:solidFill>
                  <a:srgbClr val="FF0000"/>
                </a:solidFill>
              </a:rPr>
              <a:t> 				51</a:t>
            </a:r>
            <a:r>
              <a:rPr lang="en-US" dirty="0"/>
              <a:t>% (45-57%)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b="1"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93</a:t>
            </a:fld>
            <a:endParaRPr lang="en-US"/>
          </a:p>
        </p:txBody>
      </p:sp>
    </p:spTree>
    <p:extLst>
      <p:ext uri="{BB962C8B-B14F-4D97-AF65-F5344CB8AC3E}">
        <p14:creationId xmlns:p14="http://schemas.microsoft.com/office/powerpoint/2010/main" val="25379523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94: </a:t>
            </a:r>
            <a:r>
              <a:rPr lang="en-US" dirty="0"/>
              <a:t>Transplantation for Follicular Lymphoma (FL) is generally reserved for patients with recurrent or aggressive disease. Autologous HCT is</a:t>
            </a:r>
            <a:r>
              <a:rPr lang="en-US" baseline="0" dirty="0"/>
              <a:t> utilized in patients with </a:t>
            </a:r>
            <a:r>
              <a:rPr lang="en-US" baseline="0" dirty="0" err="1"/>
              <a:t>chemosensitive</a:t>
            </a:r>
            <a:r>
              <a:rPr lang="en-US" baseline="0" dirty="0"/>
              <a:t> disease</a:t>
            </a:r>
            <a:r>
              <a:rPr lang="en-US" dirty="0"/>
              <a:t>. Among the 1,900 patients receiving autologous HCT for FL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Chemosensitive disease</a:t>
            </a:r>
            <a:r>
              <a:rPr lang="en-US" dirty="0">
                <a:highlight>
                  <a:srgbClr val="FFFF00"/>
                </a:highlight>
              </a:rPr>
              <a:t>				81</a:t>
            </a:r>
            <a:r>
              <a:rPr lang="en-US" dirty="0"/>
              <a:t>% (79-83%)</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Chemoresistant disease </a:t>
            </a:r>
            <a:r>
              <a:rPr lang="en-US" u="none" dirty="0">
                <a:solidFill>
                  <a:srgbClr val="FF0000"/>
                </a:solidFill>
              </a:rPr>
              <a:t> 				64</a:t>
            </a:r>
            <a:r>
              <a:rPr lang="en-US" dirty="0"/>
              <a:t>% (56-74%)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Among the 1,085 patients receiving allogeneic HCT for FL between 2010 and 2020, the 3-year probabilities (95%CI) of survival following transplant according to disease status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Chemosensitive disease</a:t>
            </a:r>
            <a:r>
              <a:rPr lang="en-US" dirty="0">
                <a:highlight>
                  <a:srgbClr val="FFFF00"/>
                </a:highlight>
              </a:rPr>
              <a:t>				</a:t>
            </a:r>
            <a:r>
              <a:rPr lang="en-US" dirty="0"/>
              <a:t>73% (70-76%)</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Chemoresistant disease </a:t>
            </a:r>
            <a:r>
              <a:rPr lang="en-US" u="none" dirty="0">
                <a:solidFill>
                  <a:srgbClr val="FF0000"/>
                </a:solidFill>
              </a:rPr>
              <a:t> 				59</a:t>
            </a:r>
            <a:r>
              <a:rPr lang="en-US" dirty="0"/>
              <a:t>% (51-67%)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5"/>
          </p:nvPr>
        </p:nvSpPr>
        <p:spPr/>
        <p:txBody>
          <a:bodyPr/>
          <a:lstStyle/>
          <a:p>
            <a:fld id="{15813218-D78A-4CED-92B2-D60760461F89}" type="slidenum">
              <a:rPr lang="en-US" smtClean="0"/>
              <a:t>94</a:t>
            </a:fld>
            <a:endParaRPr lang="en-US"/>
          </a:p>
        </p:txBody>
      </p:sp>
    </p:spTree>
    <p:extLst>
      <p:ext uri="{BB962C8B-B14F-4D97-AF65-F5344CB8AC3E}">
        <p14:creationId xmlns:p14="http://schemas.microsoft.com/office/powerpoint/2010/main" val="10852902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Slide 95: </a:t>
            </a:r>
            <a:r>
              <a:rPr lang="en-US" b="0" dirty="0"/>
              <a:t>Several Plasma Cell Disorders (PCDs) can be treated with autologous HCT. Transplant outcomes are dependent on the type of underlying PCD. T</a:t>
            </a:r>
            <a:r>
              <a:rPr lang="en-US" dirty="0"/>
              <a:t>he 3-year probabilities (95%CI) of survival </a:t>
            </a:r>
            <a:r>
              <a:rPr lang="en-US" b="0" dirty="0"/>
              <a:t>after autologous HCT</a:t>
            </a:r>
            <a:r>
              <a:rPr lang="en-US" dirty="0"/>
              <a:t>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POEMS Syndrome (or Osteosclerotic Myeloma)</a:t>
            </a:r>
            <a:r>
              <a:rPr lang="en-US" dirty="0">
                <a:highlight>
                  <a:srgbClr val="FFFF00"/>
                </a:highlight>
              </a:rPr>
              <a:t>			</a:t>
            </a:r>
            <a:r>
              <a:rPr lang="en-US" dirty="0"/>
              <a:t>94% (91-97%)</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Amyloidosis</a:t>
            </a:r>
            <a:r>
              <a:rPr lang="en-US" dirty="0"/>
              <a:t> </a:t>
            </a:r>
            <a:r>
              <a:rPr lang="en-US" u="none" dirty="0">
                <a:solidFill>
                  <a:srgbClr val="FF0000"/>
                </a:solidFill>
              </a:rPr>
              <a:t> 					</a:t>
            </a:r>
            <a:r>
              <a:rPr lang="en-US" b="0" dirty="0"/>
              <a:t>86% (85-87%)</a:t>
            </a:r>
            <a:endParaRPr lang="en-US" dirty="0"/>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Multiple Myeloma 					80% (80-82%)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Plasma Cell Leukemia, a highly aggressive PCD 			47% (42-51%)</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a:spcBef>
                <a:spcPts val="0"/>
              </a:spcBef>
              <a:spcAft>
                <a:spcPts val="0"/>
              </a:spcAft>
            </a:pPr>
            <a:r>
              <a:rPr lang="en-US" sz="1200" dirty="0">
                <a:solidFill>
                  <a:srgbClr val="FF0000"/>
                </a:solidFill>
                <a:effectLst/>
                <a:latin typeface="Calibri" panose="020F0502020204030204" pitchFamily="34" charset="0"/>
                <a:ea typeface="DengXian" panose="02010600030101010101" pitchFamily="2" charset="-122"/>
              </a:rPr>
              <a:t>Trend data only is presented, and any significant p-values reflect global differences between indicated groups and not any specific differences between indicated groups.  Caution interpreting these univariate curves is important as adjustment for other relevant factors using multi-variable analyses has not been done.</a:t>
            </a:r>
            <a:endParaRPr lang="en-US" sz="1200" dirty="0">
              <a:effectLst/>
              <a:latin typeface="Calibri" panose="020F0502020204030204" pitchFamily="34" charset="0"/>
              <a:ea typeface="DengXian"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95</a:t>
            </a:fld>
            <a:endParaRPr lang="en-US"/>
          </a:p>
        </p:txBody>
      </p:sp>
    </p:spTree>
    <p:extLst>
      <p:ext uri="{BB962C8B-B14F-4D97-AF65-F5344CB8AC3E}">
        <p14:creationId xmlns:p14="http://schemas.microsoft.com/office/powerpoint/2010/main" val="297011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1951-18E1-158F-6C9F-FF533B49AB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61CFC-4170-D219-31F2-61EFEF325E45}"/>
              </a:ext>
            </a:extLst>
          </p:cNvPr>
          <p:cNvSpPr>
            <a:spLocks noGrp="1"/>
          </p:cNvSpPr>
          <p:nvPr>
            <p:ph type="dt" sz="half" idx="10"/>
          </p:nvPr>
        </p:nvSpPr>
        <p:spPr/>
        <p:txBody>
          <a:bodyPr/>
          <a:lstStyle/>
          <a:p>
            <a:fld id="{A7F07D9B-706E-40FD-8217-2F73DD40032A}" type="datetimeFigureOut">
              <a:rPr lang="en-US" smtClean="0"/>
              <a:t>8/24/2023</a:t>
            </a:fld>
            <a:endParaRPr lang="en-US"/>
          </a:p>
        </p:txBody>
      </p:sp>
      <p:sp>
        <p:nvSpPr>
          <p:cNvPr id="4" name="Footer Placeholder 3">
            <a:extLst>
              <a:ext uri="{FF2B5EF4-FFF2-40B4-BE49-F238E27FC236}">
                <a16:creationId xmlns:a16="http://schemas.microsoft.com/office/drawing/2014/main" id="{BF5D8001-E778-738A-59E8-F26C7099D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97AD6-B05C-202B-DA81-5A8C8153C42A}"/>
              </a:ext>
            </a:extLst>
          </p:cNvPr>
          <p:cNvSpPr>
            <a:spLocks noGrp="1"/>
          </p:cNvSpPr>
          <p:nvPr>
            <p:ph type="sldNum" sz="quarter" idx="12"/>
          </p:nvPr>
        </p:nvSpPr>
        <p:spPr/>
        <p:txBody>
          <a:bodyPr/>
          <a:lstStyle/>
          <a:p>
            <a:fld id="{1DEAEA92-0C07-4812-BE01-5B05EC013467}" type="slidenum">
              <a:rPr lang="en-US" smtClean="0"/>
              <a:t>‹#›</a:t>
            </a:fld>
            <a:endParaRPr lang="en-US"/>
          </a:p>
        </p:txBody>
      </p:sp>
    </p:spTree>
    <p:extLst>
      <p:ext uri="{BB962C8B-B14F-4D97-AF65-F5344CB8AC3E}">
        <p14:creationId xmlns:p14="http://schemas.microsoft.com/office/powerpoint/2010/main" val="176047244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187B25-EA3F-AA71-A2B2-80BC0303A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166178-CF3F-DE68-A979-BDA4C817ED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B9A9D-9F44-76BC-74B4-707722331E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07D9B-706E-40FD-8217-2F73DD40032A}" type="datetimeFigureOut">
              <a:rPr lang="en-US" smtClean="0"/>
              <a:t>8/24/2023</a:t>
            </a:fld>
            <a:endParaRPr lang="en-US"/>
          </a:p>
        </p:txBody>
      </p:sp>
      <p:sp>
        <p:nvSpPr>
          <p:cNvPr id="5" name="Footer Placeholder 4">
            <a:extLst>
              <a:ext uri="{FF2B5EF4-FFF2-40B4-BE49-F238E27FC236}">
                <a16:creationId xmlns:a16="http://schemas.microsoft.com/office/drawing/2014/main" id="{CC194BC3-BDA5-45DA-E3DC-84079C7EA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0B64AF-786C-AF24-24A7-9A2B6EDFB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AEA92-0C07-4812-BE01-5B05EC013467}" type="slidenum">
              <a:rPr lang="en-US" smtClean="0"/>
              <a:t>‹#›</a:t>
            </a:fld>
            <a:endParaRPr lang="en-US"/>
          </a:p>
        </p:txBody>
      </p:sp>
    </p:spTree>
    <p:extLst>
      <p:ext uri="{BB962C8B-B14F-4D97-AF65-F5344CB8AC3E}">
        <p14:creationId xmlns:p14="http://schemas.microsoft.com/office/powerpoint/2010/main" val="2709813082"/>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343E5DE-411B-0013-631D-E18F331133A0}"/>
              </a:ext>
            </a:extLst>
          </p:cNvPr>
          <p:cNvSpPr>
            <a:spLocks noGrp="1"/>
          </p:cNvSpPr>
          <p:nvPr>
            <p:ph type="title"/>
          </p:nvPr>
        </p:nvSpPr>
        <p:spPr/>
        <p:txBody>
          <a:bodyPr/>
          <a:lstStyle/>
          <a:p>
            <a:r>
              <a:rPr lang="en-US"/>
              <a:t>Current Uses and Outcomes of Hematopoietic Cell Transplantation (HCT) in the U.S.</a:t>
            </a:r>
            <a:endParaRPr lang="en-US" dirty="0"/>
          </a:p>
        </p:txBody>
      </p:sp>
      <p:pic>
        <p:nvPicPr>
          <p:cNvPr id="3" name="Picture 2">
            <a:extLst>
              <a:ext uri="{FF2B5EF4-FFF2-40B4-BE49-F238E27FC236}">
                <a16:creationId xmlns:a16="http://schemas.microsoft.com/office/drawing/2014/main" id="{A0455C23-8D4C-3574-61E0-55C025A4FFA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6445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5D96003-1731-74EB-AF68-9CD2F7373345}"/>
              </a:ext>
            </a:extLst>
          </p:cNvPr>
          <p:cNvSpPr>
            <a:spLocks noGrp="1"/>
          </p:cNvSpPr>
          <p:nvPr>
            <p:ph type="title"/>
          </p:nvPr>
        </p:nvSpPr>
        <p:spPr/>
        <p:txBody>
          <a:bodyPr/>
          <a:lstStyle/>
          <a:p>
            <a:r>
              <a:rPr lang="en-US" sz="2800"/>
              <a:t>Comorbidity </a:t>
            </a:r>
            <a:r>
              <a:rPr lang="en-US"/>
              <a:t>I</a:t>
            </a:r>
            <a:r>
              <a:rPr lang="en-US" sz="2800"/>
              <a:t>ndex in Autologous HCTs in the U.S. by HCT-CI Group, Adults</a:t>
            </a:r>
            <a:endParaRPr lang="en-US" sz="2800" dirty="0"/>
          </a:p>
        </p:txBody>
      </p:sp>
      <p:pic>
        <p:nvPicPr>
          <p:cNvPr id="3" name="Picture 2">
            <a:extLst>
              <a:ext uri="{FF2B5EF4-FFF2-40B4-BE49-F238E27FC236}">
                <a16:creationId xmlns:a16="http://schemas.microsoft.com/office/drawing/2014/main" id="{6D7CA8C8-FCCF-4237-EF93-4EDA232DB31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21726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8EE49C6-05F3-7E68-1FF8-49DB49551E44}"/>
              </a:ext>
            </a:extLst>
          </p:cNvPr>
          <p:cNvSpPr>
            <a:spLocks noGrp="1"/>
          </p:cNvSpPr>
          <p:nvPr>
            <p:ph type="title"/>
          </p:nvPr>
        </p:nvSpPr>
        <p:spPr/>
        <p:txBody>
          <a:bodyPr/>
          <a:lstStyle/>
          <a:p>
            <a:r>
              <a:rPr lang="en-US" sz="2800"/>
              <a:t>Comorbidity Index in Allogeneic HCTs in the U.S. by Conditioning  Intensity, 2011-2021</a:t>
            </a:r>
            <a:endParaRPr lang="en-US" sz="2800" dirty="0"/>
          </a:p>
        </p:txBody>
      </p:sp>
      <p:pic>
        <p:nvPicPr>
          <p:cNvPr id="3" name="Picture 2">
            <a:extLst>
              <a:ext uri="{FF2B5EF4-FFF2-40B4-BE49-F238E27FC236}">
                <a16:creationId xmlns:a16="http://schemas.microsoft.com/office/drawing/2014/main" id="{A4D32E92-F6D6-FCC1-234B-AB942CE5327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1717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AEF9CA-4AEA-4CDD-9A23-E17116C26D30}"/>
              </a:ext>
            </a:extLst>
          </p:cNvPr>
          <p:cNvSpPr>
            <a:spLocks noGrp="1"/>
          </p:cNvSpPr>
          <p:nvPr>
            <p:ph type="title"/>
          </p:nvPr>
        </p:nvSpPr>
        <p:spPr/>
        <p:txBody>
          <a:bodyPr/>
          <a:lstStyle/>
          <a:p>
            <a:r>
              <a:rPr lang="en-US" sz="2800"/>
              <a:t>Comorbidity Index in Allogeneic HCTs in the U.S. by Conditioning  Intensity, 2011-2021</a:t>
            </a:r>
            <a:endParaRPr lang="en-US" sz="2800" dirty="0"/>
          </a:p>
        </p:txBody>
      </p:sp>
      <p:pic>
        <p:nvPicPr>
          <p:cNvPr id="3" name="Picture 2">
            <a:extLst>
              <a:ext uri="{FF2B5EF4-FFF2-40B4-BE49-F238E27FC236}">
                <a16:creationId xmlns:a16="http://schemas.microsoft.com/office/drawing/2014/main" id="{BA5CEB65-AE85-4605-ACC0-8337DE2DF2C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364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D66B8DD-3FB7-4D98-DB02-3D841A732FA4}"/>
              </a:ext>
            </a:extLst>
          </p:cNvPr>
          <p:cNvSpPr>
            <a:spLocks noGrp="1"/>
          </p:cNvSpPr>
          <p:nvPr>
            <p:ph type="title"/>
          </p:nvPr>
        </p:nvSpPr>
        <p:spPr/>
        <p:txBody>
          <a:bodyPr/>
          <a:lstStyle/>
          <a:p>
            <a:r>
              <a:rPr lang="en-US" sz="2800"/>
              <a:t>Comorbidity Index in Allogeneic HCTs in the U.S. by Recipient Age, 2011-2021</a:t>
            </a:r>
            <a:endParaRPr lang="en-US" sz="2800" dirty="0"/>
          </a:p>
        </p:txBody>
      </p:sp>
      <p:pic>
        <p:nvPicPr>
          <p:cNvPr id="3" name="Picture 2">
            <a:extLst>
              <a:ext uri="{FF2B5EF4-FFF2-40B4-BE49-F238E27FC236}">
                <a16:creationId xmlns:a16="http://schemas.microsoft.com/office/drawing/2014/main" id="{4658B635-3207-0BAE-CCFC-3A8249C142B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8420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4F4EB2-0836-0F3E-57A4-89CD1EE28104}"/>
              </a:ext>
            </a:extLst>
          </p:cNvPr>
          <p:cNvSpPr>
            <a:spLocks noGrp="1"/>
          </p:cNvSpPr>
          <p:nvPr>
            <p:ph type="title"/>
          </p:nvPr>
        </p:nvSpPr>
        <p:spPr/>
        <p:txBody>
          <a:bodyPr/>
          <a:lstStyle/>
          <a:p>
            <a:r>
              <a:rPr lang="en-US" sz="2800"/>
              <a:t>Comorbidity Index in Allogeneic HCTs in the U.S. by Recipient Age, 2011-2021</a:t>
            </a:r>
            <a:endParaRPr lang="en-US" sz="2800" dirty="0"/>
          </a:p>
        </p:txBody>
      </p:sp>
      <p:pic>
        <p:nvPicPr>
          <p:cNvPr id="3" name="Picture 2">
            <a:extLst>
              <a:ext uri="{FF2B5EF4-FFF2-40B4-BE49-F238E27FC236}">
                <a16:creationId xmlns:a16="http://schemas.microsoft.com/office/drawing/2014/main" id="{D040B1A0-DC03-CFCA-DAB9-E04BAD8D817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436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225C15-F7BC-025E-EAB9-32D474B793C0}"/>
              </a:ext>
            </a:extLst>
          </p:cNvPr>
          <p:cNvSpPr>
            <a:spLocks noGrp="1"/>
          </p:cNvSpPr>
          <p:nvPr>
            <p:ph type="title"/>
          </p:nvPr>
        </p:nvSpPr>
        <p:spPr/>
        <p:txBody>
          <a:bodyPr/>
          <a:lstStyle/>
          <a:p>
            <a:r>
              <a:rPr lang="en-US" sz="2800"/>
              <a:t>Comorbidity Index in Autologous HCTs in the U.S. by Recipient Age, 2011-2021</a:t>
            </a:r>
            <a:endParaRPr lang="en-US" sz="2800" dirty="0"/>
          </a:p>
        </p:txBody>
      </p:sp>
      <p:pic>
        <p:nvPicPr>
          <p:cNvPr id="3" name="Picture 2">
            <a:extLst>
              <a:ext uri="{FF2B5EF4-FFF2-40B4-BE49-F238E27FC236}">
                <a16:creationId xmlns:a16="http://schemas.microsoft.com/office/drawing/2014/main" id="{B56161CD-FA94-4818-B3A3-81C62B69214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1656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ACAC1C8-B579-66D2-305C-DDF3A05CC676}"/>
              </a:ext>
            </a:extLst>
          </p:cNvPr>
          <p:cNvSpPr>
            <a:spLocks noGrp="1"/>
          </p:cNvSpPr>
          <p:nvPr>
            <p:ph type="title"/>
          </p:nvPr>
        </p:nvSpPr>
        <p:spPr/>
        <p:txBody>
          <a:bodyPr/>
          <a:lstStyle/>
          <a:p>
            <a:r>
              <a:rPr lang="en-US" sz="2800"/>
              <a:t>Comorbidity Index in Autologous HCTs in the U.S. by Recipient Age, 2011-2021</a:t>
            </a:r>
            <a:endParaRPr lang="en-US" sz="2800" dirty="0"/>
          </a:p>
        </p:txBody>
      </p:sp>
      <p:pic>
        <p:nvPicPr>
          <p:cNvPr id="3" name="Picture 2">
            <a:extLst>
              <a:ext uri="{FF2B5EF4-FFF2-40B4-BE49-F238E27FC236}">
                <a16:creationId xmlns:a16="http://schemas.microsoft.com/office/drawing/2014/main" id="{ACFC6253-C459-7658-067F-64775C5BEFD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3030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4ADAFE-B1D8-EFC8-AEFA-240607A92610}"/>
              </a:ext>
            </a:extLst>
          </p:cNvPr>
          <p:cNvSpPr>
            <a:spLocks noGrp="1"/>
          </p:cNvSpPr>
          <p:nvPr>
            <p:ph type="title"/>
          </p:nvPr>
        </p:nvSpPr>
        <p:spPr/>
        <p:txBody>
          <a:bodyPr/>
          <a:lstStyle/>
          <a:p>
            <a:r>
              <a:rPr lang="en-US" sz="2800"/>
              <a:t>Comorbidity Index in Allogeneic HCTs in the U.S. by </a:t>
            </a:r>
            <a:r>
              <a:rPr lang="en-US" sz="2800" spc="-100"/>
              <a:t>Race, Ethnicity, 2019-2021</a:t>
            </a:r>
            <a:endParaRPr lang="en-US" sz="2800" dirty="0"/>
          </a:p>
        </p:txBody>
      </p:sp>
      <p:pic>
        <p:nvPicPr>
          <p:cNvPr id="3" name="Picture 2">
            <a:extLst>
              <a:ext uri="{FF2B5EF4-FFF2-40B4-BE49-F238E27FC236}">
                <a16:creationId xmlns:a16="http://schemas.microsoft.com/office/drawing/2014/main" id="{D9CF342C-2ED1-D3D6-BF1B-8E39F8CB402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6317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28EDDDC-0C5A-50F0-D3AA-304C6DBBDD74}"/>
              </a:ext>
            </a:extLst>
          </p:cNvPr>
          <p:cNvSpPr>
            <a:spLocks noGrp="1"/>
          </p:cNvSpPr>
          <p:nvPr>
            <p:ph type="title"/>
          </p:nvPr>
        </p:nvSpPr>
        <p:spPr/>
        <p:txBody>
          <a:bodyPr/>
          <a:lstStyle/>
          <a:p>
            <a:r>
              <a:rPr lang="en-US" sz="2800"/>
              <a:t>Comorbidity Index in Allogeneic HCTs in the U.S. by </a:t>
            </a:r>
            <a:r>
              <a:rPr lang="en-US" sz="2800" spc="-100"/>
              <a:t>Race, Ethnicity, 2019-2021</a:t>
            </a:r>
            <a:endParaRPr lang="en-US" sz="2800" dirty="0"/>
          </a:p>
        </p:txBody>
      </p:sp>
      <p:pic>
        <p:nvPicPr>
          <p:cNvPr id="3" name="Picture 2">
            <a:extLst>
              <a:ext uri="{FF2B5EF4-FFF2-40B4-BE49-F238E27FC236}">
                <a16:creationId xmlns:a16="http://schemas.microsoft.com/office/drawing/2014/main" id="{3FA567F5-6615-BBFA-08A7-D5B15EF1357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153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A3C6872-67D4-C47A-72D8-F8894E896C14}"/>
              </a:ext>
            </a:extLst>
          </p:cNvPr>
          <p:cNvSpPr>
            <a:spLocks noGrp="1"/>
          </p:cNvSpPr>
          <p:nvPr>
            <p:ph type="title"/>
          </p:nvPr>
        </p:nvSpPr>
        <p:spPr/>
        <p:txBody>
          <a:bodyPr/>
          <a:lstStyle/>
          <a:p>
            <a:r>
              <a:rPr lang="en-US" sz="2800"/>
              <a:t>Comorbidity Index in Autologous HCTs in the U.S. by </a:t>
            </a:r>
            <a:r>
              <a:rPr lang="en-US" sz="2800" spc="-100"/>
              <a:t>Race, Ethnicity, 2019-2021</a:t>
            </a:r>
            <a:endParaRPr lang="en-US" sz="2800" dirty="0"/>
          </a:p>
        </p:txBody>
      </p:sp>
      <p:pic>
        <p:nvPicPr>
          <p:cNvPr id="3" name="Picture 2">
            <a:extLst>
              <a:ext uri="{FF2B5EF4-FFF2-40B4-BE49-F238E27FC236}">
                <a16:creationId xmlns:a16="http://schemas.microsoft.com/office/drawing/2014/main" id="{D80D043C-3B3C-F577-14E7-9FE8FEF4397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449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4ED6622-A0EB-50CE-7A36-C5E33F13BDBB}"/>
              </a:ext>
            </a:extLst>
          </p:cNvPr>
          <p:cNvSpPr>
            <a:spLocks noGrp="1"/>
          </p:cNvSpPr>
          <p:nvPr>
            <p:ph type="title"/>
          </p:nvPr>
        </p:nvSpPr>
        <p:spPr/>
        <p:txBody>
          <a:bodyPr/>
          <a:lstStyle/>
          <a:p>
            <a:r>
              <a:rPr lang="en-US"/>
              <a:t>Table of Contents</a:t>
            </a:r>
            <a:endParaRPr lang="en-US" sz="2800" dirty="0"/>
          </a:p>
        </p:txBody>
      </p:sp>
      <p:pic>
        <p:nvPicPr>
          <p:cNvPr id="3" name="Picture 2">
            <a:extLst>
              <a:ext uri="{FF2B5EF4-FFF2-40B4-BE49-F238E27FC236}">
                <a16:creationId xmlns:a16="http://schemas.microsoft.com/office/drawing/2014/main" id="{99FEF8B9-C1A7-1FF3-70CB-CBFCCEDFC85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9525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9B35514-97AF-A991-A436-2E3E4B2C55CC}"/>
              </a:ext>
            </a:extLst>
          </p:cNvPr>
          <p:cNvSpPr>
            <a:spLocks noGrp="1"/>
          </p:cNvSpPr>
          <p:nvPr>
            <p:ph type="title"/>
          </p:nvPr>
        </p:nvSpPr>
        <p:spPr/>
        <p:txBody>
          <a:bodyPr/>
          <a:lstStyle/>
          <a:p>
            <a:r>
              <a:rPr lang="en-US" sz="2800"/>
              <a:t>Comorbidity Index in Autologous HCTs in the U.S. by </a:t>
            </a:r>
            <a:r>
              <a:rPr lang="en-US" sz="2800" spc="-100"/>
              <a:t>Race, Ethnicity, 2019-2021</a:t>
            </a:r>
            <a:endParaRPr lang="en-US" sz="2800" dirty="0"/>
          </a:p>
        </p:txBody>
      </p:sp>
      <p:pic>
        <p:nvPicPr>
          <p:cNvPr id="3" name="Picture 2">
            <a:extLst>
              <a:ext uri="{FF2B5EF4-FFF2-40B4-BE49-F238E27FC236}">
                <a16:creationId xmlns:a16="http://schemas.microsoft.com/office/drawing/2014/main" id="{B5076426-9C7B-2DB2-D4D2-64AD48FFD31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9285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F2A5900-8379-0454-A8A1-DDDD67BE7D1B}"/>
              </a:ext>
            </a:extLst>
          </p:cNvPr>
          <p:cNvSpPr>
            <a:spLocks noGrp="1"/>
          </p:cNvSpPr>
          <p:nvPr>
            <p:ph type="title"/>
          </p:nvPr>
        </p:nvSpPr>
        <p:spPr/>
        <p:txBody>
          <a:bodyPr/>
          <a:lstStyle/>
          <a:p>
            <a:r>
              <a:rPr lang="en-US" sz="2800"/>
              <a:t>Comorbidity Index in Allogeneic HCTs in the U.S. by </a:t>
            </a:r>
            <a:r>
              <a:rPr lang="en-US" sz="2800" spc="-100"/>
              <a:t>GVHD Prophylaxis, 2011-2021</a:t>
            </a:r>
            <a:endParaRPr lang="en-US" sz="2800" dirty="0"/>
          </a:p>
        </p:txBody>
      </p:sp>
      <p:pic>
        <p:nvPicPr>
          <p:cNvPr id="3" name="Picture 2">
            <a:extLst>
              <a:ext uri="{FF2B5EF4-FFF2-40B4-BE49-F238E27FC236}">
                <a16:creationId xmlns:a16="http://schemas.microsoft.com/office/drawing/2014/main" id="{7B31E97C-45A0-21B8-3391-EC9B86A0F78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276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9F87F7-85A7-8E14-790A-8FA5EDCF2446}"/>
              </a:ext>
            </a:extLst>
          </p:cNvPr>
          <p:cNvSpPr>
            <a:spLocks noGrp="1"/>
          </p:cNvSpPr>
          <p:nvPr>
            <p:ph type="title"/>
          </p:nvPr>
        </p:nvSpPr>
        <p:spPr/>
        <p:txBody>
          <a:bodyPr/>
          <a:lstStyle/>
          <a:p>
            <a:r>
              <a:rPr lang="en-US" sz="2800"/>
              <a:t>Comorbidity Index in Allogeneic HCTs in the U.S. by </a:t>
            </a:r>
            <a:r>
              <a:rPr lang="en-US" sz="2800" spc="-100"/>
              <a:t>GVHD Prophylaxis, 2011-2021</a:t>
            </a:r>
            <a:endParaRPr lang="en-US" sz="2800" dirty="0"/>
          </a:p>
        </p:txBody>
      </p:sp>
      <p:pic>
        <p:nvPicPr>
          <p:cNvPr id="3" name="Picture 2">
            <a:extLst>
              <a:ext uri="{FF2B5EF4-FFF2-40B4-BE49-F238E27FC236}">
                <a16:creationId xmlns:a16="http://schemas.microsoft.com/office/drawing/2014/main" id="{DF33EDFB-9FAF-723F-7ADE-F57C209E042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55231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8BCB6A-17FD-61A2-FA20-3FCD78DE2155}"/>
              </a:ext>
            </a:extLst>
          </p:cNvPr>
          <p:cNvSpPr>
            <a:spLocks noGrp="1"/>
          </p:cNvSpPr>
          <p:nvPr>
            <p:ph type="title"/>
          </p:nvPr>
        </p:nvSpPr>
        <p:spPr/>
        <p:txBody>
          <a:bodyPr/>
          <a:lstStyle/>
          <a:p>
            <a:r>
              <a:rPr lang="en-US" sz="2800" spc="-100"/>
              <a:t>Number of </a:t>
            </a:r>
            <a:r>
              <a:rPr lang="en-US" sz="2800"/>
              <a:t>Matched Related Donor </a:t>
            </a:r>
            <a:r>
              <a:rPr lang="en-US"/>
              <a:t>HCTs in the U.S. in Recipients Aged &lt;18 Years by Graft Source</a:t>
            </a:r>
            <a:endParaRPr lang="en-US" dirty="0"/>
          </a:p>
        </p:txBody>
      </p:sp>
      <p:pic>
        <p:nvPicPr>
          <p:cNvPr id="3" name="Picture 2">
            <a:extLst>
              <a:ext uri="{FF2B5EF4-FFF2-40B4-BE49-F238E27FC236}">
                <a16:creationId xmlns:a16="http://schemas.microsoft.com/office/drawing/2014/main" id="{A40C1B92-B8EE-5D19-B79E-947C082EB60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25863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0EC5C3-8F45-B4FA-B4C1-4DEB78B26DEA}"/>
              </a:ext>
            </a:extLst>
          </p:cNvPr>
          <p:cNvSpPr>
            <a:spLocks noGrp="1"/>
          </p:cNvSpPr>
          <p:nvPr>
            <p:ph type="title"/>
          </p:nvPr>
        </p:nvSpPr>
        <p:spPr/>
        <p:txBody>
          <a:bodyPr/>
          <a:lstStyle/>
          <a:p>
            <a:r>
              <a:rPr lang="en-US" sz="2800" spc="-100"/>
              <a:t>Number of </a:t>
            </a:r>
            <a:r>
              <a:rPr lang="en-US" sz="2800"/>
              <a:t>Matched Unrelated Donor HCTs</a:t>
            </a:r>
            <a:r>
              <a:rPr lang="en-US"/>
              <a:t> in the U.S. </a:t>
            </a:r>
            <a:r>
              <a:rPr lang="en-US" sz="2800"/>
              <a:t>in </a:t>
            </a:r>
            <a:r>
              <a:rPr lang="en-US" sz="2800" spc="-80"/>
              <a:t>Recipients</a:t>
            </a:r>
            <a:r>
              <a:rPr lang="en-US" sz="2800"/>
              <a:t> Aged &lt;18 Years by Graft Source</a:t>
            </a:r>
            <a:endParaRPr lang="en-US" sz="2800" dirty="0"/>
          </a:p>
        </p:txBody>
      </p:sp>
      <p:pic>
        <p:nvPicPr>
          <p:cNvPr id="3" name="Picture 2">
            <a:extLst>
              <a:ext uri="{FF2B5EF4-FFF2-40B4-BE49-F238E27FC236}">
                <a16:creationId xmlns:a16="http://schemas.microsoft.com/office/drawing/2014/main" id="{F74813A9-3A5B-1F68-CCF6-412F45BF1A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71624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58B5495-DB1F-A0E3-F1B9-B7BF09D99B63}"/>
              </a:ext>
            </a:extLst>
          </p:cNvPr>
          <p:cNvSpPr>
            <a:spLocks noGrp="1"/>
          </p:cNvSpPr>
          <p:nvPr>
            <p:ph type="title"/>
          </p:nvPr>
        </p:nvSpPr>
        <p:spPr/>
        <p:txBody>
          <a:bodyPr/>
          <a:lstStyle/>
          <a:p>
            <a:r>
              <a:rPr lang="en-US" sz="2800" spc="-100"/>
              <a:t>Number of </a:t>
            </a:r>
            <a:r>
              <a:rPr lang="en-US" spc="-100"/>
              <a:t>Haplo</a:t>
            </a:r>
            <a:r>
              <a:rPr lang="en-US" sz="2800"/>
              <a:t> </a:t>
            </a:r>
            <a:r>
              <a:rPr lang="en-US"/>
              <a:t>Donor </a:t>
            </a:r>
            <a:r>
              <a:rPr lang="en-US" sz="2800"/>
              <a:t>HCTs</a:t>
            </a:r>
            <a:r>
              <a:rPr lang="en-US"/>
              <a:t> in the U.S. </a:t>
            </a:r>
            <a:r>
              <a:rPr lang="en-US" sz="2800"/>
              <a:t>in </a:t>
            </a:r>
            <a:r>
              <a:rPr lang="en-US" sz="2800" spc="-80"/>
              <a:t>Recipients</a:t>
            </a:r>
            <a:r>
              <a:rPr lang="en-US" sz="2800"/>
              <a:t> Aged &lt;18 Years by Graft Source</a:t>
            </a:r>
            <a:endParaRPr lang="en-US" sz="2800" dirty="0"/>
          </a:p>
        </p:txBody>
      </p:sp>
      <p:pic>
        <p:nvPicPr>
          <p:cNvPr id="3" name="Picture 2">
            <a:extLst>
              <a:ext uri="{FF2B5EF4-FFF2-40B4-BE49-F238E27FC236}">
                <a16:creationId xmlns:a16="http://schemas.microsoft.com/office/drawing/2014/main" id="{7BD53028-7B3D-FA46-CB58-69E61F93805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49766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3AB532-7F21-0497-5640-BF32CD39EDC8}"/>
              </a:ext>
            </a:extLst>
          </p:cNvPr>
          <p:cNvSpPr>
            <a:spLocks noGrp="1"/>
          </p:cNvSpPr>
          <p:nvPr>
            <p:ph type="title"/>
          </p:nvPr>
        </p:nvSpPr>
        <p:spPr/>
        <p:txBody>
          <a:bodyPr/>
          <a:lstStyle/>
          <a:p>
            <a:r>
              <a:rPr lang="en-US" sz="2800" spc="-100"/>
              <a:t>Number of </a:t>
            </a:r>
            <a:r>
              <a:rPr lang="en-US" sz="2800"/>
              <a:t>Mismatched Unrelated Donor HCTs</a:t>
            </a:r>
            <a:r>
              <a:rPr lang="en-US"/>
              <a:t> in the U.S. </a:t>
            </a:r>
            <a:r>
              <a:rPr lang="en-US" sz="2800"/>
              <a:t>in </a:t>
            </a:r>
            <a:r>
              <a:rPr lang="en-US" sz="2800" spc="-80"/>
              <a:t>Recipients</a:t>
            </a:r>
            <a:r>
              <a:rPr lang="en-US" sz="2800"/>
              <a:t> Aged &lt;18 Years by Graft Source</a:t>
            </a:r>
            <a:endParaRPr lang="en-US" sz="2800" dirty="0"/>
          </a:p>
        </p:txBody>
      </p:sp>
      <p:pic>
        <p:nvPicPr>
          <p:cNvPr id="3" name="Picture 2">
            <a:extLst>
              <a:ext uri="{FF2B5EF4-FFF2-40B4-BE49-F238E27FC236}">
                <a16:creationId xmlns:a16="http://schemas.microsoft.com/office/drawing/2014/main" id="{C629BDEC-CE84-E7AE-9301-8D612AAFD4F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7862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452272-D9A5-4CD6-E7CE-3B4F86FABA5D}"/>
              </a:ext>
            </a:extLst>
          </p:cNvPr>
          <p:cNvSpPr>
            <a:spLocks noGrp="1"/>
          </p:cNvSpPr>
          <p:nvPr>
            <p:ph type="title"/>
          </p:nvPr>
        </p:nvSpPr>
        <p:spPr/>
        <p:txBody>
          <a:bodyPr/>
          <a:lstStyle/>
          <a:p>
            <a:r>
              <a:rPr lang="en-US" sz="2800" spc="-100"/>
              <a:t>Number of </a:t>
            </a:r>
            <a:r>
              <a:rPr lang="en-US" sz="2800"/>
              <a:t>Matched Related Donor HCTs</a:t>
            </a:r>
            <a:r>
              <a:rPr lang="en-US"/>
              <a:t> in the U.S. </a:t>
            </a:r>
            <a:r>
              <a:rPr lang="en-US" sz="2800"/>
              <a:t>in </a:t>
            </a:r>
            <a:r>
              <a:rPr lang="en-US" sz="2800" spc="-80"/>
              <a:t>Recipients</a:t>
            </a:r>
            <a:r>
              <a:rPr lang="en-US" sz="2800"/>
              <a:t> Aged ≥18 Years by Graft Source</a:t>
            </a:r>
            <a:endParaRPr lang="en-US" sz="2800" dirty="0"/>
          </a:p>
        </p:txBody>
      </p:sp>
      <p:pic>
        <p:nvPicPr>
          <p:cNvPr id="3" name="Picture 2">
            <a:extLst>
              <a:ext uri="{FF2B5EF4-FFF2-40B4-BE49-F238E27FC236}">
                <a16:creationId xmlns:a16="http://schemas.microsoft.com/office/drawing/2014/main" id="{DE34DC8E-307B-9376-B2F4-40BBF0C58A7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4354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9C18FF8-7497-DF87-DCC6-BE4D5C01B666}"/>
              </a:ext>
            </a:extLst>
          </p:cNvPr>
          <p:cNvSpPr>
            <a:spLocks noGrp="1"/>
          </p:cNvSpPr>
          <p:nvPr>
            <p:ph type="title"/>
          </p:nvPr>
        </p:nvSpPr>
        <p:spPr/>
        <p:txBody>
          <a:bodyPr/>
          <a:lstStyle/>
          <a:p>
            <a:r>
              <a:rPr lang="en-US" sz="2800" spc="-100"/>
              <a:t>Number of </a:t>
            </a:r>
            <a:r>
              <a:rPr lang="en-US" sz="2800"/>
              <a:t>Matched Unrelated Donor HCTs</a:t>
            </a:r>
            <a:r>
              <a:rPr lang="en-US"/>
              <a:t> in the U.S. </a:t>
            </a:r>
            <a:r>
              <a:rPr lang="en-US" sz="2800"/>
              <a:t>in </a:t>
            </a:r>
            <a:r>
              <a:rPr lang="en-US" sz="2800" spc="-80"/>
              <a:t>Recipients</a:t>
            </a:r>
            <a:r>
              <a:rPr lang="en-US" sz="2800"/>
              <a:t> Aged ≥18 Years by Graft Source </a:t>
            </a:r>
            <a:endParaRPr lang="en-US" sz="2800" dirty="0"/>
          </a:p>
        </p:txBody>
      </p:sp>
      <p:pic>
        <p:nvPicPr>
          <p:cNvPr id="3" name="Picture 2">
            <a:extLst>
              <a:ext uri="{FF2B5EF4-FFF2-40B4-BE49-F238E27FC236}">
                <a16:creationId xmlns:a16="http://schemas.microsoft.com/office/drawing/2014/main" id="{054431C9-3C26-0421-8C6C-820A4DECCC9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0866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2FB2DCD-C30D-2914-4E9D-3709379B3024}"/>
              </a:ext>
            </a:extLst>
          </p:cNvPr>
          <p:cNvSpPr>
            <a:spLocks noGrp="1"/>
          </p:cNvSpPr>
          <p:nvPr>
            <p:ph type="title"/>
          </p:nvPr>
        </p:nvSpPr>
        <p:spPr/>
        <p:txBody>
          <a:bodyPr/>
          <a:lstStyle/>
          <a:p>
            <a:r>
              <a:rPr lang="en-US" sz="2800" spc="-100"/>
              <a:t>Number of </a:t>
            </a:r>
            <a:r>
              <a:rPr lang="en-US" sz="2800"/>
              <a:t>Haplo Donor HCTs</a:t>
            </a:r>
            <a:r>
              <a:rPr lang="en-US"/>
              <a:t> in the U.S. </a:t>
            </a:r>
            <a:r>
              <a:rPr lang="en-US" sz="2800"/>
              <a:t>in </a:t>
            </a:r>
            <a:r>
              <a:rPr lang="en-US" sz="2800" spc="-80"/>
              <a:t>Recipients</a:t>
            </a:r>
            <a:r>
              <a:rPr lang="en-US" sz="2800"/>
              <a:t> Aged ≥18 Years by Graft Source</a:t>
            </a:r>
            <a:endParaRPr lang="en-US" sz="2800" dirty="0"/>
          </a:p>
        </p:txBody>
      </p:sp>
      <p:pic>
        <p:nvPicPr>
          <p:cNvPr id="3" name="Picture 2">
            <a:extLst>
              <a:ext uri="{FF2B5EF4-FFF2-40B4-BE49-F238E27FC236}">
                <a16:creationId xmlns:a16="http://schemas.microsoft.com/office/drawing/2014/main" id="{1F372D17-946C-D6EB-0B6C-5796424EEB6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3748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22FCB8-FD33-EDE5-4DE4-D322CC990E09}"/>
              </a:ext>
            </a:extLst>
          </p:cNvPr>
          <p:cNvSpPr>
            <a:spLocks noGrp="1"/>
          </p:cNvSpPr>
          <p:nvPr>
            <p:ph type="title"/>
          </p:nvPr>
        </p:nvSpPr>
        <p:spPr/>
        <p:txBody>
          <a:bodyPr/>
          <a:lstStyle/>
          <a:p>
            <a:r>
              <a:rPr lang="en-US" sz="2800"/>
              <a:t>Number of 1st HCTs reported to CIBMTR in the U.S.</a:t>
            </a:r>
            <a:endParaRPr lang="en-US" sz="2800" dirty="0"/>
          </a:p>
        </p:txBody>
      </p:sp>
      <p:pic>
        <p:nvPicPr>
          <p:cNvPr id="3" name="Picture 2">
            <a:extLst>
              <a:ext uri="{FF2B5EF4-FFF2-40B4-BE49-F238E27FC236}">
                <a16:creationId xmlns:a16="http://schemas.microsoft.com/office/drawing/2014/main" id="{C07065E4-620E-63C8-D7E0-D56B19A7843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724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02EFD38-3298-2B2B-83AC-04BA8BAD6747}"/>
              </a:ext>
            </a:extLst>
          </p:cNvPr>
          <p:cNvSpPr>
            <a:spLocks noGrp="1"/>
          </p:cNvSpPr>
          <p:nvPr>
            <p:ph type="title"/>
          </p:nvPr>
        </p:nvSpPr>
        <p:spPr/>
        <p:txBody>
          <a:bodyPr/>
          <a:lstStyle/>
          <a:p>
            <a:r>
              <a:rPr lang="en-US" sz="2800" spc="-100"/>
              <a:t>Number of </a:t>
            </a:r>
            <a:r>
              <a:rPr lang="en-US" sz="2800"/>
              <a:t>Mismatched Unrelated Donor HCTs</a:t>
            </a:r>
            <a:r>
              <a:rPr lang="en-US"/>
              <a:t> in the U.S. </a:t>
            </a:r>
            <a:r>
              <a:rPr lang="en-US" sz="2800"/>
              <a:t>in </a:t>
            </a:r>
            <a:r>
              <a:rPr lang="en-US" sz="2800" spc="-80"/>
              <a:t>Recipients</a:t>
            </a:r>
            <a:r>
              <a:rPr lang="en-US" sz="2800"/>
              <a:t> Aged ≥18 Years by Graft Source</a:t>
            </a:r>
            <a:endParaRPr lang="en-US" sz="2800" dirty="0"/>
          </a:p>
        </p:txBody>
      </p:sp>
      <p:pic>
        <p:nvPicPr>
          <p:cNvPr id="3" name="Picture 2">
            <a:extLst>
              <a:ext uri="{FF2B5EF4-FFF2-40B4-BE49-F238E27FC236}">
                <a16:creationId xmlns:a16="http://schemas.microsoft.com/office/drawing/2014/main" id="{418C3119-530A-C3C6-46AA-03840BD3353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1239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264E4D5-E47D-530A-1CE4-972DBA393788}"/>
              </a:ext>
            </a:extLst>
          </p:cNvPr>
          <p:cNvSpPr>
            <a:spLocks noGrp="1"/>
          </p:cNvSpPr>
          <p:nvPr>
            <p:ph type="title"/>
          </p:nvPr>
        </p:nvSpPr>
        <p:spPr/>
        <p:txBody>
          <a:bodyPr/>
          <a:lstStyle/>
          <a:p>
            <a:r>
              <a:rPr lang="en-US" sz="2800" spc="-100"/>
              <a:t>Number of </a:t>
            </a:r>
            <a:r>
              <a:rPr lang="en-US" sz="2800"/>
              <a:t>Allogeneic HCTs</a:t>
            </a:r>
            <a:r>
              <a:rPr lang="en-US"/>
              <a:t> in the U.S. </a:t>
            </a:r>
            <a:r>
              <a:rPr lang="en-US" sz="2800"/>
              <a:t>in </a:t>
            </a:r>
            <a:r>
              <a:rPr lang="en-US" sz="2800" spc="-80"/>
              <a:t>Recipients</a:t>
            </a:r>
            <a:r>
              <a:rPr lang="en-US" sz="2800"/>
              <a:t> Aged &lt;18 Years by Graft Source</a:t>
            </a:r>
            <a:endParaRPr lang="en-US" sz="2800" dirty="0"/>
          </a:p>
        </p:txBody>
      </p:sp>
      <p:pic>
        <p:nvPicPr>
          <p:cNvPr id="3" name="Picture 2">
            <a:extLst>
              <a:ext uri="{FF2B5EF4-FFF2-40B4-BE49-F238E27FC236}">
                <a16:creationId xmlns:a16="http://schemas.microsoft.com/office/drawing/2014/main" id="{36DBF1CA-9F9E-0DE4-40B2-F47AD4C56B6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752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E622D8B-B317-0AE3-95D7-9998BB429222}"/>
              </a:ext>
            </a:extLst>
          </p:cNvPr>
          <p:cNvSpPr>
            <a:spLocks noGrp="1"/>
          </p:cNvSpPr>
          <p:nvPr>
            <p:ph type="title"/>
          </p:nvPr>
        </p:nvSpPr>
        <p:spPr/>
        <p:txBody>
          <a:bodyPr/>
          <a:lstStyle/>
          <a:p>
            <a:r>
              <a:rPr lang="en-US" sz="2800" spc="-100"/>
              <a:t>Number of </a:t>
            </a:r>
            <a:r>
              <a:rPr lang="en-US" sz="2800"/>
              <a:t>Allogeneic HCTs</a:t>
            </a:r>
            <a:r>
              <a:rPr lang="en-US"/>
              <a:t> in the U.S. </a:t>
            </a:r>
            <a:r>
              <a:rPr lang="en-US" sz="2800"/>
              <a:t>in </a:t>
            </a:r>
            <a:r>
              <a:rPr lang="en-US" sz="2800" spc="-80"/>
              <a:t>Recipients</a:t>
            </a:r>
            <a:r>
              <a:rPr lang="en-US" sz="2800"/>
              <a:t> Aged ≥18 Years by Graft Source</a:t>
            </a:r>
            <a:endParaRPr lang="en-US" sz="2800" dirty="0"/>
          </a:p>
        </p:txBody>
      </p:sp>
      <p:pic>
        <p:nvPicPr>
          <p:cNvPr id="3" name="Picture 2">
            <a:extLst>
              <a:ext uri="{FF2B5EF4-FFF2-40B4-BE49-F238E27FC236}">
                <a16:creationId xmlns:a16="http://schemas.microsoft.com/office/drawing/2014/main" id="{8E2C5281-D3CC-485A-D016-1F052BA8781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5401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E61115-E27E-2144-6C6A-F2D46B15E3D4}"/>
              </a:ext>
            </a:extLst>
          </p:cNvPr>
          <p:cNvSpPr>
            <a:spLocks noGrp="1"/>
          </p:cNvSpPr>
          <p:nvPr>
            <p:ph type="title"/>
          </p:nvPr>
        </p:nvSpPr>
        <p:spPr/>
        <p:txBody>
          <a:bodyPr/>
          <a:lstStyle/>
          <a:p>
            <a:r>
              <a:rPr lang="en-US" sz="2800" spc="-100"/>
              <a:t>Number of </a:t>
            </a:r>
            <a:r>
              <a:rPr lang="en-US" sz="2800"/>
              <a:t>Haplo Donor HCTs in the U.S. by Graft </a:t>
            </a:r>
            <a:r>
              <a:rPr lang="en-US"/>
              <a:t>Source</a:t>
            </a:r>
            <a:endParaRPr lang="en-US" sz="2800" dirty="0"/>
          </a:p>
        </p:txBody>
      </p:sp>
      <p:pic>
        <p:nvPicPr>
          <p:cNvPr id="3" name="Picture 2">
            <a:extLst>
              <a:ext uri="{FF2B5EF4-FFF2-40B4-BE49-F238E27FC236}">
                <a16:creationId xmlns:a16="http://schemas.microsoft.com/office/drawing/2014/main" id="{9ABA2FE0-79BE-B5EC-DEF4-0488F4A2E96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1019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45834C-864B-05E2-DB45-02CF352F1239}"/>
              </a:ext>
            </a:extLst>
          </p:cNvPr>
          <p:cNvSpPr>
            <a:spLocks noGrp="1"/>
          </p:cNvSpPr>
          <p:nvPr>
            <p:ph type="title"/>
          </p:nvPr>
        </p:nvSpPr>
        <p:spPr/>
        <p:txBody>
          <a:bodyPr/>
          <a:lstStyle/>
          <a:p>
            <a:r>
              <a:rPr lang="en-US" sz="2800"/>
              <a:t>Numbe</a:t>
            </a:r>
            <a:r>
              <a:rPr lang="en-US"/>
              <a:t>r of </a:t>
            </a:r>
            <a:r>
              <a:rPr lang="en-US" sz="2800"/>
              <a:t>Haplo</a:t>
            </a:r>
            <a:r>
              <a:rPr lang="en-US" baseline="30000"/>
              <a:t> </a:t>
            </a:r>
            <a:r>
              <a:rPr lang="en-US" sz="2800"/>
              <a:t>Donor HCTs in the U.S. by Disease</a:t>
            </a:r>
            <a:endParaRPr lang="en-US" sz="2800" dirty="0"/>
          </a:p>
        </p:txBody>
      </p:sp>
      <p:pic>
        <p:nvPicPr>
          <p:cNvPr id="3" name="Picture 2">
            <a:extLst>
              <a:ext uri="{FF2B5EF4-FFF2-40B4-BE49-F238E27FC236}">
                <a16:creationId xmlns:a16="http://schemas.microsoft.com/office/drawing/2014/main" id="{F58471E9-2468-6499-D387-E2456668F8A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6672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54BA6E-126C-C0D9-6331-A859062BE28E}"/>
              </a:ext>
            </a:extLst>
          </p:cNvPr>
          <p:cNvSpPr>
            <a:spLocks noGrp="1"/>
          </p:cNvSpPr>
          <p:nvPr>
            <p:ph type="title"/>
          </p:nvPr>
        </p:nvSpPr>
        <p:spPr/>
        <p:txBody>
          <a:bodyPr/>
          <a:lstStyle/>
          <a:p>
            <a:r>
              <a:rPr lang="en-US" sz="2800" spc="-100"/>
              <a:t>Number of </a:t>
            </a:r>
            <a:r>
              <a:rPr lang="en-US" sz="2800"/>
              <a:t>Haplo</a:t>
            </a:r>
            <a:r>
              <a:rPr lang="en-US" baseline="30000"/>
              <a:t> </a:t>
            </a:r>
            <a:r>
              <a:rPr lang="en-US" sz="2800"/>
              <a:t>Donor HCTs in the U.S. by Conditioning Intensity</a:t>
            </a:r>
            <a:endParaRPr lang="en-US" sz="2800" dirty="0"/>
          </a:p>
        </p:txBody>
      </p:sp>
      <p:pic>
        <p:nvPicPr>
          <p:cNvPr id="3" name="Picture 2">
            <a:extLst>
              <a:ext uri="{FF2B5EF4-FFF2-40B4-BE49-F238E27FC236}">
                <a16:creationId xmlns:a16="http://schemas.microsoft.com/office/drawing/2014/main" id="{3E613C59-2D18-D595-C8AB-6B68E206A8C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8092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09A2DE1-EABA-4301-88BE-B98C468C79B5}"/>
              </a:ext>
            </a:extLst>
          </p:cNvPr>
          <p:cNvSpPr>
            <a:spLocks noGrp="1"/>
          </p:cNvSpPr>
          <p:nvPr>
            <p:ph type="title"/>
          </p:nvPr>
        </p:nvSpPr>
        <p:spPr/>
        <p:txBody>
          <a:bodyPr/>
          <a:lstStyle/>
          <a:p>
            <a:r>
              <a:rPr lang="en-US" sz="2800"/>
              <a:t>Numbe</a:t>
            </a:r>
            <a:r>
              <a:rPr lang="en-US"/>
              <a:t>r of </a:t>
            </a:r>
            <a:r>
              <a:rPr lang="en-US" sz="2800"/>
              <a:t>Mismatched Unrelated Donor HCTs in the U.S. by Graft </a:t>
            </a:r>
            <a:r>
              <a:rPr lang="en-US"/>
              <a:t>Source</a:t>
            </a:r>
            <a:endParaRPr lang="en-US" sz="2800" dirty="0"/>
          </a:p>
        </p:txBody>
      </p:sp>
      <p:pic>
        <p:nvPicPr>
          <p:cNvPr id="3" name="Picture 2">
            <a:extLst>
              <a:ext uri="{FF2B5EF4-FFF2-40B4-BE49-F238E27FC236}">
                <a16:creationId xmlns:a16="http://schemas.microsoft.com/office/drawing/2014/main" id="{FBCF37B9-FC40-A9A4-4548-00EF65D9C8E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69236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12087C-00BD-EB44-73FC-F70D73CE835A}"/>
              </a:ext>
            </a:extLst>
          </p:cNvPr>
          <p:cNvSpPr>
            <a:spLocks noGrp="1"/>
          </p:cNvSpPr>
          <p:nvPr>
            <p:ph type="title"/>
          </p:nvPr>
        </p:nvSpPr>
        <p:spPr/>
        <p:txBody>
          <a:bodyPr/>
          <a:lstStyle/>
          <a:p>
            <a:r>
              <a:rPr lang="en-US" sz="2800"/>
              <a:t>Numbe</a:t>
            </a:r>
            <a:r>
              <a:rPr lang="en-US"/>
              <a:t>r of </a:t>
            </a:r>
            <a:r>
              <a:rPr lang="en-US" sz="2800" spc="-90"/>
              <a:t>Mismatched Unrelated Donor HCTs in the U.S. by Disease</a:t>
            </a:r>
            <a:endParaRPr lang="en-US" sz="2800" spc="-90" dirty="0"/>
          </a:p>
        </p:txBody>
      </p:sp>
      <p:pic>
        <p:nvPicPr>
          <p:cNvPr id="3" name="Picture 2">
            <a:extLst>
              <a:ext uri="{FF2B5EF4-FFF2-40B4-BE49-F238E27FC236}">
                <a16:creationId xmlns:a16="http://schemas.microsoft.com/office/drawing/2014/main" id="{553630E8-121B-B0E4-6B82-FCA3888B3DA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9092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753D79-17FF-87FE-19D7-F3F6D4E6D46B}"/>
              </a:ext>
            </a:extLst>
          </p:cNvPr>
          <p:cNvSpPr>
            <a:spLocks noGrp="1"/>
          </p:cNvSpPr>
          <p:nvPr>
            <p:ph type="title"/>
          </p:nvPr>
        </p:nvSpPr>
        <p:spPr/>
        <p:txBody>
          <a:bodyPr/>
          <a:lstStyle/>
          <a:p>
            <a:r>
              <a:rPr lang="en-US" sz="2800"/>
              <a:t>Numbe</a:t>
            </a:r>
            <a:r>
              <a:rPr lang="en-US"/>
              <a:t>r of </a:t>
            </a:r>
            <a:r>
              <a:rPr lang="en-US" sz="2800"/>
              <a:t>Mismatched Unrelated Donor HCTs in the U.S. by Conditioning Intensity</a:t>
            </a:r>
            <a:endParaRPr lang="en-US" sz="2800" dirty="0"/>
          </a:p>
        </p:txBody>
      </p:sp>
      <p:pic>
        <p:nvPicPr>
          <p:cNvPr id="3" name="Picture 2">
            <a:extLst>
              <a:ext uri="{FF2B5EF4-FFF2-40B4-BE49-F238E27FC236}">
                <a16:creationId xmlns:a16="http://schemas.microsoft.com/office/drawing/2014/main" id="{BA7B5100-9AB6-1B55-69E0-F59931CD09B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341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034931-F5DC-895F-9871-84429BD7974F}"/>
              </a:ext>
            </a:extLst>
          </p:cNvPr>
          <p:cNvSpPr>
            <a:spLocks noGrp="1"/>
          </p:cNvSpPr>
          <p:nvPr>
            <p:ph type="title"/>
          </p:nvPr>
        </p:nvSpPr>
        <p:spPr/>
        <p:txBody>
          <a:bodyPr/>
          <a:lstStyle/>
          <a:p>
            <a:r>
              <a:rPr lang="en-US" sz="2800"/>
              <a:t>GVHD Prophylaxis of Matched Related Donor HCTs in the U.S. in </a:t>
            </a:r>
            <a:r>
              <a:rPr lang="en-US" sz="2800" spc="-80"/>
              <a:t>Recipients</a:t>
            </a:r>
            <a:r>
              <a:rPr lang="en-US" sz="2800"/>
              <a:t> Aged &lt;18 Years</a:t>
            </a:r>
            <a:endParaRPr lang="en-US" sz="2800" dirty="0"/>
          </a:p>
        </p:txBody>
      </p:sp>
      <p:pic>
        <p:nvPicPr>
          <p:cNvPr id="3" name="Picture 2">
            <a:extLst>
              <a:ext uri="{FF2B5EF4-FFF2-40B4-BE49-F238E27FC236}">
                <a16:creationId xmlns:a16="http://schemas.microsoft.com/office/drawing/2014/main" id="{F0D6E324-18C2-5D42-7E15-486238EF2FB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5413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24EF24-9744-2F4F-8D92-1679A7F9021C}"/>
              </a:ext>
            </a:extLst>
          </p:cNvPr>
          <p:cNvSpPr>
            <a:spLocks noGrp="1"/>
          </p:cNvSpPr>
          <p:nvPr>
            <p:ph type="title"/>
          </p:nvPr>
        </p:nvSpPr>
        <p:spPr/>
        <p:txBody>
          <a:bodyPr/>
          <a:lstStyle/>
          <a:p>
            <a:r>
              <a:rPr lang="en-US" sz="2800" spc="-100"/>
              <a:t>Number of Allogeneic HCTs in the U.S. by Donor Type </a:t>
            </a:r>
            <a:endParaRPr lang="en-US" sz="2800" dirty="0"/>
          </a:p>
        </p:txBody>
      </p:sp>
      <p:pic>
        <p:nvPicPr>
          <p:cNvPr id="3" name="Picture 2">
            <a:extLst>
              <a:ext uri="{FF2B5EF4-FFF2-40B4-BE49-F238E27FC236}">
                <a16:creationId xmlns:a16="http://schemas.microsoft.com/office/drawing/2014/main" id="{D80EFE3F-94BB-9CE5-6AC0-E7591F0D128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5127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525DAD-E95B-C815-472A-D9F00F27A1C7}"/>
              </a:ext>
            </a:extLst>
          </p:cNvPr>
          <p:cNvSpPr>
            <a:spLocks noGrp="1"/>
          </p:cNvSpPr>
          <p:nvPr>
            <p:ph type="title"/>
          </p:nvPr>
        </p:nvSpPr>
        <p:spPr/>
        <p:txBody>
          <a:bodyPr/>
          <a:lstStyle/>
          <a:p>
            <a:r>
              <a:rPr lang="en-US" sz="2800"/>
              <a:t>GVHD Prophylaxis of Matched Related Donor HCTs in the U.S. in Recipients Aged ≥18 Years</a:t>
            </a:r>
            <a:endParaRPr lang="en-US" sz="2800" dirty="0"/>
          </a:p>
        </p:txBody>
      </p:sp>
      <p:pic>
        <p:nvPicPr>
          <p:cNvPr id="3" name="Picture 2">
            <a:extLst>
              <a:ext uri="{FF2B5EF4-FFF2-40B4-BE49-F238E27FC236}">
                <a16:creationId xmlns:a16="http://schemas.microsoft.com/office/drawing/2014/main" id="{C5725CD8-CC84-8C93-1114-55B8A168237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5521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759D80-34AC-B78D-4062-7D90ED63A068}"/>
              </a:ext>
            </a:extLst>
          </p:cNvPr>
          <p:cNvSpPr>
            <a:spLocks noGrp="1"/>
          </p:cNvSpPr>
          <p:nvPr>
            <p:ph type="title"/>
          </p:nvPr>
        </p:nvSpPr>
        <p:spPr/>
        <p:txBody>
          <a:bodyPr/>
          <a:lstStyle/>
          <a:p>
            <a:r>
              <a:rPr lang="en-US" sz="2800"/>
              <a:t>GVHD Prophylaxis of Matched Unrelated Donor HCTs in the U.S. in </a:t>
            </a:r>
            <a:r>
              <a:rPr lang="en-US" sz="2800" spc="-80"/>
              <a:t>Recipients</a:t>
            </a:r>
            <a:r>
              <a:rPr lang="en-US" sz="2800"/>
              <a:t> Aged &lt;18 Years</a:t>
            </a:r>
            <a:endParaRPr lang="en-US" sz="2800" dirty="0"/>
          </a:p>
        </p:txBody>
      </p:sp>
      <p:pic>
        <p:nvPicPr>
          <p:cNvPr id="3" name="Picture 2">
            <a:extLst>
              <a:ext uri="{FF2B5EF4-FFF2-40B4-BE49-F238E27FC236}">
                <a16:creationId xmlns:a16="http://schemas.microsoft.com/office/drawing/2014/main" id="{28DBD81D-B611-8447-1A9D-C5A61642AF5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322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28AB6EE-4CF1-6A1E-1A71-34110DCB59F6}"/>
              </a:ext>
            </a:extLst>
          </p:cNvPr>
          <p:cNvSpPr>
            <a:spLocks noGrp="1"/>
          </p:cNvSpPr>
          <p:nvPr>
            <p:ph type="title"/>
          </p:nvPr>
        </p:nvSpPr>
        <p:spPr/>
        <p:txBody>
          <a:bodyPr/>
          <a:lstStyle/>
          <a:p>
            <a:r>
              <a:rPr lang="en-US" sz="2800"/>
              <a:t>GVHD Prophylaxis of Matched Unrelated Donor HCTs in the U.S. in Recipients Aged ≥18 Years</a:t>
            </a:r>
            <a:endParaRPr lang="en-US" sz="2800" dirty="0"/>
          </a:p>
        </p:txBody>
      </p:sp>
      <p:pic>
        <p:nvPicPr>
          <p:cNvPr id="3" name="Picture 2">
            <a:extLst>
              <a:ext uri="{FF2B5EF4-FFF2-40B4-BE49-F238E27FC236}">
                <a16:creationId xmlns:a16="http://schemas.microsoft.com/office/drawing/2014/main" id="{9E001C8B-32C7-6108-33F7-522DFBAB853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97380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799642-BEC3-C816-C1D2-C864FFD7937B}"/>
              </a:ext>
            </a:extLst>
          </p:cNvPr>
          <p:cNvSpPr>
            <a:spLocks noGrp="1"/>
          </p:cNvSpPr>
          <p:nvPr>
            <p:ph type="title"/>
          </p:nvPr>
        </p:nvSpPr>
        <p:spPr/>
        <p:txBody>
          <a:bodyPr/>
          <a:lstStyle/>
          <a:p>
            <a:r>
              <a:rPr lang="en-US" sz="2800"/>
              <a:t>GVHD Prophylaxis of Haplo Donor HCTs in the U.S.</a:t>
            </a:r>
            <a:endParaRPr lang="en-US" sz="2800" dirty="0"/>
          </a:p>
        </p:txBody>
      </p:sp>
      <p:pic>
        <p:nvPicPr>
          <p:cNvPr id="3" name="Picture 2">
            <a:extLst>
              <a:ext uri="{FF2B5EF4-FFF2-40B4-BE49-F238E27FC236}">
                <a16:creationId xmlns:a16="http://schemas.microsoft.com/office/drawing/2014/main" id="{B3E50CAE-6253-2F16-E889-1885898546C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0302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B4A320B-100A-BA16-8F1E-018CA1749CC3}"/>
              </a:ext>
            </a:extLst>
          </p:cNvPr>
          <p:cNvSpPr>
            <a:spLocks noGrp="1"/>
          </p:cNvSpPr>
          <p:nvPr>
            <p:ph type="title"/>
          </p:nvPr>
        </p:nvSpPr>
        <p:spPr/>
        <p:txBody>
          <a:bodyPr/>
          <a:lstStyle/>
          <a:p>
            <a:r>
              <a:rPr lang="en-US" sz="2800"/>
              <a:t>GVHD Prophylaxis of Mismatched Unrelated Donor HCTs in the U.S.</a:t>
            </a:r>
            <a:endParaRPr lang="en-US" sz="2800" dirty="0"/>
          </a:p>
        </p:txBody>
      </p:sp>
      <p:pic>
        <p:nvPicPr>
          <p:cNvPr id="3" name="Picture 2">
            <a:extLst>
              <a:ext uri="{FF2B5EF4-FFF2-40B4-BE49-F238E27FC236}">
                <a16:creationId xmlns:a16="http://schemas.microsoft.com/office/drawing/2014/main" id="{BD787432-FBC8-6ACA-ECBD-10B3003761D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5854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8E4B53-7078-8337-098A-E2BC0BA3633E}"/>
              </a:ext>
            </a:extLst>
          </p:cNvPr>
          <p:cNvSpPr>
            <a:spLocks noGrp="1"/>
          </p:cNvSpPr>
          <p:nvPr>
            <p:ph type="title"/>
          </p:nvPr>
        </p:nvSpPr>
        <p:spPr/>
        <p:txBody>
          <a:bodyPr/>
          <a:lstStyle/>
          <a:p>
            <a:r>
              <a:rPr lang="en-US" sz="2800" spc="-80"/>
              <a:t>Recipient Age </a:t>
            </a:r>
            <a:r>
              <a:rPr lang="en-US" sz="2800"/>
              <a:t>of </a:t>
            </a:r>
            <a:r>
              <a:rPr lang="en-US" sz="2800" spc="-80"/>
              <a:t>Allogeneic HCTs for Malignant Diseases in the U.S.</a:t>
            </a:r>
            <a:endParaRPr lang="en-US" sz="2800" spc="-80" dirty="0"/>
          </a:p>
        </p:txBody>
      </p:sp>
      <p:pic>
        <p:nvPicPr>
          <p:cNvPr id="3" name="Picture 2">
            <a:extLst>
              <a:ext uri="{FF2B5EF4-FFF2-40B4-BE49-F238E27FC236}">
                <a16:creationId xmlns:a16="http://schemas.microsoft.com/office/drawing/2014/main" id="{DAAB52F7-EF9E-6891-D62E-EF55DD27D51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89337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9530F5-FD73-886F-94EF-CF71E171B026}"/>
              </a:ext>
            </a:extLst>
          </p:cNvPr>
          <p:cNvSpPr>
            <a:spLocks noGrp="1"/>
          </p:cNvSpPr>
          <p:nvPr>
            <p:ph type="title"/>
          </p:nvPr>
        </p:nvSpPr>
        <p:spPr/>
        <p:txBody>
          <a:bodyPr/>
          <a:lstStyle/>
          <a:p>
            <a:r>
              <a:rPr lang="en-US" sz="2800" spc="-80"/>
              <a:t>Recipient Age </a:t>
            </a:r>
            <a:r>
              <a:rPr lang="en-US" sz="2800"/>
              <a:t>of </a:t>
            </a:r>
            <a:r>
              <a:rPr lang="en-US" sz="2800" spc="-100"/>
              <a:t>Autologous HCTs </a:t>
            </a:r>
            <a:r>
              <a:rPr lang="en-US" sz="2800" spc="-80"/>
              <a:t>for Malignant Diseases </a:t>
            </a:r>
            <a:r>
              <a:rPr lang="en-US" sz="2800" spc="-100"/>
              <a:t>in the U.S.</a:t>
            </a:r>
            <a:endParaRPr lang="en-US" sz="2800" spc="-100" dirty="0"/>
          </a:p>
        </p:txBody>
      </p:sp>
      <p:pic>
        <p:nvPicPr>
          <p:cNvPr id="3" name="Picture 2">
            <a:extLst>
              <a:ext uri="{FF2B5EF4-FFF2-40B4-BE49-F238E27FC236}">
                <a16:creationId xmlns:a16="http://schemas.microsoft.com/office/drawing/2014/main" id="{26E95CEF-BED5-9A45-1911-AF7DC6C0764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458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32FB62-F13C-B31F-CBDD-A44294152BE6}"/>
              </a:ext>
            </a:extLst>
          </p:cNvPr>
          <p:cNvSpPr>
            <a:spLocks noGrp="1"/>
          </p:cNvSpPr>
          <p:nvPr>
            <p:ph type="title"/>
          </p:nvPr>
        </p:nvSpPr>
        <p:spPr/>
        <p:txBody>
          <a:bodyPr/>
          <a:lstStyle/>
          <a:p>
            <a:r>
              <a:rPr lang="en-US" sz="2800" spc="-100"/>
              <a:t>Recipient Age of Allogeneic HCTs for Malignant Diseases in the U.S.</a:t>
            </a:r>
            <a:endParaRPr lang="en-US" sz="2800" dirty="0"/>
          </a:p>
        </p:txBody>
      </p:sp>
      <p:pic>
        <p:nvPicPr>
          <p:cNvPr id="3" name="Picture 2">
            <a:extLst>
              <a:ext uri="{FF2B5EF4-FFF2-40B4-BE49-F238E27FC236}">
                <a16:creationId xmlns:a16="http://schemas.microsoft.com/office/drawing/2014/main" id="{D2C55E91-6FC9-4D76-0A30-FB8A4150CFF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8990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90F2D5-7E52-ED66-9E88-08FA4A4B2374}"/>
              </a:ext>
            </a:extLst>
          </p:cNvPr>
          <p:cNvSpPr>
            <a:spLocks noGrp="1"/>
          </p:cNvSpPr>
          <p:nvPr>
            <p:ph type="title"/>
          </p:nvPr>
        </p:nvSpPr>
        <p:spPr/>
        <p:txBody>
          <a:bodyPr/>
          <a:lstStyle/>
          <a:p>
            <a:r>
              <a:rPr lang="en-US" sz="2800" spc="-80"/>
              <a:t>Recipient Age </a:t>
            </a:r>
            <a:r>
              <a:rPr lang="en-US" sz="2800"/>
              <a:t>of </a:t>
            </a:r>
            <a:r>
              <a:rPr lang="en-US" sz="2800" spc="-100"/>
              <a:t>Autologous HCTs </a:t>
            </a:r>
            <a:r>
              <a:rPr lang="en-US" sz="2800" spc="-80"/>
              <a:t>for Malignant Diseases </a:t>
            </a:r>
            <a:r>
              <a:rPr lang="en-US" sz="2800" spc="-100"/>
              <a:t>in the U.S.</a:t>
            </a:r>
            <a:endParaRPr lang="en-US" sz="2800" dirty="0"/>
          </a:p>
        </p:txBody>
      </p:sp>
      <p:pic>
        <p:nvPicPr>
          <p:cNvPr id="3" name="Picture 2">
            <a:extLst>
              <a:ext uri="{FF2B5EF4-FFF2-40B4-BE49-F238E27FC236}">
                <a16:creationId xmlns:a16="http://schemas.microsoft.com/office/drawing/2014/main" id="{B748942F-4113-211F-B49B-E5D332A2101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36443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19C1BCB-37CC-8660-16BE-BC4E2929C115}"/>
              </a:ext>
            </a:extLst>
          </p:cNvPr>
          <p:cNvSpPr>
            <a:spLocks noGrp="1"/>
          </p:cNvSpPr>
          <p:nvPr>
            <p:ph type="title"/>
          </p:nvPr>
        </p:nvSpPr>
        <p:spPr/>
        <p:txBody>
          <a:bodyPr/>
          <a:lstStyle/>
          <a:p>
            <a:r>
              <a:rPr lang="en-US" sz="2800"/>
              <a:t>Number of HCTs by Indications in the U.S., Pediatric, 2021</a:t>
            </a:r>
            <a:endParaRPr lang="en-US" sz="2800" dirty="0"/>
          </a:p>
        </p:txBody>
      </p:sp>
      <p:pic>
        <p:nvPicPr>
          <p:cNvPr id="3" name="Picture 2">
            <a:extLst>
              <a:ext uri="{FF2B5EF4-FFF2-40B4-BE49-F238E27FC236}">
                <a16:creationId xmlns:a16="http://schemas.microsoft.com/office/drawing/2014/main" id="{3C596635-1402-BEB2-DF5C-72849A21F14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1457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F35B7F-CC0F-2033-1229-BB0C5778E58E}"/>
              </a:ext>
            </a:extLst>
          </p:cNvPr>
          <p:cNvSpPr>
            <a:spLocks noGrp="1"/>
          </p:cNvSpPr>
          <p:nvPr>
            <p:ph type="title"/>
          </p:nvPr>
        </p:nvSpPr>
        <p:spPr/>
        <p:txBody>
          <a:bodyPr/>
          <a:lstStyle/>
          <a:p>
            <a:r>
              <a:rPr lang="en-US" sz="2800"/>
              <a:t>Relative Proportion of </a:t>
            </a:r>
            <a:r>
              <a:rPr lang="en-US" sz="2800" spc="-100"/>
              <a:t>Allogeneic HCTs in the U.S. by Donor Type</a:t>
            </a:r>
            <a:endParaRPr lang="en-US" sz="2800" spc="-100" dirty="0"/>
          </a:p>
        </p:txBody>
      </p:sp>
      <p:pic>
        <p:nvPicPr>
          <p:cNvPr id="3" name="Picture 2">
            <a:extLst>
              <a:ext uri="{FF2B5EF4-FFF2-40B4-BE49-F238E27FC236}">
                <a16:creationId xmlns:a16="http://schemas.microsoft.com/office/drawing/2014/main" id="{B998406F-311D-D379-EFEC-E2679FBD96F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76817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C98213-C0D5-FE37-7583-F8F336D91E29}"/>
              </a:ext>
            </a:extLst>
          </p:cNvPr>
          <p:cNvSpPr>
            <a:spLocks noGrp="1"/>
          </p:cNvSpPr>
          <p:nvPr>
            <p:ph type="title"/>
          </p:nvPr>
        </p:nvSpPr>
        <p:spPr/>
        <p:txBody>
          <a:bodyPr/>
          <a:lstStyle/>
          <a:p>
            <a:r>
              <a:rPr lang="en-US" sz="2800"/>
              <a:t>Number of HCTs by Indications in the U.S., Adult, 2021</a:t>
            </a:r>
            <a:endParaRPr lang="en-US" sz="2800" dirty="0"/>
          </a:p>
        </p:txBody>
      </p:sp>
      <p:pic>
        <p:nvPicPr>
          <p:cNvPr id="3" name="Picture 2">
            <a:extLst>
              <a:ext uri="{FF2B5EF4-FFF2-40B4-BE49-F238E27FC236}">
                <a16:creationId xmlns:a16="http://schemas.microsoft.com/office/drawing/2014/main" id="{0BF96C72-3F2F-A95D-FE3F-36BCE4D071D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3967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D5C6F8B-E76C-42EB-88DE-73963FBC7EF4}"/>
              </a:ext>
            </a:extLst>
          </p:cNvPr>
          <p:cNvSpPr>
            <a:spLocks noGrp="1"/>
          </p:cNvSpPr>
          <p:nvPr>
            <p:ph type="title"/>
          </p:nvPr>
        </p:nvSpPr>
        <p:spPr/>
        <p:txBody>
          <a:bodyPr/>
          <a:lstStyle/>
          <a:p>
            <a:r>
              <a:rPr lang="en-US" sz="2800"/>
              <a:t>Number of Autologous HCTs by Indications in the U.S., Other Malignant Disease, Pediatric, 2021</a:t>
            </a:r>
            <a:endParaRPr lang="en-US" sz="2800" dirty="0"/>
          </a:p>
        </p:txBody>
      </p:sp>
      <p:pic>
        <p:nvPicPr>
          <p:cNvPr id="3" name="Picture 2">
            <a:extLst>
              <a:ext uri="{FF2B5EF4-FFF2-40B4-BE49-F238E27FC236}">
                <a16:creationId xmlns:a16="http://schemas.microsoft.com/office/drawing/2014/main" id="{CA65AF78-7019-F9C6-C39B-C4E28F1BAE7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20585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693BE55-0363-5B44-F08F-24B9363969B2}"/>
              </a:ext>
            </a:extLst>
          </p:cNvPr>
          <p:cNvSpPr>
            <a:spLocks noGrp="1"/>
          </p:cNvSpPr>
          <p:nvPr>
            <p:ph type="title"/>
          </p:nvPr>
        </p:nvSpPr>
        <p:spPr/>
        <p:txBody>
          <a:bodyPr/>
          <a:lstStyle/>
          <a:p>
            <a:r>
              <a:rPr lang="en-US" sz="2800"/>
              <a:t>Number of </a:t>
            </a:r>
            <a:r>
              <a:rPr lang="en-US" sz="2800" spc="-100"/>
              <a:t>Allogeneic </a:t>
            </a:r>
            <a:r>
              <a:rPr lang="en-US" sz="2800"/>
              <a:t>HCTs by Indications in the U.S., Non-Malignant Disease, Pediatric, 2021</a:t>
            </a:r>
            <a:endParaRPr lang="en-US" sz="2800" dirty="0"/>
          </a:p>
        </p:txBody>
      </p:sp>
      <p:pic>
        <p:nvPicPr>
          <p:cNvPr id="3" name="Picture 2">
            <a:extLst>
              <a:ext uri="{FF2B5EF4-FFF2-40B4-BE49-F238E27FC236}">
                <a16:creationId xmlns:a16="http://schemas.microsoft.com/office/drawing/2014/main" id="{631509E1-4EC0-4339-7933-8E80764123A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79660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5E179B-E882-D1CB-7532-4B7AE86BE35F}"/>
              </a:ext>
            </a:extLst>
          </p:cNvPr>
          <p:cNvSpPr>
            <a:spLocks noGrp="1"/>
          </p:cNvSpPr>
          <p:nvPr>
            <p:ph type="title"/>
          </p:nvPr>
        </p:nvSpPr>
        <p:spPr/>
        <p:txBody>
          <a:bodyPr/>
          <a:lstStyle/>
          <a:p>
            <a:r>
              <a:rPr lang="en-US" sz="2800" spc="-90"/>
              <a:t>Number of Allogeneic HCTs in the U.S. by Selected Disease</a:t>
            </a:r>
            <a:endParaRPr lang="en-US" sz="2800" spc="-90" dirty="0"/>
          </a:p>
        </p:txBody>
      </p:sp>
      <p:pic>
        <p:nvPicPr>
          <p:cNvPr id="3" name="Picture 2">
            <a:extLst>
              <a:ext uri="{FF2B5EF4-FFF2-40B4-BE49-F238E27FC236}">
                <a16:creationId xmlns:a16="http://schemas.microsoft.com/office/drawing/2014/main" id="{80BFF2C1-6D7B-5162-55F7-35F4BD56835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7964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9532F67-E826-3E4E-7B7D-4EA992CDE7A5}"/>
              </a:ext>
            </a:extLst>
          </p:cNvPr>
          <p:cNvSpPr>
            <a:spLocks noGrp="1"/>
          </p:cNvSpPr>
          <p:nvPr>
            <p:ph type="title"/>
          </p:nvPr>
        </p:nvSpPr>
        <p:spPr/>
        <p:txBody>
          <a:bodyPr/>
          <a:lstStyle/>
          <a:p>
            <a:r>
              <a:rPr lang="en-US" sz="2800"/>
              <a:t>Number of Allogeneic </a:t>
            </a:r>
            <a:r>
              <a:rPr lang="en-US"/>
              <a:t>HCTs for </a:t>
            </a:r>
            <a:r>
              <a:rPr lang="en-US" sz="2800"/>
              <a:t>A</a:t>
            </a:r>
            <a:r>
              <a:rPr lang="en-US"/>
              <a:t>cute Myeloid Leukemia (</a:t>
            </a:r>
            <a:r>
              <a:rPr lang="en-US" sz="2800"/>
              <a:t>AML) by Recipient Age </a:t>
            </a:r>
            <a:r>
              <a:rPr lang="en-US" spc="-90"/>
              <a:t>in the U.S.</a:t>
            </a:r>
            <a:endParaRPr lang="en-US" sz="2800" dirty="0"/>
          </a:p>
        </p:txBody>
      </p:sp>
      <p:pic>
        <p:nvPicPr>
          <p:cNvPr id="3" name="Picture 2">
            <a:extLst>
              <a:ext uri="{FF2B5EF4-FFF2-40B4-BE49-F238E27FC236}">
                <a16:creationId xmlns:a16="http://schemas.microsoft.com/office/drawing/2014/main" id="{11CCB7E8-BC98-4E57-F76F-4B2EF8908E6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73757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7A1F18-8325-9239-2BC0-C150DCB3CD23}"/>
              </a:ext>
            </a:extLst>
          </p:cNvPr>
          <p:cNvSpPr>
            <a:spLocks noGrp="1"/>
          </p:cNvSpPr>
          <p:nvPr>
            <p:ph type="title"/>
          </p:nvPr>
        </p:nvSpPr>
        <p:spPr/>
        <p:txBody>
          <a:bodyPr/>
          <a:lstStyle/>
          <a:p>
            <a:r>
              <a:rPr lang="en-US" sz="2800"/>
              <a:t>Number of Allogeneic HCTs for </a:t>
            </a:r>
            <a:r>
              <a:rPr lang="en-US"/>
              <a:t>Acute Myeloid Leukemia (AML) by </a:t>
            </a:r>
            <a:r>
              <a:rPr lang="en-US" sz="2800"/>
              <a:t>Disease Status in the U.S.</a:t>
            </a:r>
            <a:endParaRPr lang="en-US" sz="2800" dirty="0"/>
          </a:p>
        </p:txBody>
      </p:sp>
      <p:pic>
        <p:nvPicPr>
          <p:cNvPr id="3" name="Picture 2">
            <a:extLst>
              <a:ext uri="{FF2B5EF4-FFF2-40B4-BE49-F238E27FC236}">
                <a16:creationId xmlns:a16="http://schemas.microsoft.com/office/drawing/2014/main" id="{1A957E74-7E81-B037-E03B-631B6822E36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90873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7D33545-C8B2-75A4-279F-BB4D31BB71A9}"/>
              </a:ext>
            </a:extLst>
          </p:cNvPr>
          <p:cNvSpPr>
            <a:spLocks noGrp="1"/>
          </p:cNvSpPr>
          <p:nvPr>
            <p:ph type="title"/>
          </p:nvPr>
        </p:nvSpPr>
        <p:spPr/>
        <p:txBody>
          <a:bodyPr/>
          <a:lstStyle/>
          <a:p>
            <a:r>
              <a:rPr lang="en-US"/>
              <a:t>Number of Allogeneic HCTs for Acute Lymphoblastic Leukemia (ALL) by Recipient Age in the U.S.</a:t>
            </a:r>
            <a:endParaRPr lang="en-US" sz="2800" dirty="0"/>
          </a:p>
        </p:txBody>
      </p:sp>
      <p:pic>
        <p:nvPicPr>
          <p:cNvPr id="3" name="Picture 2">
            <a:extLst>
              <a:ext uri="{FF2B5EF4-FFF2-40B4-BE49-F238E27FC236}">
                <a16:creationId xmlns:a16="http://schemas.microsoft.com/office/drawing/2014/main" id="{ECA28BCA-D8DD-DB66-3B98-B9520735F37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9918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40CF4C-B271-54B6-62F0-20A5AAE0FF5F}"/>
              </a:ext>
            </a:extLst>
          </p:cNvPr>
          <p:cNvSpPr>
            <a:spLocks noGrp="1"/>
          </p:cNvSpPr>
          <p:nvPr>
            <p:ph type="title"/>
          </p:nvPr>
        </p:nvSpPr>
        <p:spPr/>
        <p:txBody>
          <a:bodyPr/>
          <a:lstStyle/>
          <a:p>
            <a:r>
              <a:rPr lang="en-US" sz="2800"/>
              <a:t>Number of Allogeneic HCTs for </a:t>
            </a:r>
            <a:r>
              <a:rPr lang="en-US"/>
              <a:t>Acute Lymphoblastic Leukemia (ALL) by </a:t>
            </a:r>
            <a:r>
              <a:rPr lang="en-US" sz="2800"/>
              <a:t>Disease Status </a:t>
            </a:r>
            <a:r>
              <a:rPr lang="en-US"/>
              <a:t>in the U.S.</a:t>
            </a:r>
            <a:endParaRPr lang="en-US" sz="2800" dirty="0"/>
          </a:p>
        </p:txBody>
      </p:sp>
      <p:pic>
        <p:nvPicPr>
          <p:cNvPr id="3" name="Picture 2">
            <a:extLst>
              <a:ext uri="{FF2B5EF4-FFF2-40B4-BE49-F238E27FC236}">
                <a16:creationId xmlns:a16="http://schemas.microsoft.com/office/drawing/2014/main" id="{874619CD-A526-FA03-EA74-01563FF1DA7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9203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C3C229-3A22-FD39-697B-EFB721F443E3}"/>
              </a:ext>
            </a:extLst>
          </p:cNvPr>
          <p:cNvSpPr>
            <a:spLocks noGrp="1"/>
          </p:cNvSpPr>
          <p:nvPr>
            <p:ph type="title"/>
          </p:nvPr>
        </p:nvSpPr>
        <p:spPr/>
        <p:txBody>
          <a:bodyPr/>
          <a:lstStyle/>
          <a:p>
            <a:r>
              <a:rPr lang="en-US"/>
              <a:t>Number of Autologous HCTs in the U.S. by Selected Disease</a:t>
            </a:r>
            <a:endParaRPr lang="en-US" dirty="0"/>
          </a:p>
        </p:txBody>
      </p:sp>
      <p:pic>
        <p:nvPicPr>
          <p:cNvPr id="3" name="Picture 2">
            <a:extLst>
              <a:ext uri="{FF2B5EF4-FFF2-40B4-BE49-F238E27FC236}">
                <a16:creationId xmlns:a16="http://schemas.microsoft.com/office/drawing/2014/main" id="{2634B5C1-6FBF-03E8-F742-41F8582F383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53485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66DC6F8-0050-6138-FEFC-992A0D513E96}"/>
              </a:ext>
            </a:extLst>
          </p:cNvPr>
          <p:cNvSpPr>
            <a:spLocks noGrp="1"/>
          </p:cNvSpPr>
          <p:nvPr>
            <p:ph type="title"/>
          </p:nvPr>
        </p:nvSpPr>
        <p:spPr/>
        <p:txBody>
          <a:bodyPr/>
          <a:lstStyle/>
          <a:p>
            <a:r>
              <a:rPr lang="en-US" sz="2800"/>
              <a:t>Number of Autologous HCTs for </a:t>
            </a:r>
            <a:r>
              <a:rPr lang="en-US"/>
              <a:t>Diffuse Large B-Cell Lymphoma (DLBCL) </a:t>
            </a:r>
            <a:r>
              <a:rPr lang="en-US" sz="2800"/>
              <a:t>in the U.S.</a:t>
            </a:r>
            <a:endParaRPr lang="en-US" sz="2800" dirty="0"/>
          </a:p>
        </p:txBody>
      </p:sp>
      <p:pic>
        <p:nvPicPr>
          <p:cNvPr id="3" name="Picture 2">
            <a:extLst>
              <a:ext uri="{FF2B5EF4-FFF2-40B4-BE49-F238E27FC236}">
                <a16:creationId xmlns:a16="http://schemas.microsoft.com/office/drawing/2014/main" id="{B6D5A461-033E-893B-4BCB-26548BD4A9E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73101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BC0FD9-21AB-9EB4-994F-B085AD24309F}"/>
              </a:ext>
            </a:extLst>
          </p:cNvPr>
          <p:cNvSpPr>
            <a:spLocks noGrp="1"/>
          </p:cNvSpPr>
          <p:nvPr>
            <p:ph type="title"/>
          </p:nvPr>
        </p:nvSpPr>
        <p:spPr/>
        <p:txBody>
          <a:bodyPr/>
          <a:lstStyle/>
          <a:p>
            <a:r>
              <a:rPr lang="en-US" sz="2800"/>
              <a:t>Relative Proportion of Allogeneic HCTs Donor Types in the U.S. by Recipient Age, 2015-2021</a:t>
            </a:r>
            <a:endParaRPr lang="en-US" sz="2800" dirty="0"/>
          </a:p>
        </p:txBody>
      </p:sp>
      <p:pic>
        <p:nvPicPr>
          <p:cNvPr id="3" name="Picture 2">
            <a:extLst>
              <a:ext uri="{FF2B5EF4-FFF2-40B4-BE49-F238E27FC236}">
                <a16:creationId xmlns:a16="http://schemas.microsoft.com/office/drawing/2014/main" id="{4277F114-5C39-54C4-E777-05790D4DC90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38440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1472C69-FCDF-92E5-0B79-19A1A29CBA20}"/>
              </a:ext>
            </a:extLst>
          </p:cNvPr>
          <p:cNvSpPr>
            <a:spLocks noGrp="1"/>
          </p:cNvSpPr>
          <p:nvPr>
            <p:ph type="title"/>
          </p:nvPr>
        </p:nvSpPr>
        <p:spPr/>
        <p:txBody>
          <a:bodyPr/>
          <a:lstStyle/>
          <a:p>
            <a:r>
              <a:rPr lang="en-US"/>
              <a:t>Causes of Death after Autologous HCTs in the U.S., 2018-2020</a:t>
            </a:r>
            <a:endParaRPr lang="en-US" dirty="0"/>
          </a:p>
        </p:txBody>
      </p:sp>
      <p:pic>
        <p:nvPicPr>
          <p:cNvPr id="3" name="Picture 2">
            <a:extLst>
              <a:ext uri="{FF2B5EF4-FFF2-40B4-BE49-F238E27FC236}">
                <a16:creationId xmlns:a16="http://schemas.microsoft.com/office/drawing/2014/main" id="{6EA21C5E-1B3C-969D-B0ED-039AF374075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3954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7C6087-E6D1-973B-C6CB-7D8359BC6A4E}"/>
              </a:ext>
            </a:extLst>
          </p:cNvPr>
          <p:cNvSpPr>
            <a:spLocks noGrp="1"/>
          </p:cNvSpPr>
          <p:nvPr>
            <p:ph type="title"/>
          </p:nvPr>
        </p:nvSpPr>
        <p:spPr/>
        <p:txBody>
          <a:bodyPr/>
          <a:lstStyle/>
          <a:p>
            <a:r>
              <a:rPr lang="en-US"/>
              <a:t>Causes of Death after Matched Related Donor HCTs in the U.S., 2018-2020</a:t>
            </a:r>
            <a:endParaRPr lang="en-US" dirty="0"/>
          </a:p>
        </p:txBody>
      </p:sp>
      <p:pic>
        <p:nvPicPr>
          <p:cNvPr id="3" name="Picture 2">
            <a:extLst>
              <a:ext uri="{FF2B5EF4-FFF2-40B4-BE49-F238E27FC236}">
                <a16:creationId xmlns:a16="http://schemas.microsoft.com/office/drawing/2014/main" id="{DAD8DAD2-0FAB-AE24-06D9-BD013E3AC04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5304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F163AA-35ED-50F1-BA46-E81FAEA0C565}"/>
              </a:ext>
            </a:extLst>
          </p:cNvPr>
          <p:cNvSpPr>
            <a:spLocks noGrp="1"/>
          </p:cNvSpPr>
          <p:nvPr>
            <p:ph type="title"/>
          </p:nvPr>
        </p:nvSpPr>
        <p:spPr/>
        <p:txBody>
          <a:bodyPr/>
          <a:lstStyle/>
          <a:p>
            <a:r>
              <a:rPr lang="en-US"/>
              <a:t>Causes of Death after Matched Unrelated Donor HCTs in the U.S., 2018-2020</a:t>
            </a:r>
            <a:endParaRPr lang="en-US" dirty="0"/>
          </a:p>
        </p:txBody>
      </p:sp>
      <p:pic>
        <p:nvPicPr>
          <p:cNvPr id="3" name="Picture 2">
            <a:extLst>
              <a:ext uri="{FF2B5EF4-FFF2-40B4-BE49-F238E27FC236}">
                <a16:creationId xmlns:a16="http://schemas.microsoft.com/office/drawing/2014/main" id="{9F0CFDD9-F753-D741-3649-04A6FB1FCFF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7050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2C25B7-DC55-C9BE-68DD-59AF56AC91CA}"/>
              </a:ext>
            </a:extLst>
          </p:cNvPr>
          <p:cNvSpPr>
            <a:spLocks noGrp="1"/>
          </p:cNvSpPr>
          <p:nvPr>
            <p:ph type="title"/>
          </p:nvPr>
        </p:nvSpPr>
        <p:spPr/>
        <p:txBody>
          <a:bodyPr/>
          <a:lstStyle/>
          <a:p>
            <a:r>
              <a:rPr lang="en-US"/>
              <a:t>Causes of Death after Haplo Donor</a:t>
            </a:r>
            <a:r>
              <a:rPr lang="en-US" baseline="30000"/>
              <a:t> </a:t>
            </a:r>
            <a:r>
              <a:rPr lang="en-US"/>
              <a:t>HCTs in the U.S., 2018-2020</a:t>
            </a:r>
            <a:endParaRPr lang="en-US" dirty="0"/>
          </a:p>
        </p:txBody>
      </p:sp>
      <p:pic>
        <p:nvPicPr>
          <p:cNvPr id="3" name="Picture 2">
            <a:extLst>
              <a:ext uri="{FF2B5EF4-FFF2-40B4-BE49-F238E27FC236}">
                <a16:creationId xmlns:a16="http://schemas.microsoft.com/office/drawing/2014/main" id="{C82FB40A-6EF5-C07C-AC93-69EAD28EAA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7879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C1F3261-3005-F074-2F86-C9D3F7921F9D}"/>
              </a:ext>
            </a:extLst>
          </p:cNvPr>
          <p:cNvSpPr>
            <a:spLocks noGrp="1"/>
          </p:cNvSpPr>
          <p:nvPr>
            <p:ph type="title"/>
          </p:nvPr>
        </p:nvSpPr>
        <p:spPr/>
        <p:txBody>
          <a:bodyPr/>
          <a:lstStyle/>
          <a:p>
            <a:r>
              <a:rPr lang="en-US"/>
              <a:t>Causes of Death after Mismatched Related Donor</a:t>
            </a:r>
            <a:r>
              <a:rPr lang="en-US" baseline="30000"/>
              <a:t> </a:t>
            </a:r>
            <a:r>
              <a:rPr lang="en-US"/>
              <a:t>HCTs in the U.S., 2018-2020</a:t>
            </a:r>
            <a:endParaRPr lang="en-US" dirty="0"/>
          </a:p>
        </p:txBody>
      </p:sp>
      <p:pic>
        <p:nvPicPr>
          <p:cNvPr id="3" name="Picture 2">
            <a:extLst>
              <a:ext uri="{FF2B5EF4-FFF2-40B4-BE49-F238E27FC236}">
                <a16:creationId xmlns:a16="http://schemas.microsoft.com/office/drawing/2014/main" id="{9244FDCC-5907-A64E-2C2F-AC8B8B94F0E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4675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1C3F51-7895-799B-A57A-D03572E3224D}"/>
              </a:ext>
            </a:extLst>
          </p:cNvPr>
          <p:cNvSpPr>
            <a:spLocks noGrp="1"/>
          </p:cNvSpPr>
          <p:nvPr>
            <p:ph type="title"/>
          </p:nvPr>
        </p:nvSpPr>
        <p:spPr/>
        <p:txBody>
          <a:bodyPr/>
          <a:lstStyle/>
          <a:p>
            <a:r>
              <a:rPr lang="en-US"/>
              <a:t>Causes of Death after Mismatched Unrelated Donor HCTs in the U.S., 2018-2020</a:t>
            </a:r>
            <a:endParaRPr lang="en-US" dirty="0"/>
          </a:p>
        </p:txBody>
      </p:sp>
      <p:pic>
        <p:nvPicPr>
          <p:cNvPr id="3" name="Picture 2">
            <a:extLst>
              <a:ext uri="{FF2B5EF4-FFF2-40B4-BE49-F238E27FC236}">
                <a16:creationId xmlns:a16="http://schemas.microsoft.com/office/drawing/2014/main" id="{F877275D-31EF-8F6D-84FD-47382D24827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098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2B760F-3D98-60E8-6944-D16AB5460015}"/>
              </a:ext>
            </a:extLst>
          </p:cNvPr>
          <p:cNvSpPr>
            <a:spLocks noGrp="1"/>
          </p:cNvSpPr>
          <p:nvPr>
            <p:ph type="title"/>
          </p:nvPr>
        </p:nvSpPr>
        <p:spPr/>
        <p:txBody>
          <a:bodyPr/>
          <a:lstStyle/>
          <a:p>
            <a:r>
              <a:rPr lang="en-US"/>
              <a:t>Common Conditioning Regimens in Acute Myeloid Leukemia (AML) and Myelodysplastic Syndromes/Myeloproliferative Neoplasms (MDS/MPN) Allogeneic HCTs in the U.S., 2019-2021</a:t>
            </a:r>
            <a:endParaRPr lang="en-US" dirty="0"/>
          </a:p>
        </p:txBody>
      </p:sp>
      <p:pic>
        <p:nvPicPr>
          <p:cNvPr id="3" name="Picture 2">
            <a:extLst>
              <a:ext uri="{FF2B5EF4-FFF2-40B4-BE49-F238E27FC236}">
                <a16:creationId xmlns:a16="http://schemas.microsoft.com/office/drawing/2014/main" id="{B06DA8C8-FD18-969A-3132-3A8BD8A63A4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8151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0D2706E-9AEE-7A96-CD07-2A22C5E27225}"/>
              </a:ext>
            </a:extLst>
          </p:cNvPr>
          <p:cNvSpPr>
            <a:spLocks noGrp="1"/>
          </p:cNvSpPr>
          <p:nvPr>
            <p:ph type="title"/>
          </p:nvPr>
        </p:nvSpPr>
        <p:spPr/>
        <p:txBody>
          <a:bodyPr/>
          <a:lstStyle/>
          <a:p>
            <a:r>
              <a:rPr lang="en-US"/>
              <a:t>Common Conditioning Regimens in Acute Lymphoblastic Leukemia (ALL) Allogeneic HCTs in the U.S., 2019-2021</a:t>
            </a:r>
            <a:endParaRPr lang="en-US" dirty="0"/>
          </a:p>
        </p:txBody>
      </p:sp>
      <p:pic>
        <p:nvPicPr>
          <p:cNvPr id="3" name="Picture 2">
            <a:extLst>
              <a:ext uri="{FF2B5EF4-FFF2-40B4-BE49-F238E27FC236}">
                <a16:creationId xmlns:a16="http://schemas.microsoft.com/office/drawing/2014/main" id="{325A6A20-F590-A662-E74E-EA242BA87F0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80851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A63ED2E-BD57-0F7F-CB3B-4B00BB830EF5}"/>
              </a:ext>
            </a:extLst>
          </p:cNvPr>
          <p:cNvSpPr>
            <a:spLocks noGrp="1"/>
          </p:cNvSpPr>
          <p:nvPr>
            <p:ph type="title"/>
          </p:nvPr>
        </p:nvSpPr>
        <p:spPr/>
        <p:txBody>
          <a:bodyPr/>
          <a:lstStyle/>
          <a:p>
            <a:r>
              <a:rPr lang="en-US" sz="2800"/>
              <a:t>Indications of </a:t>
            </a:r>
            <a:r>
              <a:rPr lang="en-US"/>
              <a:t>Allogeneic HCTs in the U.S. by Race and Ethnicity, 2021</a:t>
            </a:r>
            <a:endParaRPr lang="en-US" sz="2800" dirty="0"/>
          </a:p>
        </p:txBody>
      </p:sp>
      <p:pic>
        <p:nvPicPr>
          <p:cNvPr id="3" name="Picture 2">
            <a:extLst>
              <a:ext uri="{FF2B5EF4-FFF2-40B4-BE49-F238E27FC236}">
                <a16:creationId xmlns:a16="http://schemas.microsoft.com/office/drawing/2014/main" id="{42D9599E-B9BF-8206-785B-FEC5AB677FB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76147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80F9E90-3FCB-5154-FD3B-911A63F7C081}"/>
              </a:ext>
            </a:extLst>
          </p:cNvPr>
          <p:cNvSpPr>
            <a:spLocks noGrp="1"/>
          </p:cNvSpPr>
          <p:nvPr>
            <p:ph type="title"/>
          </p:nvPr>
        </p:nvSpPr>
        <p:spPr/>
        <p:txBody>
          <a:bodyPr/>
          <a:lstStyle/>
          <a:p>
            <a:r>
              <a:rPr lang="en-US" sz="2800"/>
              <a:t>Indications of </a:t>
            </a:r>
            <a:r>
              <a:rPr lang="en-US"/>
              <a:t>Autologous HCTs in the U.S. by Race and Ethnicity, 2021</a:t>
            </a:r>
            <a:endParaRPr lang="en-US" sz="2800" dirty="0"/>
          </a:p>
        </p:txBody>
      </p:sp>
      <p:pic>
        <p:nvPicPr>
          <p:cNvPr id="3" name="Picture 2">
            <a:extLst>
              <a:ext uri="{FF2B5EF4-FFF2-40B4-BE49-F238E27FC236}">
                <a16:creationId xmlns:a16="http://schemas.microsoft.com/office/drawing/2014/main" id="{B4C90133-2A79-9A92-37CB-0381A44F07B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044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2ADDFB-402A-EBF0-3ACE-B42625D58BB3}"/>
              </a:ext>
            </a:extLst>
          </p:cNvPr>
          <p:cNvSpPr>
            <a:spLocks noGrp="1"/>
          </p:cNvSpPr>
          <p:nvPr>
            <p:ph type="title"/>
          </p:nvPr>
        </p:nvSpPr>
        <p:spPr/>
        <p:txBody>
          <a:bodyPr/>
          <a:lstStyle/>
          <a:p>
            <a:r>
              <a:rPr lang="en-US"/>
              <a:t>C</a:t>
            </a:r>
            <a:r>
              <a:rPr lang="en-US" sz="2800"/>
              <a:t>omorbidity Index in Allogeneic HCTs in the U.S. by HCT-CI Group, Adults</a:t>
            </a:r>
            <a:endParaRPr lang="en-US" sz="2800" dirty="0"/>
          </a:p>
        </p:txBody>
      </p:sp>
      <p:pic>
        <p:nvPicPr>
          <p:cNvPr id="3" name="Picture 2">
            <a:extLst>
              <a:ext uri="{FF2B5EF4-FFF2-40B4-BE49-F238E27FC236}">
                <a16:creationId xmlns:a16="http://schemas.microsoft.com/office/drawing/2014/main" id="{6716F40D-DC04-2022-92F4-B02CD52F6BD7}"/>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86933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3C89CE-A1A7-55BB-B91F-070BB62684C1}"/>
              </a:ext>
            </a:extLst>
          </p:cNvPr>
          <p:cNvSpPr>
            <a:spLocks noGrp="1"/>
          </p:cNvSpPr>
          <p:nvPr>
            <p:ph type="title"/>
          </p:nvPr>
        </p:nvSpPr>
        <p:spPr/>
        <p:txBody>
          <a:bodyPr/>
          <a:lstStyle/>
          <a:p>
            <a:r>
              <a:rPr lang="en-US"/>
              <a:t>Allogeneic HCTs in the U.S. by Race and Ethnicity and Donor Type, 2019-2021</a:t>
            </a:r>
            <a:endParaRPr lang="en-US" sz="2800" dirty="0"/>
          </a:p>
        </p:txBody>
      </p:sp>
      <p:pic>
        <p:nvPicPr>
          <p:cNvPr id="3" name="Picture 2">
            <a:extLst>
              <a:ext uri="{FF2B5EF4-FFF2-40B4-BE49-F238E27FC236}">
                <a16:creationId xmlns:a16="http://schemas.microsoft.com/office/drawing/2014/main" id="{39259BEA-E3D7-8DE6-EC1A-4F5CF39EBFF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2103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F60A821-F82F-1A6F-694E-366C00FF7CD5}"/>
              </a:ext>
            </a:extLst>
          </p:cNvPr>
          <p:cNvSpPr>
            <a:spLocks noGrp="1"/>
          </p:cNvSpPr>
          <p:nvPr>
            <p:ph type="title"/>
          </p:nvPr>
        </p:nvSpPr>
        <p:spPr/>
        <p:txBody>
          <a:bodyPr/>
          <a:lstStyle/>
          <a:p>
            <a:r>
              <a:rPr lang="en-US"/>
              <a:t>Autologous HCTs in the U.S. by Race and Ethnicity</a:t>
            </a:r>
            <a:endParaRPr lang="en-US" sz="2800" dirty="0"/>
          </a:p>
        </p:txBody>
      </p:sp>
      <p:pic>
        <p:nvPicPr>
          <p:cNvPr id="3" name="Picture 2">
            <a:extLst>
              <a:ext uri="{FF2B5EF4-FFF2-40B4-BE49-F238E27FC236}">
                <a16:creationId xmlns:a16="http://schemas.microsoft.com/office/drawing/2014/main" id="{AA7933A3-D59A-3509-2A9E-CCA519155DC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7820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FC891A-8E41-24D5-82B0-D9363B3B3894}"/>
              </a:ext>
            </a:extLst>
          </p:cNvPr>
          <p:cNvSpPr>
            <a:spLocks noGrp="1"/>
          </p:cNvSpPr>
          <p:nvPr>
            <p:ph type="title"/>
          </p:nvPr>
        </p:nvSpPr>
        <p:spPr/>
        <p:txBody>
          <a:bodyPr/>
          <a:lstStyle/>
          <a:p>
            <a:r>
              <a:rPr lang="en-US" sz="2800" spc="-100"/>
              <a:t>Allogeneic HCTs in the U.S. by Race and Ethnicity</a:t>
            </a:r>
            <a:endParaRPr lang="en-US" sz="2800" dirty="0"/>
          </a:p>
        </p:txBody>
      </p:sp>
      <p:pic>
        <p:nvPicPr>
          <p:cNvPr id="3" name="Picture 2">
            <a:extLst>
              <a:ext uri="{FF2B5EF4-FFF2-40B4-BE49-F238E27FC236}">
                <a16:creationId xmlns:a16="http://schemas.microsoft.com/office/drawing/2014/main" id="{7FFB9D90-95D0-2BF0-0D3F-608EA7AFF9D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319140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3466EE-2194-9B15-E44E-3868B91337F9}"/>
              </a:ext>
            </a:extLst>
          </p:cNvPr>
          <p:cNvSpPr>
            <a:spLocks noGrp="1"/>
          </p:cNvSpPr>
          <p:nvPr>
            <p:ph type="title"/>
          </p:nvPr>
        </p:nvSpPr>
        <p:spPr/>
        <p:txBody>
          <a:bodyPr/>
          <a:lstStyle/>
          <a:p>
            <a:r>
              <a:rPr lang="en-US" sz="2800" spc="-100"/>
              <a:t>Allogeneic HCTs in the U.S. for Non-Hispanic </a:t>
            </a:r>
            <a:r>
              <a:rPr lang="en-US" spc="-100"/>
              <a:t>White </a:t>
            </a:r>
            <a:r>
              <a:rPr lang="en-US" sz="2800" spc="-100"/>
              <a:t>by Donor Type, 2011-2021</a:t>
            </a:r>
            <a:endParaRPr lang="en-US" sz="2800" dirty="0"/>
          </a:p>
        </p:txBody>
      </p:sp>
      <p:pic>
        <p:nvPicPr>
          <p:cNvPr id="3" name="Picture 2">
            <a:extLst>
              <a:ext uri="{FF2B5EF4-FFF2-40B4-BE49-F238E27FC236}">
                <a16:creationId xmlns:a16="http://schemas.microsoft.com/office/drawing/2014/main" id="{3175D5D7-DD49-473D-C5F2-353AC16DD70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1599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486A3DC-1FAE-3E03-9E06-8FBCA063686D}"/>
              </a:ext>
            </a:extLst>
          </p:cNvPr>
          <p:cNvSpPr>
            <a:spLocks noGrp="1"/>
          </p:cNvSpPr>
          <p:nvPr>
            <p:ph type="title"/>
          </p:nvPr>
        </p:nvSpPr>
        <p:spPr/>
        <p:txBody>
          <a:bodyPr/>
          <a:lstStyle/>
          <a:p>
            <a:r>
              <a:rPr lang="en-US" sz="2800" spc="-100"/>
              <a:t>Allogeneic HCTs in the U.S. for Hispanics</a:t>
            </a:r>
            <a:r>
              <a:rPr lang="en-US" spc="-100"/>
              <a:t> </a:t>
            </a:r>
            <a:r>
              <a:rPr lang="en-US" sz="2800" spc="-100"/>
              <a:t>by Donor Type, 2011-2021</a:t>
            </a:r>
            <a:endParaRPr lang="en-US" sz="2800" dirty="0"/>
          </a:p>
        </p:txBody>
      </p:sp>
      <p:pic>
        <p:nvPicPr>
          <p:cNvPr id="3" name="Picture 2">
            <a:extLst>
              <a:ext uri="{FF2B5EF4-FFF2-40B4-BE49-F238E27FC236}">
                <a16:creationId xmlns:a16="http://schemas.microsoft.com/office/drawing/2014/main" id="{8AD77693-F9BB-999E-0669-AB107ED9882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5590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032ACB-D90D-34E2-35FD-FF4E306780A6}"/>
              </a:ext>
            </a:extLst>
          </p:cNvPr>
          <p:cNvSpPr>
            <a:spLocks noGrp="1"/>
          </p:cNvSpPr>
          <p:nvPr>
            <p:ph type="title"/>
          </p:nvPr>
        </p:nvSpPr>
        <p:spPr/>
        <p:txBody>
          <a:bodyPr/>
          <a:lstStyle/>
          <a:p>
            <a:r>
              <a:rPr lang="en-US" sz="2800" spc="-100"/>
              <a:t>Allogeneic HCTs in the U.S. for Black or African American by Donor Type, 2011-2021</a:t>
            </a:r>
            <a:endParaRPr lang="en-US" sz="2800" dirty="0"/>
          </a:p>
        </p:txBody>
      </p:sp>
      <p:pic>
        <p:nvPicPr>
          <p:cNvPr id="3" name="Picture 2">
            <a:extLst>
              <a:ext uri="{FF2B5EF4-FFF2-40B4-BE49-F238E27FC236}">
                <a16:creationId xmlns:a16="http://schemas.microsoft.com/office/drawing/2014/main" id="{D766160F-2D98-527E-BB31-02FD8E62B9A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4460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D66C2F6-FCD7-1083-F24F-FC3B72E41506}"/>
              </a:ext>
            </a:extLst>
          </p:cNvPr>
          <p:cNvSpPr>
            <a:spLocks noGrp="1"/>
          </p:cNvSpPr>
          <p:nvPr>
            <p:ph type="title"/>
          </p:nvPr>
        </p:nvSpPr>
        <p:spPr/>
        <p:txBody>
          <a:bodyPr/>
          <a:lstStyle/>
          <a:p>
            <a:r>
              <a:rPr lang="en-US" sz="2800" spc="-100"/>
              <a:t>Allogeneic HCTs in the U.S. for Asian by Donor Type, 2011-2021</a:t>
            </a:r>
            <a:endParaRPr lang="en-US" sz="2800" dirty="0"/>
          </a:p>
        </p:txBody>
      </p:sp>
      <p:pic>
        <p:nvPicPr>
          <p:cNvPr id="3" name="Picture 2">
            <a:extLst>
              <a:ext uri="{FF2B5EF4-FFF2-40B4-BE49-F238E27FC236}">
                <a16:creationId xmlns:a16="http://schemas.microsoft.com/office/drawing/2014/main" id="{DA5EAC16-D12B-E241-B6D6-9503626A080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3331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76861D-A77A-B586-2FFC-615722F1173C}"/>
              </a:ext>
            </a:extLst>
          </p:cNvPr>
          <p:cNvSpPr>
            <a:spLocks noGrp="1"/>
          </p:cNvSpPr>
          <p:nvPr>
            <p:ph type="title"/>
          </p:nvPr>
        </p:nvSpPr>
        <p:spPr/>
        <p:txBody>
          <a:bodyPr/>
          <a:lstStyle/>
          <a:p>
            <a:r>
              <a:rPr lang="en-US" sz="2800" spc="-100"/>
              <a:t>Allogeneic HCTs in the U.S. by Donor Type, 2019-2021</a:t>
            </a:r>
            <a:endParaRPr lang="en-US" sz="2800" dirty="0"/>
          </a:p>
        </p:txBody>
      </p:sp>
      <p:pic>
        <p:nvPicPr>
          <p:cNvPr id="3" name="Picture 2">
            <a:extLst>
              <a:ext uri="{FF2B5EF4-FFF2-40B4-BE49-F238E27FC236}">
                <a16:creationId xmlns:a16="http://schemas.microsoft.com/office/drawing/2014/main" id="{3CDF5A4E-5BC4-7CDC-5B53-805F2829D5D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8004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DE2680D-AB0A-0B61-33D8-D3B95D7ADFA2}"/>
              </a:ext>
            </a:extLst>
          </p:cNvPr>
          <p:cNvSpPr>
            <a:spLocks noGrp="1"/>
          </p:cNvSpPr>
          <p:nvPr>
            <p:ph type="title"/>
          </p:nvPr>
        </p:nvSpPr>
        <p:spPr/>
        <p:txBody>
          <a:bodyPr/>
          <a:lstStyle/>
          <a:p>
            <a:r>
              <a:rPr lang="en-US" sz="2800"/>
              <a:t>Survival after Allogeneic HCTs for </a:t>
            </a:r>
            <a:r>
              <a:rPr lang="en-US"/>
              <a:t>Acute Myeloid Leukemia (AML), Using Matched Donors, A</a:t>
            </a:r>
            <a:r>
              <a:rPr lang="en-US" sz="2800"/>
              <a:t>ge &lt;18 Years,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61A07682-F11F-E5A3-63CD-8D1DFA29D98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75769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631C2D-D9C5-5032-A851-F7CE29356956}"/>
              </a:ext>
            </a:extLst>
          </p:cNvPr>
          <p:cNvSpPr>
            <a:spLocks noGrp="1"/>
          </p:cNvSpPr>
          <p:nvPr>
            <p:ph type="title"/>
          </p:nvPr>
        </p:nvSpPr>
        <p:spPr/>
        <p:txBody>
          <a:bodyPr/>
          <a:lstStyle/>
          <a:p>
            <a:r>
              <a:rPr lang="en-US" sz="2800">
                <a:solidFill>
                  <a:srgbClr val="63A70A"/>
                </a:solidFill>
              </a:rPr>
              <a:t>Survival after </a:t>
            </a:r>
            <a:r>
              <a:rPr lang="en-US" sz="2800"/>
              <a:t>Allogeneic HCTs</a:t>
            </a:r>
            <a:r>
              <a:rPr lang="en-US" sz="2800">
                <a:solidFill>
                  <a:srgbClr val="63A70A"/>
                </a:solidFill>
              </a:rPr>
              <a:t> for </a:t>
            </a:r>
            <a:r>
              <a:rPr lang="en-US"/>
              <a:t>Acute Myeloid Leukemia (AML)</a:t>
            </a:r>
            <a:r>
              <a:rPr lang="en-US" sz="2800">
                <a:solidFill>
                  <a:srgbClr val="63A70A"/>
                </a:solidFill>
              </a:rPr>
              <a:t>, </a:t>
            </a:r>
            <a:r>
              <a:rPr lang="en-US"/>
              <a:t>Using Matched Donors, </a:t>
            </a:r>
            <a:r>
              <a:rPr lang="en-US">
                <a:solidFill>
                  <a:srgbClr val="63A70A"/>
                </a:solidFill>
              </a:rPr>
              <a:t>A</a:t>
            </a:r>
            <a:r>
              <a:rPr lang="en-US" sz="2800"/>
              <a:t>ge ≥18 </a:t>
            </a:r>
            <a:r>
              <a:rPr lang="en-US"/>
              <a:t>Y</a:t>
            </a:r>
            <a:r>
              <a:rPr lang="en-US" sz="2800"/>
              <a:t>ears, </a:t>
            </a:r>
            <a:r>
              <a:rPr lang="en-US"/>
              <a:t>in the U.S.,</a:t>
            </a:r>
            <a:r>
              <a:rPr lang="en-US" sz="2800"/>
              <a:t> </a:t>
            </a:r>
            <a:r>
              <a:rPr lang="en-US" sz="2800">
                <a:solidFill>
                  <a:srgbClr val="63A70A"/>
                </a:solidFill>
              </a:rPr>
              <a:t>2010-2020</a:t>
            </a:r>
            <a:endParaRPr lang="en-US" sz="2800" dirty="0"/>
          </a:p>
        </p:txBody>
      </p:sp>
      <p:pic>
        <p:nvPicPr>
          <p:cNvPr id="3" name="Picture 2">
            <a:extLst>
              <a:ext uri="{FF2B5EF4-FFF2-40B4-BE49-F238E27FC236}">
                <a16:creationId xmlns:a16="http://schemas.microsoft.com/office/drawing/2014/main" id="{639DE753-5ACD-414E-331C-E5A63D8847E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387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4D823C-C643-BCF7-FBBF-FC4EBE82D698}"/>
              </a:ext>
            </a:extLst>
          </p:cNvPr>
          <p:cNvSpPr>
            <a:spLocks noGrp="1"/>
          </p:cNvSpPr>
          <p:nvPr>
            <p:ph type="title"/>
          </p:nvPr>
        </p:nvSpPr>
        <p:spPr/>
        <p:txBody>
          <a:bodyPr/>
          <a:lstStyle/>
          <a:p>
            <a:r>
              <a:rPr lang="en-US" sz="2800"/>
              <a:t>Comorbidity Index in Allogeneic HCTs in the U.S. by HCT-CI Group, Adults</a:t>
            </a:r>
            <a:endParaRPr lang="en-US" sz="2800" dirty="0"/>
          </a:p>
        </p:txBody>
      </p:sp>
      <p:pic>
        <p:nvPicPr>
          <p:cNvPr id="3" name="Picture 2">
            <a:extLst>
              <a:ext uri="{FF2B5EF4-FFF2-40B4-BE49-F238E27FC236}">
                <a16:creationId xmlns:a16="http://schemas.microsoft.com/office/drawing/2014/main" id="{88B3C646-09C7-05B0-D717-8428B5911F9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70780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C3769E8-7208-5C71-A51F-E81B78051EAE}"/>
              </a:ext>
            </a:extLst>
          </p:cNvPr>
          <p:cNvSpPr>
            <a:spLocks noGrp="1"/>
          </p:cNvSpPr>
          <p:nvPr>
            <p:ph type="title"/>
          </p:nvPr>
        </p:nvSpPr>
        <p:spPr/>
        <p:txBody>
          <a:bodyPr/>
          <a:lstStyle/>
          <a:p>
            <a:r>
              <a:rPr lang="en-US" sz="2800"/>
              <a:t>Survival after Allogeneic HCTs for </a:t>
            </a:r>
            <a:r>
              <a:rPr lang="en-US"/>
              <a:t>Acute Myeloid Leukemia (AML), Using Mismatched Donors, A</a:t>
            </a:r>
            <a:r>
              <a:rPr lang="en-US" sz="2800"/>
              <a:t>ge &lt;18 Years,</a:t>
            </a:r>
            <a:r>
              <a:rPr lang="en-US"/>
              <a:t> in the U.S., </a:t>
            </a:r>
            <a:r>
              <a:rPr lang="en-US" sz="2800"/>
              <a:t>2010-2020</a:t>
            </a:r>
            <a:endParaRPr lang="en-US" sz="2800" dirty="0"/>
          </a:p>
        </p:txBody>
      </p:sp>
      <p:pic>
        <p:nvPicPr>
          <p:cNvPr id="3" name="Picture 2">
            <a:extLst>
              <a:ext uri="{FF2B5EF4-FFF2-40B4-BE49-F238E27FC236}">
                <a16:creationId xmlns:a16="http://schemas.microsoft.com/office/drawing/2014/main" id="{FD3E1A81-49B0-7498-FA48-69AEBF8C148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243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8AEBA4-F153-91B9-FE1B-BB82E6D71F5B}"/>
              </a:ext>
            </a:extLst>
          </p:cNvPr>
          <p:cNvSpPr>
            <a:spLocks noGrp="1"/>
          </p:cNvSpPr>
          <p:nvPr>
            <p:ph type="title"/>
          </p:nvPr>
        </p:nvSpPr>
        <p:spPr/>
        <p:txBody>
          <a:bodyPr/>
          <a:lstStyle/>
          <a:p>
            <a:r>
              <a:rPr lang="en-US" sz="2800"/>
              <a:t>Survival after Allogeneic HCTs for </a:t>
            </a:r>
            <a:r>
              <a:rPr lang="en-US"/>
              <a:t>Acute Myeloid Leukemia (AML), Using Mismatched Donors, A</a:t>
            </a:r>
            <a:r>
              <a:rPr lang="en-US" sz="2800"/>
              <a:t>ge ≥18 </a:t>
            </a:r>
            <a:r>
              <a:rPr lang="en-US"/>
              <a:t>Y</a:t>
            </a:r>
            <a:r>
              <a:rPr lang="en-US" sz="2800"/>
              <a:t>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84C348A1-B053-67EE-8774-92B2B04FE9B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73937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3A15A9-5D37-FA3B-EEF9-6AD0A5390BAA}"/>
              </a:ext>
            </a:extLst>
          </p:cNvPr>
          <p:cNvSpPr>
            <a:spLocks noGrp="1"/>
          </p:cNvSpPr>
          <p:nvPr>
            <p:ph type="title"/>
          </p:nvPr>
        </p:nvSpPr>
        <p:spPr/>
        <p:txBody>
          <a:bodyPr/>
          <a:lstStyle/>
          <a:p>
            <a:r>
              <a:rPr lang="en-US" sz="2700"/>
              <a:t>Survival after Allogeneic HCTs for Myelodysplastic Syndromes (MDS), Using Matched Donors, Age ≥18 Years, in the U.S., 2010-2020</a:t>
            </a:r>
            <a:endParaRPr lang="en-US" sz="2700" dirty="0"/>
          </a:p>
        </p:txBody>
      </p:sp>
      <p:pic>
        <p:nvPicPr>
          <p:cNvPr id="3" name="Picture 2">
            <a:extLst>
              <a:ext uri="{FF2B5EF4-FFF2-40B4-BE49-F238E27FC236}">
                <a16:creationId xmlns:a16="http://schemas.microsoft.com/office/drawing/2014/main" id="{795567EA-0A3B-D464-8A09-2E7D21AE5AA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5959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F43B10-76FA-D339-A5C9-7BDBF02EB8C5}"/>
              </a:ext>
            </a:extLst>
          </p:cNvPr>
          <p:cNvSpPr>
            <a:spLocks noGrp="1"/>
          </p:cNvSpPr>
          <p:nvPr>
            <p:ph type="title"/>
          </p:nvPr>
        </p:nvSpPr>
        <p:spPr/>
        <p:txBody>
          <a:bodyPr/>
          <a:lstStyle/>
          <a:p>
            <a:r>
              <a:rPr lang="en-US" sz="2800"/>
              <a:t>Survival after Allogeneic HCTs for Myelodysplastic Syndromes (MDS), </a:t>
            </a:r>
            <a:r>
              <a:rPr lang="en-US"/>
              <a:t>Using Mismatched Donors, </a:t>
            </a:r>
            <a:r>
              <a:rPr lang="en-US" sz="2800"/>
              <a:t>Age ≥18 years,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409BE942-EF1F-0192-C80A-8DE3D77B122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0619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C88739-649A-1E85-BF3F-DB51FD1A9457}"/>
              </a:ext>
            </a:extLst>
          </p:cNvPr>
          <p:cNvSpPr>
            <a:spLocks noGrp="1"/>
          </p:cNvSpPr>
          <p:nvPr>
            <p:ph type="title"/>
          </p:nvPr>
        </p:nvSpPr>
        <p:spPr/>
        <p:txBody>
          <a:bodyPr/>
          <a:lstStyle/>
          <a:p>
            <a:r>
              <a:rPr lang="en-US" sz="2800"/>
              <a:t>Survival after</a:t>
            </a:r>
            <a:r>
              <a:rPr lang="en-US" sz="2800">
                <a:solidFill>
                  <a:srgbClr val="63A70A"/>
                </a:solidFill>
              </a:rPr>
              <a:t> </a:t>
            </a:r>
            <a:r>
              <a:rPr lang="en-US" sz="2800"/>
              <a:t>Allogeneic HCTs</a:t>
            </a:r>
            <a:r>
              <a:rPr lang="en-US" sz="2800">
                <a:solidFill>
                  <a:srgbClr val="63A70A"/>
                </a:solidFill>
              </a:rPr>
              <a:t> for Myeloproliferative Neoplasms (MPN), </a:t>
            </a:r>
            <a:r>
              <a:rPr lang="en-US"/>
              <a:t>Using Matched Donors, in the U.S., </a:t>
            </a:r>
            <a:r>
              <a:rPr lang="en-US" sz="2800"/>
              <a:t>2010-2020</a:t>
            </a:r>
            <a:endParaRPr lang="en-US" sz="2800" dirty="0"/>
          </a:p>
        </p:txBody>
      </p:sp>
      <p:pic>
        <p:nvPicPr>
          <p:cNvPr id="3" name="Picture 2">
            <a:extLst>
              <a:ext uri="{FF2B5EF4-FFF2-40B4-BE49-F238E27FC236}">
                <a16:creationId xmlns:a16="http://schemas.microsoft.com/office/drawing/2014/main" id="{B48BAC54-3D06-3A44-7180-6B9128E2C51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560256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20C7B3E-E9F1-6AAD-5934-ED88C0BC70DA}"/>
              </a:ext>
            </a:extLst>
          </p:cNvPr>
          <p:cNvSpPr>
            <a:spLocks noGrp="1"/>
          </p:cNvSpPr>
          <p:nvPr>
            <p:ph type="title"/>
          </p:nvPr>
        </p:nvSpPr>
        <p:spPr/>
        <p:txBody>
          <a:bodyPr/>
          <a:lstStyle/>
          <a:p>
            <a:r>
              <a:rPr lang="en-US" sz="2800"/>
              <a:t>Survival after</a:t>
            </a:r>
            <a:r>
              <a:rPr lang="en-US" sz="2800">
                <a:solidFill>
                  <a:srgbClr val="63A70A"/>
                </a:solidFill>
              </a:rPr>
              <a:t> </a:t>
            </a:r>
            <a:r>
              <a:rPr lang="en-US" sz="2800"/>
              <a:t>Allogeneic HCTs</a:t>
            </a:r>
            <a:r>
              <a:rPr lang="en-US" sz="2800">
                <a:solidFill>
                  <a:srgbClr val="63A70A"/>
                </a:solidFill>
              </a:rPr>
              <a:t> for </a:t>
            </a:r>
            <a:r>
              <a:rPr lang="en-US"/>
              <a:t>Myeloproliferative Neoplasms (</a:t>
            </a:r>
            <a:r>
              <a:rPr lang="en-US" sz="2800">
                <a:solidFill>
                  <a:srgbClr val="63A70A"/>
                </a:solidFill>
              </a:rPr>
              <a:t>MPN), </a:t>
            </a:r>
            <a:r>
              <a:rPr lang="en-US"/>
              <a:t>Using Mismatched Donors, in the U.S., </a:t>
            </a:r>
            <a:r>
              <a:rPr lang="en-US" sz="2800"/>
              <a:t>2010-2020</a:t>
            </a:r>
            <a:endParaRPr lang="en-US" sz="2800" dirty="0"/>
          </a:p>
        </p:txBody>
      </p:sp>
      <p:pic>
        <p:nvPicPr>
          <p:cNvPr id="3" name="Picture 2">
            <a:extLst>
              <a:ext uri="{FF2B5EF4-FFF2-40B4-BE49-F238E27FC236}">
                <a16:creationId xmlns:a16="http://schemas.microsoft.com/office/drawing/2014/main" id="{18878AF7-2EAF-8B89-F9DB-63939558DF8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61003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2DAA98-0EF1-BFD7-8E11-0CD240FC7E15}"/>
              </a:ext>
            </a:extLst>
          </p:cNvPr>
          <p:cNvSpPr>
            <a:spLocks noGrp="1"/>
          </p:cNvSpPr>
          <p:nvPr>
            <p:ph type="title"/>
          </p:nvPr>
        </p:nvSpPr>
        <p:spPr/>
        <p:txBody>
          <a:bodyPr/>
          <a:lstStyle/>
          <a:p>
            <a:r>
              <a:rPr lang="en-US" sz="2800"/>
              <a:t>Survival after Allogeneic HCTs for </a:t>
            </a:r>
            <a:r>
              <a:rPr lang="en-US"/>
              <a:t>Acute Lymphoblastic Leukemia (ALL), Using Matched Donors, A</a:t>
            </a:r>
            <a:r>
              <a:rPr lang="en-US" sz="2800"/>
              <a:t>ge &lt;18 Years,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687C968C-D401-B1DA-C756-757D4AADEEFA}"/>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01738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E2AAB6-ACF5-0CB7-60EE-23050D7E5939}"/>
              </a:ext>
            </a:extLst>
          </p:cNvPr>
          <p:cNvSpPr>
            <a:spLocks noGrp="1"/>
          </p:cNvSpPr>
          <p:nvPr>
            <p:ph type="title"/>
          </p:nvPr>
        </p:nvSpPr>
        <p:spPr/>
        <p:txBody>
          <a:bodyPr/>
          <a:lstStyle/>
          <a:p>
            <a:r>
              <a:rPr lang="en-US" sz="2800"/>
              <a:t>Survival after Allogeneic HCTs for </a:t>
            </a:r>
            <a:r>
              <a:rPr lang="en-US"/>
              <a:t>Acute Lymphoblastic Leukemia (ALL), Using Matched Donors, A</a:t>
            </a:r>
            <a:r>
              <a:rPr lang="en-US" sz="2800"/>
              <a:t>ge ≥18 Years,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74965270-7CCA-E1F7-0C13-EE1FE567D30D}"/>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215562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C023D0-C468-8A1B-25B3-0121EA85A67D}"/>
              </a:ext>
            </a:extLst>
          </p:cNvPr>
          <p:cNvSpPr>
            <a:spLocks noGrp="1"/>
          </p:cNvSpPr>
          <p:nvPr>
            <p:ph type="title"/>
          </p:nvPr>
        </p:nvSpPr>
        <p:spPr/>
        <p:txBody>
          <a:bodyPr/>
          <a:lstStyle/>
          <a:p>
            <a:r>
              <a:rPr lang="en-US" sz="2800"/>
              <a:t>Survival after Allogeneic HCTs for </a:t>
            </a:r>
            <a:r>
              <a:rPr lang="en-US"/>
              <a:t>Acute Lymphoblastic Leukemia (ALL), Using Mismatched Donors, A</a:t>
            </a:r>
            <a:r>
              <a:rPr lang="en-US" sz="2800"/>
              <a:t>ge &lt;18 Years,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81E9071F-46DE-8513-18F8-35691DC01C6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368167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9AE0ED-4458-1AB7-202F-A0CB26E7583B}"/>
              </a:ext>
            </a:extLst>
          </p:cNvPr>
          <p:cNvSpPr>
            <a:spLocks noGrp="1"/>
          </p:cNvSpPr>
          <p:nvPr>
            <p:ph type="title"/>
          </p:nvPr>
        </p:nvSpPr>
        <p:spPr/>
        <p:txBody>
          <a:bodyPr/>
          <a:lstStyle/>
          <a:p>
            <a:r>
              <a:rPr lang="en-US" sz="2800"/>
              <a:t>Survival after Allogeneic</a:t>
            </a:r>
            <a:r>
              <a:rPr lang="en-US"/>
              <a:t> </a:t>
            </a:r>
            <a:r>
              <a:rPr lang="en-US" sz="2800"/>
              <a:t>HCTs for Chronic Myeloid Leukemia (CML), Using Mismatched Donors,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1BC13EAD-4770-C62F-6898-FFD83ACC3CB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110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046E11B-63D8-4E52-1406-D7CC012E56B1}"/>
              </a:ext>
            </a:extLst>
          </p:cNvPr>
          <p:cNvSpPr>
            <a:spLocks noGrp="1"/>
          </p:cNvSpPr>
          <p:nvPr>
            <p:ph type="title"/>
          </p:nvPr>
        </p:nvSpPr>
        <p:spPr/>
        <p:txBody>
          <a:bodyPr/>
          <a:lstStyle/>
          <a:p>
            <a:r>
              <a:rPr lang="en-US" sz="2800"/>
              <a:t>Comorbidity Index in Autologous HCTs in the U.S. by HCT-CI Group, Adults</a:t>
            </a:r>
            <a:endParaRPr lang="en-US" sz="2800" dirty="0"/>
          </a:p>
        </p:txBody>
      </p:sp>
      <p:pic>
        <p:nvPicPr>
          <p:cNvPr id="3" name="Picture 2">
            <a:extLst>
              <a:ext uri="{FF2B5EF4-FFF2-40B4-BE49-F238E27FC236}">
                <a16:creationId xmlns:a16="http://schemas.microsoft.com/office/drawing/2014/main" id="{76C581AA-D7F7-EC6A-BA0C-E3664638CF5C}"/>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6425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F444EF7-3165-B91D-7C62-25358B885C96}"/>
              </a:ext>
            </a:extLst>
          </p:cNvPr>
          <p:cNvSpPr>
            <a:spLocks noGrp="1"/>
          </p:cNvSpPr>
          <p:nvPr>
            <p:ph type="title"/>
          </p:nvPr>
        </p:nvSpPr>
        <p:spPr/>
        <p:txBody>
          <a:bodyPr/>
          <a:lstStyle/>
          <a:p>
            <a:r>
              <a:rPr lang="en-US" sz="2800"/>
              <a:t>Survival after Allogeneic HCTs for Chronic Lymphocytic Leukemia (CLL),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0A60A16C-5876-F461-86E6-5D8E5BE1A79E}"/>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4962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A1BEDC5-BDEA-50A5-39C0-17DB5BF92ADA}"/>
              </a:ext>
            </a:extLst>
          </p:cNvPr>
          <p:cNvSpPr>
            <a:spLocks noGrp="1"/>
          </p:cNvSpPr>
          <p:nvPr>
            <p:ph type="title"/>
          </p:nvPr>
        </p:nvSpPr>
        <p:spPr/>
        <p:txBody>
          <a:bodyPr/>
          <a:lstStyle/>
          <a:p>
            <a:r>
              <a:rPr lang="en-US">
                <a:solidFill>
                  <a:srgbClr val="63A70A"/>
                </a:solidFill>
              </a:rPr>
              <a:t>Survival after Allogeneic HCTs for Chronic Lymphocytic Leukemia (CLL), in the U.S., 2010-2020</a:t>
            </a:r>
            <a:endParaRPr lang="en-US" dirty="0">
              <a:solidFill>
                <a:srgbClr val="63A70A"/>
              </a:solidFill>
            </a:endParaRPr>
          </a:p>
        </p:txBody>
      </p:sp>
      <p:pic>
        <p:nvPicPr>
          <p:cNvPr id="3" name="Picture 2">
            <a:extLst>
              <a:ext uri="{FF2B5EF4-FFF2-40B4-BE49-F238E27FC236}">
                <a16:creationId xmlns:a16="http://schemas.microsoft.com/office/drawing/2014/main" id="{C59F1BAF-4ED5-91A0-A992-98F3FE7F723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6617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D9504A-F80A-F261-210D-600D16A246E6}"/>
              </a:ext>
            </a:extLst>
          </p:cNvPr>
          <p:cNvSpPr>
            <a:spLocks noGrp="1"/>
          </p:cNvSpPr>
          <p:nvPr>
            <p:ph type="title"/>
          </p:nvPr>
        </p:nvSpPr>
        <p:spPr/>
        <p:txBody>
          <a:bodyPr/>
          <a:lstStyle/>
          <a:p>
            <a:r>
              <a:rPr lang="en-US" sz="2800"/>
              <a:t>Survival after Allogeneic HCTs for Severe Aplastic Anemia (SAA),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397DD331-E75B-0B5C-F670-C1520632308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707436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8C69A90-816E-2E54-54A3-0A9F61EBF8AB}"/>
              </a:ext>
            </a:extLst>
          </p:cNvPr>
          <p:cNvSpPr>
            <a:spLocks noGrp="1"/>
          </p:cNvSpPr>
          <p:nvPr>
            <p:ph type="title"/>
          </p:nvPr>
        </p:nvSpPr>
        <p:spPr/>
        <p:txBody>
          <a:bodyPr/>
          <a:lstStyle/>
          <a:p>
            <a:r>
              <a:rPr lang="en-US" sz="2800"/>
              <a:t>Survival after Autologous or Allogeneic HCTs for Hodgkin Lymphoma (HL),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614B10C4-903A-EC62-53D7-D1A3B4A100D1}"/>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82727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928DC84-2ACF-B3C8-16AA-A8702DB5B3EE}"/>
              </a:ext>
            </a:extLst>
          </p:cNvPr>
          <p:cNvSpPr>
            <a:spLocks noGrp="1"/>
          </p:cNvSpPr>
          <p:nvPr>
            <p:ph type="title"/>
          </p:nvPr>
        </p:nvSpPr>
        <p:spPr/>
        <p:txBody>
          <a:bodyPr/>
          <a:lstStyle/>
          <a:p>
            <a:r>
              <a:rPr lang="en-US" sz="2800"/>
              <a:t>Survival after Autologous or Allogeneic HCTs for Follicular Lymphoma (FL),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1F5A6612-D15E-6786-E1BA-2892F1187ED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8876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E46A0AF-6720-CFF9-E294-F2F3A3ACEDBE}"/>
              </a:ext>
            </a:extLst>
          </p:cNvPr>
          <p:cNvSpPr>
            <a:spLocks noGrp="1"/>
          </p:cNvSpPr>
          <p:nvPr>
            <p:ph type="title"/>
          </p:nvPr>
        </p:nvSpPr>
        <p:spPr/>
        <p:txBody>
          <a:bodyPr/>
          <a:lstStyle/>
          <a:p>
            <a:r>
              <a:rPr lang="en-US" sz="2800"/>
              <a:t>Survival after Autologous HCTs for Multiple Myeloma (</a:t>
            </a:r>
            <a:r>
              <a:rPr lang="en-US"/>
              <a:t>MM) </a:t>
            </a:r>
            <a:r>
              <a:rPr lang="en-US" sz="2800"/>
              <a:t>and other Plasma Cell Disorders (PCDs), </a:t>
            </a:r>
            <a:r>
              <a:rPr lang="en-US"/>
              <a:t>in the U.S., </a:t>
            </a:r>
            <a:r>
              <a:rPr lang="en-US" sz="2800"/>
              <a:t>2010-2020</a:t>
            </a:r>
            <a:endParaRPr lang="en-US" sz="2800" dirty="0"/>
          </a:p>
        </p:txBody>
      </p:sp>
      <p:pic>
        <p:nvPicPr>
          <p:cNvPr id="3" name="Picture 2">
            <a:extLst>
              <a:ext uri="{FF2B5EF4-FFF2-40B4-BE49-F238E27FC236}">
                <a16:creationId xmlns:a16="http://schemas.microsoft.com/office/drawing/2014/main" id="{98B265E2-28BE-63E2-FCF0-4EC097CD316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688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9004</Words>
  <Application>Microsoft Office PowerPoint</Application>
  <PresentationFormat>Widescreen</PresentationFormat>
  <Paragraphs>538</Paragraphs>
  <Slides>95</Slides>
  <Notes>94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Arial</vt:lpstr>
      <vt:lpstr>Calibri</vt:lpstr>
      <vt:lpstr>Calibri Light</vt:lpstr>
      <vt:lpstr>Proxima Nova Regular</vt:lpstr>
      <vt:lpstr>Roboto</vt:lpstr>
      <vt:lpstr>Office Theme</vt:lpstr>
      <vt:lpstr>Current Uses and Outcomes of Hematopoietic Cell Transplantation (HCT) in the U.S.</vt:lpstr>
      <vt:lpstr>Table of Contents</vt:lpstr>
      <vt:lpstr>Number of 1st HCTs reported to CIBMTR in the U.S.</vt:lpstr>
      <vt:lpstr>Number of Allogeneic HCTs in the U.S. by Donor Type </vt:lpstr>
      <vt:lpstr>Relative Proportion of Allogeneic HCTs in the U.S. by Donor Type</vt:lpstr>
      <vt:lpstr>Relative Proportion of Allogeneic HCTs Donor Types in the U.S. by Recipient Age, 2015-2021</vt:lpstr>
      <vt:lpstr>Comorbidity Index in Allogeneic HCTs in the U.S. by HCT-CI Group, Adults</vt:lpstr>
      <vt:lpstr>Comorbidity Index in Allogeneic HCTs in the U.S. by HCT-CI Group, Adults</vt:lpstr>
      <vt:lpstr>Comorbidity Index in Autologous HCTs in the U.S. by HCT-CI Group, Adults</vt:lpstr>
      <vt:lpstr>Comorbidity Index in Autologous HCTs in the U.S. by HCT-CI Group, Adults</vt:lpstr>
      <vt:lpstr>Comorbidity Index in Allogeneic HCTs in the U.S. by Conditioning  Intensity, 2011-2021</vt:lpstr>
      <vt:lpstr>Comorbidity Index in Allogeneic HCTs in the U.S. by Conditioning  Intensity, 2011-2021</vt:lpstr>
      <vt:lpstr>Comorbidity Index in Allogeneic HCTs in the U.S. by Recipient Age, 2011-2021</vt:lpstr>
      <vt:lpstr>Comorbidity Index in Allogeneic HCTs in the U.S. by Recipient Age, 2011-2021</vt:lpstr>
      <vt:lpstr>Comorbidity Index in Autologous HCTs in the U.S. by Recipient Age, 2011-2021</vt:lpstr>
      <vt:lpstr>Comorbidity Index in Autologous HCTs in the U.S. by Recipient Age, 2011-2021</vt:lpstr>
      <vt:lpstr>Comorbidity Index in Allogeneic HCTs in the U.S. by Race, Ethnicity, 2019-2021</vt:lpstr>
      <vt:lpstr>Comorbidity Index in Allogeneic HCTs in the U.S. by Race, Ethnicity, 2019-2021</vt:lpstr>
      <vt:lpstr>Comorbidity Index in Autologous HCTs in the U.S. by Race, Ethnicity, 2019-2021</vt:lpstr>
      <vt:lpstr>Comorbidity Index in Autologous HCTs in the U.S. by Race, Ethnicity, 2019-2021</vt:lpstr>
      <vt:lpstr>Comorbidity Index in Allogeneic HCTs in the U.S. by GVHD Prophylaxis, 2011-2021</vt:lpstr>
      <vt:lpstr>Comorbidity Index in Allogeneic HCTs in the U.S. by GVHD Prophylaxis, 2011-2021</vt:lpstr>
      <vt:lpstr>Number of Matched Related Donor HCTs in the U.S. in Recipients Aged &lt;18 Years by Graft Source</vt:lpstr>
      <vt:lpstr>Number of Matched Unrelated Donor HCTs in the U.S. in Recipients Aged &lt;18 Years by Graft Source</vt:lpstr>
      <vt:lpstr>Number of Haplo Donor HCTs in the U.S. in Recipients Aged &lt;18 Years by Graft Source</vt:lpstr>
      <vt:lpstr>Number of Mismatched Unrelated Donor HCTs in the U.S. in Recipients Aged &lt;18 Years by Graft Source</vt:lpstr>
      <vt:lpstr>Number of Matched Related Donor HCTs in the U.S. in Recipients Aged ≥18 Years by Graft Source</vt:lpstr>
      <vt:lpstr>Number of Matched Unrelated Donor HCTs in the U.S. in Recipients Aged ≥18 Years by Graft Source </vt:lpstr>
      <vt:lpstr>Number of Haplo Donor HCTs in the U.S. in Recipients Aged ≥18 Years by Graft Source</vt:lpstr>
      <vt:lpstr>Number of Mismatched Unrelated Donor HCTs in the U.S. in Recipients Aged ≥18 Years by Graft Source</vt:lpstr>
      <vt:lpstr>Number of Allogeneic HCTs in the U.S. in Recipients Aged &lt;18 Years by Graft Source</vt:lpstr>
      <vt:lpstr>Number of Allogeneic HCTs in the U.S. in Recipients Aged ≥18 Years by Graft Source</vt:lpstr>
      <vt:lpstr>Number of Haplo Donor HCTs in the U.S. by Graft Source</vt:lpstr>
      <vt:lpstr>Number of Haplo Donor HCTs in the U.S. by Disease</vt:lpstr>
      <vt:lpstr>Number of Haplo Donor HCTs in the U.S. by Conditioning Intensity</vt:lpstr>
      <vt:lpstr>Number of Mismatched Unrelated Donor HCTs in the U.S. by Graft Source</vt:lpstr>
      <vt:lpstr>Number of Mismatched Unrelated Donor HCTs in the U.S. by Disease</vt:lpstr>
      <vt:lpstr>Number of Mismatched Unrelated Donor HCTs in the U.S. by Conditioning Intensity</vt:lpstr>
      <vt:lpstr>GVHD Prophylaxis of Matched Related Donor HCTs in the U.S. in Recipients Aged &lt;18 Years</vt:lpstr>
      <vt:lpstr>GVHD Prophylaxis of Matched Related Donor HCTs in the U.S. in Recipients Aged ≥18 Years</vt:lpstr>
      <vt:lpstr>GVHD Prophylaxis of Matched Unrelated Donor HCTs in the U.S. in Recipients Aged &lt;18 Years</vt:lpstr>
      <vt:lpstr>GVHD Prophylaxis of Matched Unrelated Donor HCTs in the U.S. in Recipients Aged ≥18 Years</vt:lpstr>
      <vt:lpstr>GVHD Prophylaxis of Haplo Donor HCTs in the U.S.</vt:lpstr>
      <vt:lpstr>GVHD Prophylaxis of Mismatched Unrelated Donor HCTs in the U.S.</vt:lpstr>
      <vt:lpstr>Recipient Age of Allogeneic HCTs for Malignant Diseases in the U.S.</vt:lpstr>
      <vt:lpstr>Recipient Age of Autologous HCTs for Malignant Diseases in the U.S.</vt:lpstr>
      <vt:lpstr>Recipient Age of Allogeneic HCTs for Malignant Diseases in the U.S.</vt:lpstr>
      <vt:lpstr>Recipient Age of Autologous HCTs for Malignant Diseases in the U.S.</vt:lpstr>
      <vt:lpstr>Number of HCTs by Indications in the U.S., Pediatric, 2021</vt:lpstr>
      <vt:lpstr>Number of HCTs by Indications in the U.S., Adult, 2021</vt:lpstr>
      <vt:lpstr>Number of Autologous HCTs by Indications in the U.S., Other Malignant Disease, Pediatric, 2021</vt:lpstr>
      <vt:lpstr>Number of Allogeneic HCTs by Indications in the U.S., Non-Malignant Disease, Pediatric, 2021</vt:lpstr>
      <vt:lpstr>Number of Allogeneic HCTs in the U.S. by Selected Disease</vt:lpstr>
      <vt:lpstr>Number of Allogeneic HCTs for Acute Myeloid Leukemia (AML) by Recipient Age in the U.S.</vt:lpstr>
      <vt:lpstr>Number of Allogeneic HCTs for Acute Myeloid Leukemia (AML) by Disease Status in the U.S.</vt:lpstr>
      <vt:lpstr>Number of Allogeneic HCTs for Acute Lymphoblastic Leukemia (ALL) by Recipient Age in the U.S.</vt:lpstr>
      <vt:lpstr>Number of Allogeneic HCTs for Acute Lymphoblastic Leukemia (ALL) by Disease Status in the U.S.</vt:lpstr>
      <vt:lpstr>Number of Autologous HCTs in the U.S. by Selected Disease</vt:lpstr>
      <vt:lpstr>Number of Autologous HCTs for Diffuse Large B-Cell Lymphoma (DLBCL) in the U.S.</vt:lpstr>
      <vt:lpstr>Causes of Death after Autologous HCTs in the U.S., 2018-2020</vt:lpstr>
      <vt:lpstr>Causes of Death after Matched Related Donor HCTs in the U.S., 2018-2020</vt:lpstr>
      <vt:lpstr>Causes of Death after Matched Unrelated Donor HCTs in the U.S., 2018-2020</vt:lpstr>
      <vt:lpstr>Causes of Death after Haplo Donor HCTs in the U.S., 2018-2020</vt:lpstr>
      <vt:lpstr>Causes of Death after Mismatched Related Donor HCTs in the U.S., 2018-2020</vt:lpstr>
      <vt:lpstr>Causes of Death after Mismatched Unrelated Donor HCTs in the U.S., 2018-2020</vt:lpstr>
      <vt:lpstr>Common Conditioning Regimens in Acute Myeloid Leukemia (AML) and Myelodysplastic Syndromes/Myeloproliferative Neoplasms (MDS/MPN) Allogeneic HCTs in the U.S., 2019-2021</vt:lpstr>
      <vt:lpstr>Common Conditioning Regimens in Acute Lymphoblastic Leukemia (ALL) Allogeneic HCTs in the U.S., 2019-2021</vt:lpstr>
      <vt:lpstr>Indications of Allogeneic HCTs in the U.S. by Race and Ethnicity, 2021</vt:lpstr>
      <vt:lpstr>Indications of Autologous HCTs in the U.S. by Race and Ethnicity, 2021</vt:lpstr>
      <vt:lpstr>Allogeneic HCTs in the U.S. by Race and Ethnicity and Donor Type, 2019-2021</vt:lpstr>
      <vt:lpstr>Autologous HCTs in the U.S. by Race and Ethnicity</vt:lpstr>
      <vt:lpstr>Allogeneic HCTs in the U.S. by Race and Ethnicity</vt:lpstr>
      <vt:lpstr>Allogeneic HCTs in the U.S. for Non-Hispanic White by Donor Type, 2011-2021</vt:lpstr>
      <vt:lpstr>Allogeneic HCTs in the U.S. for Hispanics by Donor Type, 2011-2021</vt:lpstr>
      <vt:lpstr>Allogeneic HCTs in the U.S. for Black or African American by Donor Type, 2011-2021</vt:lpstr>
      <vt:lpstr>Allogeneic HCTs in the U.S. for Asian by Donor Type, 2011-2021</vt:lpstr>
      <vt:lpstr>Allogeneic HCTs in the U.S. by Donor Type, 2019-2021</vt:lpstr>
      <vt:lpstr>Survival after Allogeneic HCTs for Acute Myeloid Leukemia (AML), Using Matched Donors, Age &lt;18 Years, in the U.S., 2010-2020</vt:lpstr>
      <vt:lpstr>Survival after Allogeneic HCTs for Acute Myeloid Leukemia (AML), Using Matched Donors, Age ≥18 Years, in the U.S., 2010-2020</vt:lpstr>
      <vt:lpstr>Survival after Allogeneic HCTs for Acute Myeloid Leukemia (AML), Using Mismatched Donors, Age &lt;18 Years, in the U.S., 2010-2020</vt:lpstr>
      <vt:lpstr>Survival after Allogeneic HCTs for Acute Myeloid Leukemia (AML), Using Mismatched Donors, Age ≥18 Years, in the U.S., 2010-2020</vt:lpstr>
      <vt:lpstr>Survival after Allogeneic HCTs for Myelodysplastic Syndromes (MDS), Using Matched Donors, Age ≥18 Years, in the U.S., 2010-2020</vt:lpstr>
      <vt:lpstr>Survival after Allogeneic HCTs for Myelodysplastic Syndromes (MDS), Using Mismatched Donors, Age ≥18 years, in the U.S., 2010-2020</vt:lpstr>
      <vt:lpstr>Survival after Allogeneic HCTs for Myeloproliferative Neoplasms (MPN), Using Matched Donors, in the U.S., 2010-2020</vt:lpstr>
      <vt:lpstr>Survival after Allogeneic HCTs for Myeloproliferative Neoplasms (MPN), Using Mismatched Donors, in the U.S., 2010-2020</vt:lpstr>
      <vt:lpstr>Survival after Allogeneic HCTs for Acute Lymphoblastic Leukemia (ALL), Using Matched Donors, Age &lt;18 Years, in the U.S., 2010-2020</vt:lpstr>
      <vt:lpstr>Survival after Allogeneic HCTs for Acute Lymphoblastic Leukemia (ALL), Using Matched Donors, Age ≥18 Years, in the U.S., 2010-2020</vt:lpstr>
      <vt:lpstr>Survival after Allogeneic HCTs for Acute Lymphoblastic Leukemia (ALL), Using Mismatched Donors, Age &lt;18 Years, in the U.S., 2010-2020</vt:lpstr>
      <vt:lpstr>Survival after Allogeneic HCTs for Chronic Myeloid Leukemia (CML), Using Mismatched Donors, in the U.S., 2010-2020</vt:lpstr>
      <vt:lpstr>Survival after Allogeneic HCTs for Chronic Lymphocytic Leukemia (CLL), in the U.S., 2010-2020</vt:lpstr>
      <vt:lpstr>Survival after Allogeneic HCTs for Chronic Lymphocytic Leukemia (CLL), in the U.S., 2010-2020</vt:lpstr>
      <vt:lpstr>Survival after Allogeneic HCTs for Severe Aplastic Anemia (SAA), in the U.S., 2010-2020</vt:lpstr>
      <vt:lpstr>Survival after Autologous or Allogeneic HCTs for Hodgkin Lymphoma (HL), in the U.S., 2010-2020</vt:lpstr>
      <vt:lpstr>Survival after Autologous or Allogeneic HCTs for Follicular Lymphoma (FL), in the U.S., 2010-2020</vt:lpstr>
      <vt:lpstr>Survival after Autologous HCTs for Multiple Myeloma (MM) and other Plasma Cell Disorders (PCDs), in the U.S., 2010-2020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Uses and Outcomes of Hematopoietic Cell Transplantation (HCT) in the U.S.</dc:title>
  <dc:creator>Dunn, Renee</dc:creator>
  <cp:lastModifiedBy>Dunn, Renee</cp:lastModifiedBy>
  <cp:revision>5</cp:revision>
  <dcterms:created xsi:type="dcterms:W3CDTF">2023-07-14T17:45:44Z</dcterms:created>
  <dcterms:modified xsi:type="dcterms:W3CDTF">2023-08-24T14:32:27Z</dcterms:modified>
</cp:coreProperties>
</file>